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141.xml" ContentType="application/vnd.openxmlformats-officedocument.presentationml.notesSlide+xml"/>
  <Override PartName="/ppt/notesSlides/notesSlide142.xml" ContentType="application/vnd.openxmlformats-officedocument.presentationml.notesSlide+xml"/>
  <Override PartName="/ppt/notesSlides/notesSlide143.xml" ContentType="application/vnd.openxmlformats-officedocument.presentationml.notesSlide+xml"/>
  <Override PartName="/ppt/notesSlides/notesSlide144.xml" ContentType="application/vnd.openxmlformats-officedocument.presentationml.notesSlide+xml"/>
  <Override PartName="/ppt/notesSlides/notesSlide145.xml" ContentType="application/vnd.openxmlformats-officedocument.presentationml.notesSlide+xml"/>
  <Override PartName="/ppt/notesSlides/notesSlide146.xml" ContentType="application/vnd.openxmlformats-officedocument.presentationml.notesSlide+xml"/>
  <Override PartName="/ppt/notesSlides/notesSlide147.xml" ContentType="application/vnd.openxmlformats-officedocument.presentationml.notesSlide+xml"/>
  <Override PartName="/ppt/notesSlides/notesSlide1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50"/>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80" r:id="rId22"/>
    <p:sldId id="277" r:id="rId23"/>
    <p:sldId id="278" r:id="rId24"/>
    <p:sldId id="279" r:id="rId25"/>
    <p:sldId id="281" r:id="rId26"/>
    <p:sldId id="284" r:id="rId27"/>
    <p:sldId id="282" r:id="rId28"/>
    <p:sldId id="283" r:id="rId29"/>
    <p:sldId id="287" r:id="rId30"/>
    <p:sldId id="288" r:id="rId31"/>
    <p:sldId id="289" r:id="rId32"/>
    <p:sldId id="290" r:id="rId33"/>
    <p:sldId id="291" r:id="rId34"/>
    <p:sldId id="285" r:id="rId35"/>
    <p:sldId id="286" r:id="rId36"/>
    <p:sldId id="292" r:id="rId37"/>
    <p:sldId id="293" r:id="rId38"/>
    <p:sldId id="294" r:id="rId39"/>
    <p:sldId id="295" r:id="rId40"/>
    <p:sldId id="296" r:id="rId41"/>
    <p:sldId id="297" r:id="rId42"/>
    <p:sldId id="407"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 id="335" r:id="rId80"/>
    <p:sldId id="336" r:id="rId81"/>
    <p:sldId id="337" r:id="rId82"/>
    <p:sldId id="338" r:id="rId83"/>
    <p:sldId id="339" r:id="rId84"/>
    <p:sldId id="340" r:id="rId85"/>
    <p:sldId id="341" r:id="rId86"/>
    <p:sldId id="342" r:id="rId87"/>
    <p:sldId id="343" r:id="rId88"/>
    <p:sldId id="344" r:id="rId89"/>
    <p:sldId id="345" r:id="rId90"/>
    <p:sldId id="346" r:id="rId91"/>
    <p:sldId id="347" r:id="rId92"/>
    <p:sldId id="348" r:id="rId93"/>
    <p:sldId id="349" r:id="rId94"/>
    <p:sldId id="350" r:id="rId95"/>
    <p:sldId id="351" r:id="rId96"/>
    <p:sldId id="352" r:id="rId97"/>
    <p:sldId id="353" r:id="rId98"/>
    <p:sldId id="354" r:id="rId99"/>
    <p:sldId id="355" r:id="rId100"/>
    <p:sldId id="356" r:id="rId101"/>
    <p:sldId id="357" r:id="rId102"/>
    <p:sldId id="358" r:id="rId103"/>
    <p:sldId id="359" r:id="rId104"/>
    <p:sldId id="360" r:id="rId105"/>
    <p:sldId id="361" r:id="rId106"/>
    <p:sldId id="362" r:id="rId107"/>
    <p:sldId id="363" r:id="rId108"/>
    <p:sldId id="364" r:id="rId109"/>
    <p:sldId id="365" r:id="rId110"/>
    <p:sldId id="366" r:id="rId111"/>
    <p:sldId id="367" r:id="rId112"/>
    <p:sldId id="368" r:id="rId113"/>
    <p:sldId id="369" r:id="rId114"/>
    <p:sldId id="370" r:id="rId115"/>
    <p:sldId id="371" r:id="rId116"/>
    <p:sldId id="372" r:id="rId117"/>
    <p:sldId id="373" r:id="rId118"/>
    <p:sldId id="374" r:id="rId119"/>
    <p:sldId id="375" r:id="rId120"/>
    <p:sldId id="376" r:id="rId121"/>
    <p:sldId id="377" r:id="rId122"/>
    <p:sldId id="378" r:id="rId123"/>
    <p:sldId id="379" r:id="rId124"/>
    <p:sldId id="380" r:id="rId125"/>
    <p:sldId id="381" r:id="rId126"/>
    <p:sldId id="382" r:id="rId127"/>
    <p:sldId id="383" r:id="rId128"/>
    <p:sldId id="384" r:id="rId129"/>
    <p:sldId id="385" r:id="rId130"/>
    <p:sldId id="386" r:id="rId131"/>
    <p:sldId id="387" r:id="rId132"/>
    <p:sldId id="388" r:id="rId133"/>
    <p:sldId id="389" r:id="rId134"/>
    <p:sldId id="390" r:id="rId135"/>
    <p:sldId id="391" r:id="rId136"/>
    <p:sldId id="392" r:id="rId137"/>
    <p:sldId id="393" r:id="rId138"/>
    <p:sldId id="394" r:id="rId139"/>
    <p:sldId id="395" r:id="rId140"/>
    <p:sldId id="396" r:id="rId141"/>
    <p:sldId id="397" r:id="rId142"/>
    <p:sldId id="398" r:id="rId143"/>
    <p:sldId id="399" r:id="rId144"/>
    <p:sldId id="402" r:id="rId145"/>
    <p:sldId id="403" r:id="rId146"/>
    <p:sldId id="404" r:id="rId147"/>
    <p:sldId id="405" r:id="rId148"/>
    <p:sldId id="406" r:id="rId149"/>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777" autoAdjust="0"/>
  </p:normalViewPr>
  <p:slideViewPr>
    <p:cSldViewPr>
      <p:cViewPr varScale="1">
        <p:scale>
          <a:sx n="70" d="100"/>
          <a:sy n="70" d="100"/>
        </p:scale>
        <p:origin x="-138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notesMaster" Target="notesMasters/notesMaster1.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presProps" Target="presProp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theme" Target="theme/theme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tableStyles" Target="tableStyles.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5BC931-68CD-4291-BCBF-1DABB2DA1FC8}" type="datetimeFigureOut">
              <a:rPr lang="it-IT" smtClean="0"/>
              <a:pPr/>
              <a:t>08/05/2013</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B728E3-9E25-4077-89FB-C85B583FBF39}" type="slidenum">
              <a:rPr lang="it-IT" smtClean="0"/>
              <a:pPr/>
              <a:t>‹N›</a:t>
            </a:fld>
            <a:endParaRPr lang="it-IT"/>
          </a:p>
        </p:txBody>
      </p:sp>
    </p:spTree>
    <p:extLst>
      <p:ext uri="{BB962C8B-B14F-4D97-AF65-F5344CB8AC3E}">
        <p14:creationId xmlns:p14="http://schemas.microsoft.com/office/powerpoint/2010/main" val="9759944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1</a:t>
            </a:fld>
            <a:endParaRPr lang="it-I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10</a:t>
            </a:fld>
            <a:endParaRPr lang="it-IT"/>
          </a:p>
        </p:txBody>
      </p:sp>
    </p:spTree>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100</a:t>
            </a:fld>
            <a:endParaRPr lang="it-IT"/>
          </a:p>
        </p:txBody>
      </p:sp>
    </p:spTree>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101</a:t>
            </a:fld>
            <a:endParaRPr lang="it-IT"/>
          </a:p>
        </p:txBody>
      </p:sp>
    </p:spTree>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102</a:t>
            </a:fld>
            <a:endParaRPr lang="it-IT"/>
          </a:p>
        </p:txBody>
      </p:sp>
    </p:spTree>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103</a:t>
            </a:fld>
            <a:endParaRPr lang="it-IT"/>
          </a:p>
        </p:txBody>
      </p:sp>
    </p:spTree>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104</a:t>
            </a:fld>
            <a:endParaRPr lang="it-IT"/>
          </a:p>
        </p:txBody>
      </p:sp>
    </p:spTree>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105</a:t>
            </a:fld>
            <a:endParaRPr lang="it-IT"/>
          </a:p>
        </p:txBody>
      </p:sp>
    </p:spTree>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106</a:t>
            </a:fld>
            <a:endParaRPr lang="it-IT"/>
          </a:p>
        </p:txBody>
      </p:sp>
    </p:spTree>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107</a:t>
            </a:fld>
            <a:endParaRPr lang="it-IT"/>
          </a:p>
        </p:txBody>
      </p:sp>
    </p:spTree>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108</a:t>
            </a:fld>
            <a:endParaRPr lang="it-IT"/>
          </a:p>
        </p:txBody>
      </p:sp>
    </p:spTree>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109</a:t>
            </a:fld>
            <a:endParaRPr lang="it-IT"/>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11</a:t>
            </a:fld>
            <a:endParaRPr lang="it-IT"/>
          </a:p>
        </p:txBody>
      </p:sp>
    </p:spTree>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110</a:t>
            </a:fld>
            <a:endParaRPr lang="it-IT"/>
          </a:p>
        </p:txBody>
      </p:sp>
    </p:spTree>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111</a:t>
            </a:fld>
            <a:endParaRPr lang="it-IT"/>
          </a:p>
        </p:txBody>
      </p:sp>
    </p:spTree>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112</a:t>
            </a:fld>
            <a:endParaRPr lang="it-IT"/>
          </a:p>
        </p:txBody>
      </p:sp>
    </p:spTree>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113</a:t>
            </a:fld>
            <a:endParaRPr lang="it-IT"/>
          </a:p>
        </p:txBody>
      </p:sp>
    </p:spTree>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114</a:t>
            </a:fld>
            <a:endParaRPr lang="it-IT"/>
          </a:p>
        </p:txBody>
      </p:sp>
    </p:spTree>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115</a:t>
            </a:fld>
            <a:endParaRPr lang="it-IT"/>
          </a:p>
        </p:txBody>
      </p:sp>
    </p:spTree>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116</a:t>
            </a:fld>
            <a:endParaRPr lang="it-IT"/>
          </a:p>
        </p:txBody>
      </p:sp>
    </p:spTree>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117</a:t>
            </a:fld>
            <a:endParaRPr lang="it-IT"/>
          </a:p>
        </p:txBody>
      </p:sp>
    </p:spTree>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118</a:t>
            </a:fld>
            <a:endParaRPr lang="it-IT"/>
          </a:p>
        </p:txBody>
      </p:sp>
    </p:spTree>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119</a:t>
            </a:fld>
            <a:endParaRPr lang="it-IT"/>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12</a:t>
            </a:fld>
            <a:endParaRPr lang="it-IT"/>
          </a:p>
        </p:txBody>
      </p:sp>
    </p:spTree>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120</a:t>
            </a:fld>
            <a:endParaRPr lang="it-IT"/>
          </a:p>
        </p:txBody>
      </p:sp>
    </p:spTree>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121</a:t>
            </a:fld>
            <a:endParaRPr lang="it-IT"/>
          </a:p>
        </p:txBody>
      </p:sp>
    </p:spTree>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122</a:t>
            </a:fld>
            <a:endParaRPr lang="it-IT"/>
          </a:p>
        </p:txBody>
      </p:sp>
    </p:spTree>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123</a:t>
            </a:fld>
            <a:endParaRPr lang="it-IT"/>
          </a:p>
        </p:txBody>
      </p:sp>
    </p:spTree>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124</a:t>
            </a:fld>
            <a:endParaRPr lang="it-IT"/>
          </a:p>
        </p:txBody>
      </p:sp>
    </p:spTree>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125</a:t>
            </a:fld>
            <a:endParaRPr lang="it-IT"/>
          </a:p>
        </p:txBody>
      </p:sp>
    </p:spTree>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126</a:t>
            </a:fld>
            <a:endParaRPr lang="it-IT"/>
          </a:p>
        </p:txBody>
      </p:sp>
    </p:spTree>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127</a:t>
            </a:fld>
            <a:endParaRPr lang="it-IT"/>
          </a:p>
        </p:txBody>
      </p:sp>
    </p:spTree>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128</a:t>
            </a:fld>
            <a:endParaRPr lang="it-IT"/>
          </a:p>
        </p:txBody>
      </p:sp>
    </p:spTree>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129</a:t>
            </a:fld>
            <a:endParaRPr lang="it-IT"/>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13</a:t>
            </a:fld>
            <a:endParaRPr lang="it-IT"/>
          </a:p>
        </p:txBody>
      </p:sp>
    </p:spTree>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130</a:t>
            </a:fld>
            <a:endParaRPr lang="it-IT"/>
          </a:p>
        </p:txBody>
      </p:sp>
    </p:spTree>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131</a:t>
            </a:fld>
            <a:endParaRPr lang="it-IT"/>
          </a:p>
        </p:txBody>
      </p:sp>
    </p:spTree>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132</a:t>
            </a:fld>
            <a:endParaRPr lang="it-IT"/>
          </a:p>
        </p:txBody>
      </p:sp>
    </p:spTree>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133</a:t>
            </a:fld>
            <a:endParaRPr lang="it-IT"/>
          </a:p>
        </p:txBody>
      </p:sp>
    </p:spTree>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134</a:t>
            </a:fld>
            <a:endParaRPr lang="it-IT"/>
          </a:p>
        </p:txBody>
      </p:sp>
    </p:spTree>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135</a:t>
            </a:fld>
            <a:endParaRPr lang="it-IT"/>
          </a:p>
        </p:txBody>
      </p:sp>
    </p:spTree>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136</a:t>
            </a:fld>
            <a:endParaRPr lang="it-IT"/>
          </a:p>
        </p:txBody>
      </p:sp>
    </p:spTree>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137</a:t>
            </a:fld>
            <a:endParaRPr lang="it-IT"/>
          </a:p>
        </p:txBody>
      </p:sp>
    </p:spTree>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138</a:t>
            </a:fld>
            <a:endParaRPr lang="it-IT"/>
          </a:p>
        </p:txBody>
      </p:sp>
    </p:spTree>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139</a:t>
            </a:fld>
            <a:endParaRPr lang="it-IT"/>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14</a:t>
            </a:fld>
            <a:endParaRPr lang="it-IT"/>
          </a:p>
        </p:txBody>
      </p:sp>
    </p:spTree>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140</a:t>
            </a:fld>
            <a:endParaRPr lang="it-IT"/>
          </a:p>
        </p:txBody>
      </p:sp>
    </p:spTree>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141</a:t>
            </a:fld>
            <a:endParaRPr lang="it-IT"/>
          </a:p>
        </p:txBody>
      </p:sp>
    </p:spTree>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142</a:t>
            </a:fld>
            <a:endParaRPr lang="it-IT"/>
          </a:p>
        </p:txBody>
      </p:sp>
    </p:spTree>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143</a:t>
            </a:fld>
            <a:endParaRPr lang="it-IT"/>
          </a:p>
        </p:txBody>
      </p:sp>
    </p:spTree>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144</a:t>
            </a:fld>
            <a:endParaRPr lang="it-IT"/>
          </a:p>
        </p:txBody>
      </p:sp>
    </p:spTree>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145</a:t>
            </a:fld>
            <a:endParaRPr lang="it-IT"/>
          </a:p>
        </p:txBody>
      </p:sp>
    </p:spTree>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146</a:t>
            </a:fld>
            <a:endParaRPr lang="it-IT"/>
          </a:p>
        </p:txBody>
      </p:sp>
    </p:spTree>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147</a:t>
            </a:fld>
            <a:endParaRPr lang="it-IT"/>
          </a:p>
        </p:txBody>
      </p:sp>
    </p:spTree>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148</a:t>
            </a:fld>
            <a:endParaRPr lang="it-IT"/>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15</a:t>
            </a:fld>
            <a:endParaRPr lang="it-IT"/>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16</a:t>
            </a:fld>
            <a:endParaRPr lang="it-IT"/>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17</a:t>
            </a:fld>
            <a:endParaRPr lang="it-IT"/>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18</a:t>
            </a:fld>
            <a:endParaRPr lang="it-IT"/>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19</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2</a:t>
            </a:fld>
            <a:endParaRPr lang="it-IT"/>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20</a:t>
            </a:fld>
            <a:endParaRPr lang="it-IT"/>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21</a:t>
            </a:fld>
            <a:endParaRPr lang="it-IT"/>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22</a:t>
            </a:fld>
            <a:endParaRPr lang="it-IT"/>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23</a:t>
            </a:fld>
            <a:endParaRPr lang="it-IT"/>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24</a:t>
            </a:fld>
            <a:endParaRPr lang="it-IT"/>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25</a:t>
            </a:fld>
            <a:endParaRPr lang="it-IT"/>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26</a:t>
            </a:fld>
            <a:endParaRPr lang="it-IT"/>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27</a:t>
            </a:fld>
            <a:endParaRPr lang="it-IT"/>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28</a:t>
            </a:fld>
            <a:endParaRPr lang="it-IT"/>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29</a:t>
            </a:fld>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3</a:t>
            </a:fld>
            <a:endParaRPr lang="it-IT"/>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30</a:t>
            </a:fld>
            <a:endParaRPr lang="it-IT"/>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31</a:t>
            </a:fld>
            <a:endParaRPr lang="it-IT"/>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32</a:t>
            </a:fld>
            <a:endParaRPr lang="it-IT"/>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33</a:t>
            </a:fld>
            <a:endParaRPr lang="it-IT"/>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34</a:t>
            </a:fld>
            <a:endParaRPr lang="it-IT"/>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35</a:t>
            </a:fld>
            <a:endParaRPr lang="it-IT"/>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36</a:t>
            </a:fld>
            <a:endParaRPr lang="it-IT"/>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37</a:t>
            </a:fld>
            <a:endParaRPr lang="it-IT"/>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38</a:t>
            </a:fld>
            <a:endParaRPr lang="it-IT"/>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39</a:t>
            </a:fld>
            <a:endParaRPr 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4</a:t>
            </a:fld>
            <a:endParaRPr lang="it-IT"/>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40</a:t>
            </a:fld>
            <a:endParaRPr lang="it-IT"/>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41</a:t>
            </a:fld>
            <a:endParaRPr lang="it-IT"/>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42</a:t>
            </a:fld>
            <a:endParaRPr lang="it-IT"/>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solidFill>
                  <a:prstClr val="black"/>
                </a:solidFill>
              </a:rPr>
              <a:pPr/>
              <a:t>43</a:t>
            </a:fld>
            <a:endParaRPr lang="it-IT">
              <a:solidFill>
                <a:prstClr val="black"/>
              </a:solidFill>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solidFill>
                  <a:prstClr val="black"/>
                </a:solidFill>
              </a:rPr>
              <a:pPr/>
              <a:t>44</a:t>
            </a:fld>
            <a:endParaRPr lang="it-IT">
              <a:solidFill>
                <a:prstClr val="black"/>
              </a:solidFill>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solidFill>
                  <a:prstClr val="black"/>
                </a:solidFill>
              </a:rPr>
              <a:pPr/>
              <a:t>45</a:t>
            </a:fld>
            <a:endParaRPr lang="it-IT">
              <a:solidFill>
                <a:prstClr val="black"/>
              </a:solidFill>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46</a:t>
            </a:fld>
            <a:endParaRPr lang="it-IT"/>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47</a:t>
            </a:fld>
            <a:endParaRPr lang="it-IT"/>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48</a:t>
            </a:fld>
            <a:endParaRPr lang="it-IT"/>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49</a:t>
            </a:fld>
            <a:endParaRPr 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5</a:t>
            </a:fld>
            <a:endParaRPr lang="it-IT"/>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50</a:t>
            </a:fld>
            <a:endParaRPr lang="it-IT"/>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51</a:t>
            </a:fld>
            <a:endParaRPr lang="it-IT"/>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52</a:t>
            </a:fld>
            <a:endParaRPr lang="it-IT"/>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53</a:t>
            </a:fld>
            <a:endParaRPr lang="it-IT"/>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54</a:t>
            </a:fld>
            <a:endParaRPr lang="it-IT"/>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55</a:t>
            </a:fld>
            <a:endParaRPr lang="it-IT"/>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56</a:t>
            </a:fld>
            <a:endParaRPr lang="it-IT"/>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57</a:t>
            </a:fld>
            <a:endParaRPr lang="it-IT"/>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58</a:t>
            </a:fld>
            <a:endParaRPr lang="it-IT"/>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59</a:t>
            </a:fld>
            <a:endParaRPr lang="it-I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6</a:t>
            </a:fld>
            <a:endParaRPr lang="it-IT"/>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60</a:t>
            </a:fld>
            <a:endParaRPr lang="it-IT"/>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61</a:t>
            </a:fld>
            <a:endParaRPr lang="it-IT"/>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62</a:t>
            </a:fld>
            <a:endParaRPr lang="it-IT"/>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63</a:t>
            </a:fld>
            <a:endParaRPr lang="it-IT"/>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64</a:t>
            </a:fld>
            <a:endParaRPr lang="it-IT"/>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65</a:t>
            </a:fld>
            <a:endParaRPr lang="it-IT"/>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66</a:t>
            </a:fld>
            <a:endParaRPr lang="it-IT"/>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67</a:t>
            </a:fld>
            <a:endParaRPr lang="it-IT"/>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68</a:t>
            </a:fld>
            <a:endParaRPr lang="it-IT"/>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69</a:t>
            </a:fld>
            <a:endParaRPr 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7</a:t>
            </a:fld>
            <a:endParaRPr lang="it-IT"/>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70</a:t>
            </a:fld>
            <a:endParaRPr lang="it-IT"/>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71</a:t>
            </a:fld>
            <a:endParaRPr lang="it-IT"/>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72</a:t>
            </a:fld>
            <a:endParaRPr lang="it-IT"/>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73</a:t>
            </a:fld>
            <a:endParaRPr lang="it-IT"/>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74</a:t>
            </a:fld>
            <a:endParaRPr lang="it-IT"/>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75</a:t>
            </a:fld>
            <a:endParaRPr lang="it-IT"/>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76</a:t>
            </a:fld>
            <a:endParaRPr lang="it-IT"/>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77</a:t>
            </a:fld>
            <a:endParaRPr lang="it-IT"/>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78</a:t>
            </a:fld>
            <a:endParaRPr lang="it-IT"/>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79</a:t>
            </a:fld>
            <a:endParaRPr lang="it-I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8</a:t>
            </a:fld>
            <a:endParaRPr lang="it-IT"/>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80</a:t>
            </a:fld>
            <a:endParaRPr lang="it-IT"/>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81</a:t>
            </a:fld>
            <a:endParaRPr lang="it-IT"/>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82</a:t>
            </a:fld>
            <a:endParaRPr lang="it-IT"/>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83</a:t>
            </a:fld>
            <a:endParaRPr lang="it-IT"/>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84</a:t>
            </a:fld>
            <a:endParaRPr lang="it-IT"/>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85</a:t>
            </a:fld>
            <a:endParaRPr lang="it-IT"/>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86</a:t>
            </a:fld>
            <a:endParaRPr lang="it-IT"/>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87</a:t>
            </a:fld>
            <a:endParaRPr lang="it-IT"/>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88</a:t>
            </a:fld>
            <a:endParaRPr lang="it-IT"/>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89</a:t>
            </a:fld>
            <a:endParaRPr lang="it-I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9</a:t>
            </a:fld>
            <a:endParaRPr lang="it-IT"/>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90</a:t>
            </a:fld>
            <a:endParaRPr lang="it-IT"/>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91</a:t>
            </a:fld>
            <a:endParaRPr lang="it-IT"/>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92</a:t>
            </a:fld>
            <a:endParaRPr lang="it-IT"/>
          </a:p>
        </p:txBody>
      </p:sp>
    </p:spTree>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93</a:t>
            </a:fld>
            <a:endParaRPr lang="it-IT"/>
          </a:p>
        </p:txBody>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94</a:t>
            </a:fld>
            <a:endParaRPr lang="it-IT"/>
          </a:p>
        </p:txBody>
      </p:sp>
    </p:spTree>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95</a:t>
            </a:fld>
            <a:endParaRPr lang="it-IT"/>
          </a:p>
        </p:txBody>
      </p:sp>
    </p:spTree>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96</a:t>
            </a:fld>
            <a:endParaRPr lang="it-IT"/>
          </a:p>
        </p:txBody>
      </p:sp>
    </p:spTree>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97</a:t>
            </a:fld>
            <a:endParaRPr lang="it-IT"/>
          </a:p>
        </p:txBody>
      </p:sp>
    </p:spTree>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98</a:t>
            </a:fld>
            <a:endParaRPr lang="it-IT"/>
          </a:p>
        </p:txBody>
      </p:sp>
    </p:spTree>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B728E3-9E25-4077-89FB-C85B583FBF39}" type="slidenum">
              <a:rPr lang="it-IT" smtClean="0"/>
              <a:pPr/>
              <a:t>99</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14" name="Titolo 13"/>
          <p:cNvSpPr>
            <a:spLocks noGrp="1"/>
          </p:cNvSpPr>
          <p:nvPr>
            <p:ph type="ctrTitle"/>
          </p:nvPr>
        </p:nvSpPr>
        <p:spPr>
          <a:xfrm>
            <a:off x="1432560" y="359898"/>
            <a:ext cx="7406640" cy="1472184"/>
          </a:xfrm>
        </p:spPr>
        <p:txBody>
          <a:bodyPr anchor="b"/>
          <a:lstStyle>
            <a:lvl1pPr algn="l">
              <a:defRPr/>
            </a:lvl1pPr>
            <a:extLst/>
          </a:lstStyle>
          <a:p>
            <a:r>
              <a:rPr kumimoji="0" lang="it-IT" smtClean="0"/>
              <a:t>Fare clic per modificare lo stile del titolo</a:t>
            </a:r>
            <a:endParaRPr kumimoji="0" lang="en-US"/>
          </a:p>
        </p:txBody>
      </p:sp>
      <p:sp>
        <p:nvSpPr>
          <p:cNvPr id="22" name="Sottotitolo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it-IT" smtClean="0"/>
              <a:t>Fare clic per modificare lo stile del sottotitolo dello schema</a:t>
            </a:r>
            <a:endParaRPr kumimoji="0" lang="en-US"/>
          </a:p>
        </p:txBody>
      </p:sp>
      <p:sp>
        <p:nvSpPr>
          <p:cNvPr id="7" name="Segnaposto data 6"/>
          <p:cNvSpPr>
            <a:spLocks noGrp="1"/>
          </p:cNvSpPr>
          <p:nvPr>
            <p:ph type="dt" sz="half" idx="10"/>
          </p:nvPr>
        </p:nvSpPr>
        <p:spPr/>
        <p:txBody>
          <a:bodyPr/>
          <a:lstStyle>
            <a:extLst/>
          </a:lstStyle>
          <a:p>
            <a:fld id="{539BDE9C-7BAA-4F39-8AB2-F95E3C81C538}" type="datetimeFigureOut">
              <a:rPr lang="it-IT" smtClean="0"/>
              <a:pPr/>
              <a:t>08/05/2013</a:t>
            </a:fld>
            <a:endParaRPr lang="it-IT"/>
          </a:p>
        </p:txBody>
      </p:sp>
      <p:sp>
        <p:nvSpPr>
          <p:cNvPr id="20" name="Segnaposto piè di pagina 19"/>
          <p:cNvSpPr>
            <a:spLocks noGrp="1"/>
          </p:cNvSpPr>
          <p:nvPr>
            <p:ph type="ftr" sz="quarter" idx="11"/>
          </p:nvPr>
        </p:nvSpPr>
        <p:spPr/>
        <p:txBody>
          <a:bodyPr/>
          <a:lstStyle>
            <a:extLst/>
          </a:lstStyle>
          <a:p>
            <a:endParaRPr lang="it-IT"/>
          </a:p>
        </p:txBody>
      </p:sp>
      <p:sp>
        <p:nvSpPr>
          <p:cNvPr id="10" name="Segnaposto numero diapositiva 9"/>
          <p:cNvSpPr>
            <a:spLocks noGrp="1"/>
          </p:cNvSpPr>
          <p:nvPr>
            <p:ph type="sldNum" sz="quarter" idx="12"/>
          </p:nvPr>
        </p:nvSpPr>
        <p:spPr/>
        <p:txBody>
          <a:bodyPr/>
          <a:lstStyle>
            <a:extLst/>
          </a:lstStyle>
          <a:p>
            <a:fld id="{7B4716C2-A256-445F-9C6A-3A4FE3ADD6B7}" type="slidenum">
              <a:rPr lang="it-IT" smtClean="0"/>
              <a:pPr/>
              <a:t>‹N›</a:t>
            </a:fld>
            <a:endParaRPr lang="it-IT"/>
          </a:p>
        </p:txBody>
      </p:sp>
      <p:sp>
        <p:nvSpPr>
          <p:cNvPr id="8" name="Oval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539BDE9C-7BAA-4F39-8AB2-F95E3C81C538}" type="datetimeFigureOut">
              <a:rPr lang="it-IT" smtClean="0"/>
              <a:pPr/>
              <a:t>08/05/2013</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7B4716C2-A256-445F-9C6A-3A4FE3ADD6B7}"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858000" y="274639"/>
            <a:ext cx="1828800" cy="5851525"/>
          </a:xfrm>
        </p:spPr>
        <p:txBody>
          <a:bodyPr vert="eaVert"/>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1143000" y="274640"/>
            <a:ext cx="5562600" cy="5851525"/>
          </a:xfrm>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539BDE9C-7BAA-4F39-8AB2-F95E3C81C538}" type="datetimeFigureOut">
              <a:rPr lang="it-IT" smtClean="0"/>
              <a:pPr/>
              <a:t>08/05/2013</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7B4716C2-A256-445F-9C6A-3A4FE3ADD6B7}"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539BDE9C-7BAA-4F39-8AB2-F95E3C81C538}" type="datetimeFigureOut">
              <a:rPr lang="it-IT" smtClean="0"/>
              <a:pPr/>
              <a:t>08/05/2013</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7B4716C2-A256-445F-9C6A-3A4FE3ADD6B7}"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7" name="Rettangolo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olo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extLst/>
          </a:lstStyle>
          <a:p>
            <a:fld id="{539BDE9C-7BAA-4F39-8AB2-F95E3C81C538}" type="datetimeFigureOut">
              <a:rPr lang="it-IT" smtClean="0"/>
              <a:pPr/>
              <a:t>08/05/2013</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7B4716C2-A256-445F-9C6A-3A4FE3ADD6B7}" type="slidenum">
              <a:rPr lang="it-IT" smtClean="0"/>
              <a:pPr/>
              <a:t>‹N›</a:t>
            </a:fld>
            <a:endParaRPr lang="it-IT"/>
          </a:p>
        </p:txBody>
      </p:sp>
      <p:sp>
        <p:nvSpPr>
          <p:cNvPr id="10" name="Rettangolo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1435608" y="274320"/>
            <a:ext cx="7498080" cy="1143000"/>
          </a:xfrm>
        </p:spPr>
        <p:txBody>
          <a:bodyPr/>
          <a:lstStyle>
            <a:extLst/>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fld id="{539BDE9C-7BAA-4F39-8AB2-F95E3C81C538}" type="datetimeFigureOut">
              <a:rPr lang="it-IT" smtClean="0"/>
              <a:pPr/>
              <a:t>08/05/2013</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7B4716C2-A256-445F-9C6A-3A4FE3ADD6B7}"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extLst/>
          </a:lstStyle>
          <a:p>
            <a:fld id="{539BDE9C-7BAA-4F39-8AB2-F95E3C81C538}" type="datetimeFigureOut">
              <a:rPr lang="it-IT" smtClean="0"/>
              <a:pPr/>
              <a:t>08/05/2013</a:t>
            </a:fld>
            <a:endParaRPr lang="it-IT"/>
          </a:p>
        </p:txBody>
      </p:sp>
      <p:sp>
        <p:nvSpPr>
          <p:cNvPr id="8" name="Segnaposto piè di pagina 7"/>
          <p:cNvSpPr>
            <a:spLocks noGrp="1"/>
          </p:cNvSpPr>
          <p:nvPr>
            <p:ph type="ftr" sz="quarter" idx="11"/>
          </p:nvPr>
        </p:nvSpPr>
        <p:spPr/>
        <p:txBody>
          <a:bodyPr/>
          <a:lstStyle>
            <a:extLst/>
          </a:lstStyle>
          <a:p>
            <a:endParaRPr lang="it-IT"/>
          </a:p>
        </p:txBody>
      </p:sp>
      <p:sp>
        <p:nvSpPr>
          <p:cNvPr id="9" name="Segnaposto numero diapositiva 8"/>
          <p:cNvSpPr>
            <a:spLocks noGrp="1"/>
          </p:cNvSpPr>
          <p:nvPr>
            <p:ph type="sldNum" sz="quarter" idx="12"/>
          </p:nvPr>
        </p:nvSpPr>
        <p:spPr/>
        <p:txBody>
          <a:bodyPr/>
          <a:lstStyle>
            <a:extLst/>
          </a:lstStyle>
          <a:p>
            <a:fld id="{7B4716C2-A256-445F-9C6A-3A4FE3ADD6B7}"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1435608" y="274320"/>
            <a:ext cx="7498080" cy="1143000"/>
          </a:xfrm>
        </p:spPr>
        <p:txBody>
          <a:bodyPr anchor="ctr"/>
          <a:lstStyle>
            <a:extLst/>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extLst/>
          </a:lstStyle>
          <a:p>
            <a:fld id="{539BDE9C-7BAA-4F39-8AB2-F95E3C81C538}" type="datetimeFigureOut">
              <a:rPr lang="it-IT" smtClean="0"/>
              <a:pPr/>
              <a:t>08/05/2013</a:t>
            </a:fld>
            <a:endParaRPr lang="it-IT"/>
          </a:p>
        </p:txBody>
      </p:sp>
      <p:sp>
        <p:nvSpPr>
          <p:cNvPr id="4" name="Segnaposto piè di pagina 3"/>
          <p:cNvSpPr>
            <a:spLocks noGrp="1"/>
          </p:cNvSpPr>
          <p:nvPr>
            <p:ph type="ftr" sz="quarter" idx="11"/>
          </p:nvPr>
        </p:nvSpPr>
        <p:spPr/>
        <p:txBody>
          <a:bodyPr/>
          <a:lstStyle>
            <a:extLst/>
          </a:lstStyle>
          <a:p>
            <a:endParaRPr lang="it-IT"/>
          </a:p>
        </p:txBody>
      </p:sp>
      <p:sp>
        <p:nvSpPr>
          <p:cNvPr id="5" name="Segnaposto numero diapositiva 4"/>
          <p:cNvSpPr>
            <a:spLocks noGrp="1"/>
          </p:cNvSpPr>
          <p:nvPr>
            <p:ph type="sldNum" sz="quarter" idx="12"/>
          </p:nvPr>
        </p:nvSpPr>
        <p:spPr/>
        <p:txBody>
          <a:bodyPr/>
          <a:lstStyle>
            <a:extLst/>
          </a:lstStyle>
          <a:p>
            <a:fld id="{7B4716C2-A256-445F-9C6A-3A4FE3ADD6B7}"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5" name="Rettangolo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Segnaposto data 1"/>
          <p:cNvSpPr>
            <a:spLocks noGrp="1"/>
          </p:cNvSpPr>
          <p:nvPr>
            <p:ph type="dt" sz="half" idx="10"/>
          </p:nvPr>
        </p:nvSpPr>
        <p:spPr/>
        <p:txBody>
          <a:bodyPr/>
          <a:lstStyle>
            <a:extLst/>
          </a:lstStyle>
          <a:p>
            <a:fld id="{539BDE9C-7BAA-4F39-8AB2-F95E3C81C538}" type="datetimeFigureOut">
              <a:rPr lang="it-IT" smtClean="0"/>
              <a:pPr/>
              <a:t>08/05/2013</a:t>
            </a:fld>
            <a:endParaRPr lang="it-IT"/>
          </a:p>
        </p:txBody>
      </p:sp>
      <p:sp>
        <p:nvSpPr>
          <p:cNvPr id="3" name="Segnaposto piè di pagina 2"/>
          <p:cNvSpPr>
            <a:spLocks noGrp="1"/>
          </p:cNvSpPr>
          <p:nvPr>
            <p:ph type="ftr" sz="quarter" idx="11"/>
          </p:nvPr>
        </p:nvSpPr>
        <p:spPr/>
        <p:txBody>
          <a:bodyPr/>
          <a:lstStyle>
            <a:extLst/>
          </a:lstStyle>
          <a:p>
            <a:endParaRPr lang="it-IT"/>
          </a:p>
        </p:txBody>
      </p:sp>
      <p:sp>
        <p:nvSpPr>
          <p:cNvPr id="4" name="Segnaposto numero diapositiva 3"/>
          <p:cNvSpPr>
            <a:spLocks noGrp="1"/>
          </p:cNvSpPr>
          <p:nvPr>
            <p:ph type="sldNum" sz="quarter" idx="12"/>
          </p:nvPr>
        </p:nvSpPr>
        <p:spPr/>
        <p:txBody>
          <a:bodyPr/>
          <a:lstStyle>
            <a:extLst/>
          </a:lstStyle>
          <a:p>
            <a:fld id="{7B4716C2-A256-445F-9C6A-3A4FE3ADD6B7}" type="slidenum">
              <a:rPr lang="it-IT" smtClean="0"/>
              <a:pPr/>
              <a:t>‹N›</a:t>
            </a:fld>
            <a:endParaRPr lang="it-IT"/>
          </a:p>
        </p:txBody>
      </p:sp>
      <p:sp>
        <p:nvSpPr>
          <p:cNvPr id="6" name="Rettangolo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fld id="{539BDE9C-7BAA-4F39-8AB2-F95E3C81C538}" type="datetimeFigureOut">
              <a:rPr lang="it-IT" smtClean="0"/>
              <a:pPr/>
              <a:t>08/05/2013</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7B4716C2-A256-445F-9C6A-3A4FE3ADD6B7}"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it-IT" smtClean="0"/>
              <a:t>Fare clic per modificare lo stile del titolo</a:t>
            </a:r>
            <a:endParaRPr kumimoji="0" lang="en-US"/>
          </a:p>
        </p:txBody>
      </p:sp>
      <p:sp>
        <p:nvSpPr>
          <p:cNvPr id="5" name="Segnaposto data 4"/>
          <p:cNvSpPr>
            <a:spLocks noGrp="1"/>
          </p:cNvSpPr>
          <p:nvPr>
            <p:ph type="dt" sz="half" idx="10"/>
          </p:nvPr>
        </p:nvSpPr>
        <p:spPr/>
        <p:txBody>
          <a:bodyPr/>
          <a:lstStyle>
            <a:extLst/>
          </a:lstStyle>
          <a:p>
            <a:fld id="{539BDE9C-7BAA-4F39-8AB2-F95E3C81C538}" type="datetimeFigureOut">
              <a:rPr lang="it-IT" smtClean="0"/>
              <a:pPr/>
              <a:t>08/05/2013</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7B4716C2-A256-445F-9C6A-3A4FE3ADD6B7}" type="slidenum">
              <a:rPr lang="it-IT" smtClean="0"/>
              <a:pPr/>
              <a:t>‹N›</a:t>
            </a:fld>
            <a:endParaRPr lang="it-IT"/>
          </a:p>
        </p:txBody>
      </p:sp>
      <p:sp>
        <p:nvSpPr>
          <p:cNvPr id="8" name="Rettangolo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Segnaposto immagin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it-IT" smtClean="0"/>
              <a:t>Fare clic sull'icona per inserire un'immagine</a:t>
            </a:r>
            <a:endParaRPr kumimoji="0" lang="en-US" dirty="0"/>
          </a:p>
        </p:txBody>
      </p:sp>
      <p:sp>
        <p:nvSpPr>
          <p:cNvPr id="9" name="Elaborazione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Elaborazione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Segnaposto testo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it-IT" smtClean="0"/>
              <a:t>Fare clic per modificare stili del testo dello schema</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Torta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Anello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ttangolo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Segnaposto titolo 4"/>
          <p:cNvSpPr>
            <a:spLocks noGrp="1"/>
          </p:cNvSpPr>
          <p:nvPr>
            <p:ph type="title"/>
          </p:nvPr>
        </p:nvSpPr>
        <p:spPr>
          <a:xfrm>
            <a:off x="1435608" y="274638"/>
            <a:ext cx="7498080" cy="1143000"/>
          </a:xfrm>
          <a:prstGeom prst="rect">
            <a:avLst/>
          </a:prstGeom>
        </p:spPr>
        <p:txBody>
          <a:bodyPr anchor="ctr">
            <a:normAutofit/>
          </a:bodyPr>
          <a:lstStyle>
            <a:extLst/>
          </a:lstStyle>
          <a:p>
            <a:r>
              <a:rPr kumimoji="0" lang="it-IT" smtClean="0"/>
              <a:t>Fare clic per modificare lo stile del titolo</a:t>
            </a:r>
            <a:endParaRPr kumimoji="0" lang="en-US"/>
          </a:p>
        </p:txBody>
      </p:sp>
      <p:sp>
        <p:nvSpPr>
          <p:cNvPr id="9" name="Segnaposto testo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24" name="Segnaposto data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39BDE9C-7BAA-4F39-8AB2-F95E3C81C538}" type="datetimeFigureOut">
              <a:rPr lang="it-IT" smtClean="0"/>
              <a:pPr/>
              <a:t>08/05/2013</a:t>
            </a:fld>
            <a:endParaRPr lang="it-IT"/>
          </a:p>
        </p:txBody>
      </p:sp>
      <p:sp>
        <p:nvSpPr>
          <p:cNvPr id="10" name="Segnaposto piè di pagina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it-IT"/>
          </a:p>
        </p:txBody>
      </p:sp>
      <p:sp>
        <p:nvSpPr>
          <p:cNvPr id="22" name="Segnaposto numero diapositiva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B4716C2-A256-445F-9C6A-3A4FE3ADD6B7}" type="slidenum">
              <a:rPr lang="it-IT" smtClean="0"/>
              <a:pPr/>
              <a:t>‹N›</a:t>
            </a:fld>
            <a:endParaRPr lang="it-IT"/>
          </a:p>
        </p:txBody>
      </p:sp>
      <p:sp>
        <p:nvSpPr>
          <p:cNvPr id="15" name="Rettangolo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40.xml.rels><?xml version="1.0" encoding="UTF-8" standalone="yes"?>
<Relationships xmlns="http://schemas.openxmlformats.org/package/2006/relationships"><Relationship Id="rId2" Type="http://schemas.openxmlformats.org/officeDocument/2006/relationships/notesSlide" Target="../notesSlides/notesSlide140.xml"/><Relationship Id="rId1" Type="http://schemas.openxmlformats.org/officeDocument/2006/relationships/slideLayout" Target="../slideLayouts/slideLayout1.xm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41.xml"/><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2" Type="http://schemas.openxmlformats.org/officeDocument/2006/relationships/notesSlide" Target="../notesSlides/notesSlide142.xml"/><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43.xml"/><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44.xml"/><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45.xml"/><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146.xml"/><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147.xml"/><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14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it.wikipedia.org/wiki/Lavoro_parasubordinato"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it.wikipedia.org/wiki/Professioni"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hyperlink" Target="http://it.wikipedia.org/wiki/Albo_professionale"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a:bodyPr>
          <a:lstStyle/>
          <a:p>
            <a:endParaRPr lang="it-IT" dirty="0" smtClean="0"/>
          </a:p>
          <a:p>
            <a:r>
              <a:rPr lang="it-IT" dirty="0" smtClean="0"/>
              <a:t>Al suo interno si distingue :</a:t>
            </a:r>
          </a:p>
          <a:p>
            <a:pPr>
              <a:buFont typeface="Arial" pitchFamily="34" charset="0"/>
              <a:buChar char="•"/>
            </a:pPr>
            <a:r>
              <a:rPr lang="it-IT" dirty="0" smtClean="0"/>
              <a:t>disciplina del rapporto individuale di lavoro (diritto del lavoro in senso stretto), che regola diritti e obblighi del singolo lavoratore contrapposto al singolo datore; </a:t>
            </a:r>
          </a:p>
          <a:p>
            <a:pPr>
              <a:buFont typeface="Arial" pitchFamily="34" charset="0"/>
              <a:buChar char="•"/>
            </a:pPr>
            <a:r>
              <a:rPr lang="it-IT" dirty="0" smtClean="0"/>
              <a:t>il diritto sindacale, che riflette vicende ed interessi collettivi o di gruppo; </a:t>
            </a:r>
          </a:p>
          <a:p>
            <a:pPr>
              <a:buFont typeface="Arial" pitchFamily="34" charset="0"/>
              <a:buChar char="•"/>
            </a:pPr>
            <a:r>
              <a:rPr lang="it-IT" dirty="0" smtClean="0"/>
              <a:t>il diritto della previdenza sociale (o della sicurezza),che disciplina l’erogazione di beni e servizi in favore di coloro che ne hanno bisogno</a:t>
            </a:r>
            <a:endParaRPr lang="it-IT"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lnSpcReduction="10000"/>
          </a:bodyPr>
          <a:lstStyle/>
          <a:p>
            <a:r>
              <a:rPr lang="it-IT" b="1" dirty="0" smtClean="0"/>
              <a:t>Art. 38.</a:t>
            </a:r>
            <a:endParaRPr lang="it-IT" dirty="0" smtClean="0"/>
          </a:p>
          <a:p>
            <a:r>
              <a:rPr lang="it-IT" dirty="0" smtClean="0"/>
              <a:t>Ogni cittadino inabile al lavoro e sprovvisto dei mezzi necessari per vivere ha diritto al mantenimento e all'assistenza sociale.</a:t>
            </a:r>
          </a:p>
          <a:p>
            <a:r>
              <a:rPr lang="it-IT" dirty="0" smtClean="0"/>
              <a:t>I lavoratori hanno diritto che siano preveduti ed assicurati mezzi adeguati alle loro esigenze di vita in caso di infortunio, malattia, invalidità e vecchiaia, disoccupazione involontaria. </a:t>
            </a:r>
          </a:p>
          <a:p>
            <a:r>
              <a:rPr lang="it-IT" dirty="0" smtClean="0"/>
              <a:t>Gli inabili ed i minorati hanno diritto all'educazione e all'avviamento professionale.</a:t>
            </a:r>
          </a:p>
          <a:p>
            <a:r>
              <a:rPr lang="it-IT" dirty="0" smtClean="0"/>
              <a:t>Ai compiti previsti in questo articolo provvedono organi ed istituti predisposti o integrati dallo Stato.</a:t>
            </a:r>
          </a:p>
          <a:p>
            <a:r>
              <a:rPr lang="it-IT" dirty="0" smtClean="0"/>
              <a:t>L'assistenza privata è libera.</a:t>
            </a:r>
          </a:p>
          <a:p>
            <a:endParaRPr lang="it-IT" dirty="0" smtClean="0"/>
          </a:p>
          <a:p>
            <a:endParaRPr lang="it-IT" dirty="0" smtClean="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a:bodyPr>
          <a:lstStyle/>
          <a:p>
            <a:pPr algn="just"/>
            <a:r>
              <a:rPr lang="it-IT" dirty="0" smtClean="0"/>
              <a:t>Definizione troppo generica che impedisce di distinguere tra mobbing e situazione di malessere e disagio personale attribuiti a fattori esterni</a:t>
            </a:r>
          </a:p>
          <a:p>
            <a:pPr algn="just"/>
            <a:r>
              <a:rPr lang="it-IT" dirty="0" smtClean="0"/>
              <a:t>Come considerare atti di per se leciti ?</a:t>
            </a:r>
          </a:p>
          <a:p>
            <a:pPr algn="just"/>
            <a:r>
              <a:rPr lang="it-IT" dirty="0" smtClean="0"/>
              <a:t>(Trasferimenti, visite fiscali, promozioni, affidamento di nuovi incarichi …)</a:t>
            </a:r>
          </a:p>
          <a:p>
            <a:pPr algn="just"/>
            <a:r>
              <a:rPr lang="it-IT" dirty="0" smtClean="0"/>
              <a:t>Qualora venga accertato il lavoratore ha diritto ad un risarcimento dei danni  non patrimoniali per lesioni di un diritto costituzionalmente protetto ( la dignità umana)</a:t>
            </a:r>
          </a:p>
          <a:p>
            <a:endParaRPr lang="it-IT" dirty="0" smtClean="0"/>
          </a:p>
          <a:p>
            <a:endParaRPr lang="it-IT" dirty="0" smtClean="0"/>
          </a:p>
        </p:txBody>
      </p:sp>
    </p:spTree>
    <p:extLst>
      <p:ext uri="{BB962C8B-B14F-4D97-AF65-F5344CB8AC3E}">
        <p14:creationId xmlns:p14="http://schemas.microsoft.com/office/powerpoint/2010/main" val="2518496134"/>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a:bodyPr>
          <a:lstStyle/>
          <a:p>
            <a:endParaRPr lang="it-IT" dirty="0" smtClean="0"/>
          </a:p>
          <a:p>
            <a:r>
              <a:rPr lang="it-IT" dirty="0" smtClean="0"/>
              <a:t>Per responsabilità contrattuale (art 2087) diretta (nel caso di mobbing verticale esercitato da un superiore),</a:t>
            </a:r>
          </a:p>
          <a:p>
            <a:endParaRPr lang="it-IT" dirty="0" smtClean="0"/>
          </a:p>
          <a:p>
            <a:r>
              <a:rPr lang="it-IT" dirty="0" smtClean="0"/>
              <a:t>Per responsabilità indiretta per mancata vigilanza (nel caso di mobbing orizzontale, esercitato da colleghi)</a:t>
            </a:r>
          </a:p>
        </p:txBody>
      </p:sp>
    </p:spTree>
    <p:extLst>
      <p:ext uri="{BB962C8B-B14F-4D97-AF65-F5344CB8AC3E}">
        <p14:creationId xmlns:p14="http://schemas.microsoft.com/office/powerpoint/2010/main" val="4109042719"/>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a:bodyPr>
          <a:lstStyle/>
          <a:p>
            <a:pPr algn="ctr"/>
            <a:r>
              <a:rPr lang="it-IT" b="1" dirty="0" smtClean="0"/>
              <a:t>LE MOLESTIE SESSUALI SUL LAVORO.</a:t>
            </a:r>
          </a:p>
          <a:p>
            <a:pPr algn="ctr"/>
            <a:r>
              <a:rPr lang="it-IT" dirty="0" smtClean="0"/>
              <a:t>(Già considerate nella tutela ex art.2087, c.c.  )</a:t>
            </a:r>
          </a:p>
          <a:p>
            <a:pPr algn="ctr"/>
            <a:endParaRPr lang="it-IT" dirty="0" smtClean="0"/>
          </a:p>
          <a:p>
            <a:r>
              <a:rPr lang="it-IT" dirty="0" smtClean="0"/>
              <a:t>codice delle pari opportunità (</a:t>
            </a:r>
            <a:r>
              <a:rPr lang="it-IT" b="1" u="sng" dirty="0" err="1" smtClean="0"/>
              <a:t>dlgs</a:t>
            </a:r>
            <a:r>
              <a:rPr lang="it-IT" b="1" u="sng" dirty="0" smtClean="0"/>
              <a:t> 198 del 2006</a:t>
            </a:r>
            <a:r>
              <a:rPr lang="it-IT" dirty="0" smtClean="0"/>
              <a:t>):</a:t>
            </a:r>
          </a:p>
          <a:p>
            <a:pPr algn="just"/>
            <a:r>
              <a:rPr lang="it-IT" b="1" dirty="0" smtClean="0"/>
              <a:t>sono considerate DISCRIMINAZIONI le molestie sessuali ovvero quei comportamenti INDESIDERATI a connotazione sessuale, espressi in forma fisica, verbale o non verbale, aventi lo scopo o l'effetto di violare la dignità del lavoratore e di creare un clima intimidatorio, ostile, degradante e offensivo</a:t>
            </a:r>
          </a:p>
        </p:txBody>
      </p:sp>
    </p:spTree>
    <p:extLst>
      <p:ext uri="{BB962C8B-B14F-4D97-AF65-F5344CB8AC3E}">
        <p14:creationId xmlns:p14="http://schemas.microsoft.com/office/powerpoint/2010/main" val="3072503400"/>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a:bodyPr>
          <a:lstStyle/>
          <a:p>
            <a:endParaRPr lang="it-IT" dirty="0" smtClean="0"/>
          </a:p>
          <a:p>
            <a:endParaRPr lang="it-IT" dirty="0" smtClean="0"/>
          </a:p>
          <a:p>
            <a:r>
              <a:rPr lang="it-IT" dirty="0" smtClean="0"/>
              <a:t>INDESIDERATI : termine troppo generico , negli USA si adopera il termine “oltre il normale livello di tollerabilità”</a:t>
            </a:r>
          </a:p>
          <a:p>
            <a:r>
              <a:rPr lang="it-IT" dirty="0" smtClean="0"/>
              <a:t>DISCRIMINAZIONI : la sistemazione del reato tra le discriminazioni ha come effetto di caricare sul molestatore l’onere della prova</a:t>
            </a:r>
          </a:p>
          <a:p>
            <a:endParaRPr lang="it-IT" dirty="0" smtClean="0"/>
          </a:p>
        </p:txBody>
      </p:sp>
    </p:spTree>
    <p:extLst>
      <p:ext uri="{BB962C8B-B14F-4D97-AF65-F5344CB8AC3E}">
        <p14:creationId xmlns:p14="http://schemas.microsoft.com/office/powerpoint/2010/main" val="2872614359"/>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a:bodyPr>
          <a:lstStyle/>
          <a:p>
            <a:endParaRPr lang="it-IT" dirty="0" smtClean="0"/>
          </a:p>
          <a:p>
            <a:r>
              <a:rPr lang="it-IT" dirty="0" smtClean="0"/>
              <a:t>atti e provvedimenti concernenti il rapporto di lavoro dei molestati, sono nulli se adottati in conseguenza del rifiuto o della sottomissione ai comportamenti medesimi.</a:t>
            </a:r>
          </a:p>
          <a:p>
            <a:r>
              <a:rPr lang="it-IT" dirty="0" smtClean="0"/>
              <a:t>La vittima può richiedere al giudice il risarcimento del danno non patrimoniale.</a:t>
            </a:r>
          </a:p>
          <a:p>
            <a:r>
              <a:rPr lang="it-IT" dirty="0" smtClean="0"/>
              <a:t>Il datore di lavoro può essere chiamato, come nel mobbing, a rispondere indirettamente delle molestie subite dalla vittima ad opera dei colleghi per mancata vigilanza sui sottoposti.</a:t>
            </a:r>
          </a:p>
        </p:txBody>
      </p:sp>
    </p:spTree>
    <p:extLst>
      <p:ext uri="{BB962C8B-B14F-4D97-AF65-F5344CB8AC3E}">
        <p14:creationId xmlns:p14="http://schemas.microsoft.com/office/powerpoint/2010/main" val="1082241388"/>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259632" y="1196752"/>
            <a:ext cx="7704856" cy="5184576"/>
          </a:xfrm>
        </p:spPr>
        <p:txBody>
          <a:bodyPr>
            <a:normAutofit/>
          </a:bodyPr>
          <a:lstStyle/>
          <a:p>
            <a:pPr algn="ctr"/>
            <a:r>
              <a:rPr lang="it-IT" b="1" dirty="0" smtClean="0"/>
              <a:t>UGUAGLIANZA E DISCRIMINAZIONI</a:t>
            </a:r>
          </a:p>
          <a:p>
            <a:pPr algn="ctr"/>
            <a:r>
              <a:rPr lang="it-IT" b="1" dirty="0" smtClean="0"/>
              <a:t>PARI OPPORTUNITA’</a:t>
            </a:r>
          </a:p>
          <a:p>
            <a:pPr algn="ctr"/>
            <a:endParaRPr lang="it-IT" b="1" dirty="0" smtClean="0"/>
          </a:p>
          <a:p>
            <a:r>
              <a:rPr lang="it-IT" dirty="0" smtClean="0"/>
              <a:t>E’ più giusto parlare di “NON DISCRIMINAZIONE”  cioè di discriminazione illecita ,quella che si basa su ”elementi ” particolari, connessi allo stato della persona, alla sua dignità e alla sua libertà, tutti beni costituzionalmente tutelati</a:t>
            </a:r>
          </a:p>
        </p:txBody>
      </p:sp>
    </p:spTree>
    <p:extLst>
      <p:ext uri="{BB962C8B-B14F-4D97-AF65-F5344CB8AC3E}">
        <p14:creationId xmlns:p14="http://schemas.microsoft.com/office/powerpoint/2010/main" val="658654291"/>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fontScale="85000" lnSpcReduction="10000"/>
          </a:bodyPr>
          <a:lstStyle/>
          <a:p>
            <a:pPr algn="ctr"/>
            <a:r>
              <a:rPr lang="it-IT" b="1" dirty="0" smtClean="0">
                <a:latin typeface="Times New Roman" pitchFamily="18" charset="0"/>
                <a:ea typeface="Tahoma" pitchFamily="34" charset="0"/>
                <a:cs typeface="Times New Roman" pitchFamily="18" charset="0"/>
              </a:rPr>
              <a:t>LA DISCRIMINAZIONE </a:t>
            </a:r>
            <a:r>
              <a:rPr lang="it-IT" b="1" dirty="0" err="1" smtClean="0">
                <a:latin typeface="Times New Roman" pitchFamily="18" charset="0"/>
                <a:ea typeface="Tahoma" pitchFamily="34" charset="0"/>
                <a:cs typeface="Times New Roman" pitchFamily="18" charset="0"/>
              </a:rPr>
              <a:t>DI</a:t>
            </a:r>
            <a:r>
              <a:rPr lang="it-IT" b="1" dirty="0" smtClean="0">
                <a:latin typeface="Times New Roman" pitchFamily="18" charset="0"/>
                <a:ea typeface="Tahoma" pitchFamily="34" charset="0"/>
                <a:cs typeface="Times New Roman" pitchFamily="18" charset="0"/>
              </a:rPr>
              <a:t> GENERE</a:t>
            </a:r>
          </a:p>
          <a:p>
            <a:pPr algn="ctr"/>
            <a:endParaRPr lang="it-IT" b="1" dirty="0" smtClean="0">
              <a:latin typeface="Times New Roman" pitchFamily="18" charset="0"/>
              <a:ea typeface="Tahoma" pitchFamily="34" charset="0"/>
              <a:cs typeface="Times New Roman" pitchFamily="18" charset="0"/>
            </a:endParaRPr>
          </a:p>
          <a:p>
            <a:pPr algn="just"/>
            <a:r>
              <a:rPr lang="it-IT" dirty="0" smtClean="0">
                <a:latin typeface="Times New Roman" pitchFamily="18" charset="0"/>
                <a:cs typeface="Times New Roman" pitchFamily="18" charset="0"/>
              </a:rPr>
              <a:t>l'art 37 della Costituzione stabilisce che la donna lavoratrice ha gli stessi diritti e le stesse retribuzioni che spettano ai lavoratori (stesso principio sancito nel trattato di Roma);</a:t>
            </a:r>
          </a:p>
          <a:p>
            <a:pPr algn="just"/>
            <a:r>
              <a:rPr lang="it-IT" dirty="0" smtClean="0">
                <a:latin typeface="Times New Roman" pitchFamily="18" charset="0"/>
                <a:cs typeface="Times New Roman" pitchFamily="18" charset="0"/>
              </a:rPr>
              <a:t>la legge fondamentale in materia è la 903 del 1977, sulla</a:t>
            </a:r>
          </a:p>
          <a:p>
            <a:pPr algn="just"/>
            <a:r>
              <a:rPr lang="it-IT" dirty="0" smtClean="0">
                <a:latin typeface="Times New Roman" pitchFamily="18" charset="0"/>
                <a:cs typeface="Times New Roman" pitchFamily="18" charset="0"/>
              </a:rPr>
              <a:t>parità tra uomo e donna, assorbita dal </a:t>
            </a:r>
            <a:r>
              <a:rPr lang="it-IT" dirty="0" err="1" smtClean="0">
                <a:latin typeface="Times New Roman" pitchFamily="18" charset="0"/>
                <a:cs typeface="Times New Roman" pitchFamily="18" charset="0"/>
              </a:rPr>
              <a:t>dlgs</a:t>
            </a:r>
            <a:r>
              <a:rPr lang="it-IT" dirty="0" smtClean="0">
                <a:latin typeface="Times New Roman" pitchFamily="18" charset="0"/>
                <a:cs typeface="Times New Roman" pitchFamily="18" charset="0"/>
              </a:rPr>
              <a:t> 198 del 2006 (Codice delle pari opportunità), che prevede una serie di divieti che riguardano i vari momenti del rapporto di lavoro: </a:t>
            </a:r>
          </a:p>
          <a:p>
            <a:pPr algn="just"/>
            <a:r>
              <a:rPr lang="it-IT" dirty="0" smtClean="0">
                <a:latin typeface="Times New Roman" pitchFamily="18" charset="0"/>
                <a:cs typeface="Times New Roman" pitchFamily="18" charset="0"/>
              </a:rPr>
              <a:t>art 27 divieto di discriminazione al momento dell'assunzione (eccetto per il settore moda e spettacolo e per i lavori particolarmente gravosi);</a:t>
            </a:r>
          </a:p>
          <a:p>
            <a:pPr algn="just"/>
            <a:r>
              <a:rPr lang="it-IT" dirty="0" smtClean="0">
                <a:latin typeface="Times New Roman" pitchFamily="18" charset="0"/>
                <a:cs typeface="Times New Roman" pitchFamily="18" charset="0"/>
              </a:rPr>
              <a:t> art 28 e 29 la classificazione professionale deve usare criteri comuni tra uomo e donna come pure la progressione in carriera.</a:t>
            </a:r>
          </a:p>
        </p:txBody>
      </p:sp>
    </p:spTree>
    <p:extLst>
      <p:ext uri="{BB962C8B-B14F-4D97-AF65-F5344CB8AC3E}">
        <p14:creationId xmlns:p14="http://schemas.microsoft.com/office/powerpoint/2010/main" val="3054819034"/>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a:bodyPr>
          <a:lstStyle/>
          <a:p>
            <a:pPr algn="ctr"/>
            <a:r>
              <a:rPr lang="it-IT" b="1" dirty="0" smtClean="0">
                <a:latin typeface="Times New Roman" pitchFamily="18" charset="0"/>
                <a:cs typeface="Times New Roman" pitchFamily="18" charset="0"/>
              </a:rPr>
              <a:t>LE ALTRE DISCRIMINAZIONI.</a:t>
            </a:r>
          </a:p>
          <a:p>
            <a:endParaRPr lang="it-IT" dirty="0" smtClean="0"/>
          </a:p>
          <a:p>
            <a:endParaRPr lang="it-IT" dirty="0" smtClean="0"/>
          </a:p>
          <a:p>
            <a:r>
              <a:rPr lang="it-IT" dirty="0" smtClean="0"/>
              <a:t>Una normativa analoga a quella prevista per le discriminazioni in materia di sesso, si applica anche ad altre situazioni </a:t>
            </a:r>
          </a:p>
          <a:p>
            <a:r>
              <a:rPr lang="it-IT" dirty="0" smtClean="0"/>
              <a:t>Razza, etnia, lingua, religione, cittadinanza, convinzioni personali, handicap,età, orientamento sessuale e tipo di lavoro.</a:t>
            </a:r>
          </a:p>
        </p:txBody>
      </p:sp>
    </p:spTree>
    <p:extLst>
      <p:ext uri="{BB962C8B-B14F-4D97-AF65-F5344CB8AC3E}">
        <p14:creationId xmlns:p14="http://schemas.microsoft.com/office/powerpoint/2010/main" val="3823284333"/>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fontScale="62500" lnSpcReduction="20000"/>
          </a:bodyPr>
          <a:lstStyle/>
          <a:p>
            <a:r>
              <a:rPr lang="it-IT" sz="3200" b="1" dirty="0" smtClean="0">
                <a:latin typeface="Times New Roman" pitchFamily="18" charset="0"/>
                <a:cs typeface="Times New Roman" pitchFamily="18" charset="0"/>
              </a:rPr>
              <a:t>Sospensione della prestazione di lavoro</a:t>
            </a:r>
          </a:p>
          <a:p>
            <a:pPr algn="ctr"/>
            <a:endParaRPr lang="it-IT" sz="3200" dirty="0" smtClean="0">
              <a:latin typeface="Times New Roman" pitchFamily="18" charset="0"/>
              <a:cs typeface="Times New Roman" pitchFamily="18" charset="0"/>
            </a:endParaRPr>
          </a:p>
          <a:p>
            <a:pPr algn="ctr"/>
            <a:r>
              <a:rPr lang="it-IT" sz="3200" dirty="0" smtClean="0"/>
              <a:t>MALATTIA E INFORTUNIO</a:t>
            </a:r>
          </a:p>
          <a:p>
            <a:pPr algn="ctr"/>
            <a:endParaRPr lang="it-IT" sz="3200" dirty="0" smtClean="0"/>
          </a:p>
          <a:p>
            <a:pPr algn="just"/>
            <a:r>
              <a:rPr lang="it-IT" sz="3800" dirty="0" smtClean="0">
                <a:latin typeface="Times New Roman" pitchFamily="18" charset="0"/>
                <a:cs typeface="Times New Roman" pitchFamily="18" charset="0"/>
              </a:rPr>
              <a:t>La costituzione art 32 tutela la salute come diritto fondamentale del cittadino.</a:t>
            </a:r>
          </a:p>
          <a:p>
            <a:pPr algn="just"/>
            <a:r>
              <a:rPr lang="it-IT" sz="3800" dirty="0" smtClean="0">
                <a:latin typeface="Times New Roman" pitchFamily="18" charset="0"/>
                <a:cs typeface="Times New Roman" pitchFamily="18" charset="0"/>
              </a:rPr>
              <a:t>La tutela della salute del lavoratore è affidata all'art 2110</a:t>
            </a:r>
          </a:p>
          <a:p>
            <a:pPr algn="just"/>
            <a:r>
              <a:rPr lang="it-IT" sz="3800" dirty="0" smtClean="0">
                <a:latin typeface="Times New Roman" pitchFamily="18" charset="0"/>
                <a:cs typeface="Times New Roman" pitchFamily="18" charset="0"/>
              </a:rPr>
              <a:t>Due definizioni di malattia :</a:t>
            </a:r>
          </a:p>
          <a:p>
            <a:pPr algn="just"/>
            <a:r>
              <a:rPr lang="it-IT" sz="3800" dirty="0" smtClean="0">
                <a:latin typeface="Times New Roman" pitchFamily="18" charset="0"/>
                <a:cs typeface="Times New Roman" pitchFamily="18" charset="0"/>
              </a:rPr>
              <a:t>dal punto di vista clinico la malattia è qualsiasi alterazione dello stato di salute</a:t>
            </a:r>
          </a:p>
          <a:p>
            <a:pPr algn="just"/>
            <a:r>
              <a:rPr lang="it-IT" sz="3800" dirty="0" smtClean="0">
                <a:latin typeface="Times New Roman" pitchFamily="18" charset="0"/>
                <a:cs typeface="Times New Roman" pitchFamily="18" charset="0"/>
              </a:rPr>
              <a:t>dal punto di vista del diritto del lavoro la malattia è </a:t>
            </a:r>
          </a:p>
          <a:p>
            <a:pPr algn="just"/>
            <a:r>
              <a:rPr lang="it-IT" sz="3800" dirty="0" smtClean="0">
                <a:latin typeface="Times New Roman" pitchFamily="18" charset="0"/>
                <a:cs typeface="Times New Roman" pitchFamily="18" charset="0"/>
              </a:rPr>
              <a:t>quello stato patologico tale da determinare una condizione di incapacità al lavoro: il lavoratore non è in grado di svolgere le sue mansioni senza disagio o sofferenza fisica.</a:t>
            </a:r>
            <a:endParaRPr lang="it-IT" sz="3800" b="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803514665"/>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a:bodyPr>
          <a:lstStyle/>
          <a:p>
            <a:r>
              <a:rPr lang="it-IT" dirty="0" smtClean="0"/>
              <a:t>Il periodo di assenza per malattia almeno per i primi giorni è a carico del datore di lavoro, poi subentra l’INPS</a:t>
            </a:r>
          </a:p>
          <a:p>
            <a:r>
              <a:rPr lang="it-IT" dirty="0" smtClean="0"/>
              <a:t>L’insorgere della malattia va comunicato immediatamente al datore di lavoro</a:t>
            </a:r>
          </a:p>
          <a:p>
            <a:r>
              <a:rPr lang="it-IT" dirty="0" smtClean="0"/>
              <a:t>La malattia va certificata entro i termini previsti dai contratti di lavoro dal medico curante </a:t>
            </a:r>
          </a:p>
          <a:p>
            <a:r>
              <a:rPr lang="it-IT" dirty="0" smtClean="0"/>
              <a:t>Il malato deve restare in casa per i controlli negli orari previsti dai contratti di lavoro o dalla legge</a:t>
            </a:r>
          </a:p>
          <a:p>
            <a:endParaRPr lang="it-IT" dirty="0" smtClean="0"/>
          </a:p>
        </p:txBody>
      </p:sp>
    </p:spTree>
    <p:extLst>
      <p:ext uri="{BB962C8B-B14F-4D97-AF65-F5344CB8AC3E}">
        <p14:creationId xmlns:p14="http://schemas.microsoft.com/office/powerpoint/2010/main" val="18647623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lnSpcReduction="10000"/>
          </a:bodyPr>
          <a:lstStyle/>
          <a:p>
            <a:r>
              <a:rPr lang="it-IT" b="1" dirty="0" smtClean="0"/>
              <a:t>Art. 39.</a:t>
            </a:r>
            <a:endParaRPr lang="it-IT" dirty="0" smtClean="0"/>
          </a:p>
          <a:p>
            <a:r>
              <a:rPr lang="it-IT" dirty="0" smtClean="0"/>
              <a:t>L'organizzazione sindacale è libera.</a:t>
            </a:r>
          </a:p>
          <a:p>
            <a:r>
              <a:rPr lang="it-IT" dirty="0" smtClean="0"/>
              <a:t>Ai sindacati non può essere imposto altro obbligo se non la loro registrazione presso uffici locali o centrali, secondo le norme di legge.</a:t>
            </a:r>
          </a:p>
          <a:p>
            <a:r>
              <a:rPr lang="it-IT" dirty="0" smtClean="0"/>
              <a:t>È condizione per la registrazione che gli statuti dei sindacati sanciscano un ordinamento interno a base democratica. </a:t>
            </a:r>
          </a:p>
          <a:p>
            <a:r>
              <a:rPr lang="it-IT" dirty="0" smtClean="0"/>
              <a:t>I sindacati registrati hanno personalità giuridica. Possono, rappresentati unitariamente in proporzione dei loro iscritti, stipulare contratti collettivi di lavoro con efficacia obbligatoria per tutti gli appartenenti alle categorie alle quali il contratto si riferisce.</a:t>
            </a:r>
          </a:p>
          <a:p>
            <a:endParaRPr lang="it-IT" dirty="0" smtClean="0"/>
          </a:p>
          <a:p>
            <a:endParaRPr lang="it-IT" dirty="0" smtClean="0"/>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a:bodyPr>
          <a:lstStyle/>
          <a:p>
            <a:r>
              <a:rPr lang="it-IT" dirty="0" smtClean="0"/>
              <a:t>Il datore di lavoro può richiedere all’INPS o alla ASL la c.d. “Visita fiscale” cioè una visita medico legale che accerti la malattia, l’impossibilità di svolgere il lavoro e la presenza al domicilio negli orari previsti.</a:t>
            </a:r>
          </a:p>
          <a:p>
            <a:r>
              <a:rPr lang="it-IT" dirty="0" smtClean="0"/>
              <a:t>In caso di assenza ingiustificata alla visita medica il lavoratore è soggetto a sanzione e nei casi più gravi o ripetuti anche al licenziamento qualora venga meno il rapporto fiduciario</a:t>
            </a:r>
          </a:p>
          <a:p>
            <a:r>
              <a:rPr lang="it-IT" dirty="0" smtClean="0"/>
              <a:t>Durante la malattia il lavoratore non può svolgere attività lavorative diverse</a:t>
            </a:r>
          </a:p>
        </p:txBody>
      </p:sp>
    </p:spTree>
    <p:extLst>
      <p:ext uri="{BB962C8B-B14F-4D97-AF65-F5344CB8AC3E}">
        <p14:creationId xmlns:p14="http://schemas.microsoft.com/office/powerpoint/2010/main" val="3686887466"/>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lnSpcReduction="10000"/>
          </a:bodyPr>
          <a:lstStyle/>
          <a:p>
            <a:r>
              <a:rPr lang="it-IT" dirty="0" smtClean="0"/>
              <a:t>Il lavoratore malato ha diritto alla conservazione del posto per un tempo stabilito dai contratti di lavoro , normalmente calcolato come media di assenze in un periodo di riferimento ( es. non più di 180 giorni in due anni)</a:t>
            </a:r>
          </a:p>
          <a:p>
            <a:r>
              <a:rPr lang="it-IT" dirty="0" smtClean="0"/>
              <a:t>Durante il periodo di malattia il lavoratore non può essere licenziato : prima dovrà riprendere il lavoro e poi potrà essere licenziato, a meno che il licenziamento sia per giusta causa</a:t>
            </a:r>
          </a:p>
          <a:p>
            <a:r>
              <a:rPr lang="it-IT" dirty="0" smtClean="0"/>
              <a:t>Nel settore pubblico, in caso di malattia o infortunio non lavorativi, per i primi 10 </a:t>
            </a:r>
            <a:r>
              <a:rPr lang="it-IT" dirty="0" err="1" smtClean="0"/>
              <a:t>gg</a:t>
            </a:r>
            <a:r>
              <a:rPr lang="it-IT" dirty="0" smtClean="0"/>
              <a:t> spettano al lavoratore il</a:t>
            </a:r>
          </a:p>
          <a:p>
            <a:r>
              <a:rPr lang="it-IT" dirty="0" smtClean="0"/>
              <a:t>trattamento base, senza le indennità accessorie</a:t>
            </a:r>
          </a:p>
          <a:p>
            <a:endParaRPr lang="it-IT" dirty="0" smtClean="0"/>
          </a:p>
        </p:txBody>
      </p:sp>
    </p:spTree>
    <p:extLst>
      <p:ext uri="{BB962C8B-B14F-4D97-AF65-F5344CB8AC3E}">
        <p14:creationId xmlns:p14="http://schemas.microsoft.com/office/powerpoint/2010/main" val="2282175263"/>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a:bodyPr>
          <a:lstStyle/>
          <a:p>
            <a:pPr algn="ctr"/>
            <a:r>
              <a:rPr lang="it-IT" b="1" dirty="0" smtClean="0">
                <a:latin typeface="Times New Roman" pitchFamily="18" charset="0"/>
                <a:cs typeface="Times New Roman" pitchFamily="18" charset="0"/>
              </a:rPr>
              <a:t>MATERNITA' E PATERNITA‘</a:t>
            </a:r>
          </a:p>
          <a:p>
            <a:r>
              <a:rPr lang="it-IT" dirty="0" smtClean="0">
                <a:latin typeface="Times New Roman" pitchFamily="18" charset="0"/>
                <a:cs typeface="Times New Roman" pitchFamily="18" charset="0"/>
              </a:rPr>
              <a:t>la Costituzione tutela la maternità (specie con l'art 37) ma in rapporto alla essenziale funzione familiare della donna, non per promuovere il lavoro femminile</a:t>
            </a:r>
          </a:p>
          <a:p>
            <a:r>
              <a:rPr lang="it-IT" dirty="0" smtClean="0">
                <a:latin typeface="Times New Roman" pitchFamily="18" charset="0"/>
                <a:cs typeface="Times New Roman" pitchFamily="18" charset="0"/>
              </a:rPr>
              <a:t>la legge 903 / 1977 ha  esteso alcuni istituti anche al padre lavoratore con lo scopo non solo di promuovere il lavoro femminile ma anche di assicurare al bambino adeguate cure e assistenza.</a:t>
            </a:r>
          </a:p>
          <a:p>
            <a:endParaRPr lang="it-IT"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114708919"/>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a:bodyPr>
          <a:lstStyle/>
          <a:p>
            <a:pPr algn="ctr"/>
            <a:r>
              <a:rPr lang="it-IT" b="1" dirty="0" err="1" smtClean="0">
                <a:latin typeface="Times New Roman" pitchFamily="18" charset="0"/>
                <a:cs typeface="Times New Roman" pitchFamily="18" charset="0"/>
              </a:rPr>
              <a:t>Dlgs</a:t>
            </a:r>
            <a:r>
              <a:rPr lang="it-IT" b="1" dirty="0" smtClean="0">
                <a:latin typeface="Times New Roman" pitchFamily="18" charset="0"/>
                <a:cs typeface="Times New Roman" pitchFamily="18" charset="0"/>
              </a:rPr>
              <a:t> 151 del 2001 </a:t>
            </a:r>
          </a:p>
          <a:p>
            <a:r>
              <a:rPr lang="it-IT" dirty="0" smtClean="0"/>
              <a:t> 1)CONGEDO </a:t>
            </a:r>
            <a:r>
              <a:rPr lang="it-IT" dirty="0" err="1" smtClean="0"/>
              <a:t>DI</a:t>
            </a:r>
            <a:r>
              <a:rPr lang="it-IT" dirty="0" smtClean="0"/>
              <a:t> MATERNITA':</a:t>
            </a:r>
          </a:p>
          <a:p>
            <a:pPr algn="just"/>
            <a:r>
              <a:rPr lang="it-IT" dirty="0" smtClean="0"/>
              <a:t> obbligatorio da 2 mesi prima del parto (anticipabili a 3 in caso di lavori gravosi o anche di + in caso di complicanze nella gestazione) fino a 3 mesi dopo il parto: se le condizioni della gestante (e il lavoro da esse effettuato) lo permettono, la gestante può scegliere di lavorare fino a 1 mese dal parto, conservando il mese rimasto per il dopo parto.</a:t>
            </a:r>
          </a:p>
          <a:p>
            <a:pPr algn="just"/>
            <a:r>
              <a:rPr lang="it-IT" dirty="0" smtClean="0"/>
              <a:t>Al lavoratore spetta l'80% della retribuzione, erogata dall'INPS</a:t>
            </a:r>
          </a:p>
          <a:p>
            <a:endParaRPr lang="it-IT" dirty="0" smtClean="0"/>
          </a:p>
        </p:txBody>
      </p:sp>
    </p:spTree>
    <p:extLst>
      <p:ext uri="{BB962C8B-B14F-4D97-AF65-F5344CB8AC3E}">
        <p14:creationId xmlns:p14="http://schemas.microsoft.com/office/powerpoint/2010/main" val="4234647659"/>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a:bodyPr>
          <a:lstStyle/>
          <a:p>
            <a:r>
              <a:rPr lang="it-IT" dirty="0" smtClean="0"/>
              <a:t>2)CONGEDO PARENTALE: </a:t>
            </a:r>
          </a:p>
          <a:p>
            <a:r>
              <a:rPr lang="it-IT" dirty="0" smtClean="0"/>
              <a:t>spetta, dopo il parto, ad entrambi i genitori: nei primi 8 anni di vita del bambino, ciascun genitore ha una quota individuale di 6 mesi che devono gestire fra loro fino a un massimo complessivo di 10 mesi</a:t>
            </a:r>
          </a:p>
          <a:p>
            <a:r>
              <a:rPr lang="it-IT" dirty="0" smtClean="0"/>
              <a:t>(validi anche quando si tratti dell'unico genitore rimasto); c'è anche un bonus di 1 mese in + per il padre che ha fruito di almeno 3 mesi di congedo; cmq c'è da dire che il congedo parentale ha un costo (30% della retribuzione normale) per cui in una coppia si preferisce che a prendere il congedo sia chi prende meno, di solito la donna</a:t>
            </a:r>
          </a:p>
        </p:txBody>
      </p:sp>
    </p:spTree>
    <p:extLst>
      <p:ext uri="{BB962C8B-B14F-4D97-AF65-F5344CB8AC3E}">
        <p14:creationId xmlns:p14="http://schemas.microsoft.com/office/powerpoint/2010/main" val="3403672495"/>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a:bodyPr>
          <a:lstStyle/>
          <a:p>
            <a:r>
              <a:rPr lang="it-IT" dirty="0" smtClean="0"/>
              <a:t>3)RIPOSI GIORNALIERI: </a:t>
            </a:r>
          </a:p>
          <a:p>
            <a:r>
              <a:rPr lang="it-IT" dirty="0" smtClean="0"/>
              <a:t>la madre ha diritto a riposi giornalieri per un massimo di 2 ore, durante il primo anno di vita</a:t>
            </a:r>
          </a:p>
          <a:p>
            <a:r>
              <a:rPr lang="it-IT" dirty="0" smtClean="0"/>
              <a:t>del bambino, pagati a retribuzione piena e usufruibili anche dal padre</a:t>
            </a:r>
          </a:p>
        </p:txBody>
      </p:sp>
    </p:spTree>
    <p:extLst>
      <p:ext uri="{BB962C8B-B14F-4D97-AF65-F5344CB8AC3E}">
        <p14:creationId xmlns:p14="http://schemas.microsoft.com/office/powerpoint/2010/main" val="1732159014"/>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a:bodyPr>
          <a:lstStyle/>
          <a:p>
            <a:r>
              <a:rPr lang="it-IT" dirty="0" smtClean="0"/>
              <a:t>4)CONGEDO PER MALATTIA DEL FIGLIO. Dietro presentazione di certificato medico di uno specialista pubblico, i genitori hanno diritto di astenersi alternativamente dal lavoro per tutte le malattie del figlio fino a 3 anni; fra 3 e 8 anni</a:t>
            </a:r>
          </a:p>
          <a:p>
            <a:r>
              <a:rPr lang="it-IT" dirty="0" smtClean="0"/>
              <a:t>questi congedi spettano per 5 giorni lavorativi l'anno; non sono retribuiti.</a:t>
            </a:r>
          </a:p>
        </p:txBody>
      </p:sp>
    </p:spTree>
    <p:extLst>
      <p:ext uri="{BB962C8B-B14F-4D97-AF65-F5344CB8AC3E}">
        <p14:creationId xmlns:p14="http://schemas.microsoft.com/office/powerpoint/2010/main" val="2612040987"/>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fontScale="92500"/>
          </a:bodyPr>
          <a:lstStyle/>
          <a:p>
            <a:r>
              <a:rPr lang="it-IT" dirty="0" smtClean="0"/>
              <a:t>L'art 54 stabilisce l'assoluto divieto di licenziamento delle lavoratrici madri dall'inizio della gravidanza fino al</a:t>
            </a:r>
          </a:p>
          <a:p>
            <a:r>
              <a:rPr lang="it-IT" dirty="0" smtClean="0"/>
              <a:t>compimento di un anno di età del bambino: la sua violazione determina la nullità del licenziamento con diritto alle retribuzioni arretrate; </a:t>
            </a:r>
          </a:p>
          <a:p>
            <a:r>
              <a:rPr lang="it-IT" smtClean="0"/>
              <a:t>Inoltre </a:t>
            </a:r>
            <a:r>
              <a:rPr lang="it-IT" dirty="0" smtClean="0"/>
              <a:t>durante il periodo di </a:t>
            </a:r>
            <a:r>
              <a:rPr lang="it-IT" smtClean="0"/>
              <a:t>divieto di licenziamento</a:t>
            </a:r>
            <a:r>
              <a:rPr lang="it-IT" dirty="0" smtClean="0"/>
              <a:t>, la lavoratrice non può essere messa in mobilità, o in cassa integrazione e nel caso presenti le dimissioni,</a:t>
            </a:r>
          </a:p>
          <a:p>
            <a:r>
              <a:rPr lang="it-IT" dirty="0" smtClean="0"/>
              <a:t>queste devono essere convalidate dalla Direzione provinciale del lavoro.</a:t>
            </a:r>
          </a:p>
          <a:p>
            <a:r>
              <a:rPr lang="it-IT" dirty="0" smtClean="0"/>
              <a:t>Il divieto di licenziamento non si applica al padre tranne che la madre sia deceduta o gravemente malata.</a:t>
            </a:r>
          </a:p>
        </p:txBody>
      </p:sp>
    </p:spTree>
    <p:extLst>
      <p:ext uri="{BB962C8B-B14F-4D97-AF65-F5344CB8AC3E}">
        <p14:creationId xmlns:p14="http://schemas.microsoft.com/office/powerpoint/2010/main" val="3972039064"/>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a:bodyPr>
          <a:lstStyle/>
          <a:p>
            <a:pPr algn="ctr"/>
            <a:endParaRPr lang="it-IT" sz="6000" b="1" dirty="0" smtClean="0"/>
          </a:p>
          <a:p>
            <a:pPr algn="ctr"/>
            <a:endParaRPr lang="it-IT" sz="6000" b="1" dirty="0"/>
          </a:p>
          <a:p>
            <a:pPr algn="ctr"/>
            <a:r>
              <a:rPr lang="it-IT" sz="6000" b="1" dirty="0" smtClean="0"/>
              <a:t>PAUSA</a:t>
            </a:r>
          </a:p>
        </p:txBody>
      </p:sp>
    </p:spTree>
    <p:extLst>
      <p:ext uri="{BB962C8B-B14F-4D97-AF65-F5344CB8AC3E}">
        <p14:creationId xmlns:p14="http://schemas.microsoft.com/office/powerpoint/2010/main" val="2818626080"/>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a:bodyPr>
          <a:lstStyle/>
          <a:p>
            <a:pPr algn="ctr"/>
            <a:r>
              <a:rPr lang="it-IT" b="1" dirty="0"/>
              <a:t>ESTINZIONE DEL RAPPORTO DI </a:t>
            </a:r>
            <a:r>
              <a:rPr lang="it-IT" b="1" dirty="0" smtClean="0"/>
              <a:t>LAVORO</a:t>
            </a:r>
          </a:p>
          <a:p>
            <a:r>
              <a:rPr lang="it-IT" dirty="0" smtClean="0"/>
              <a:t>art 2118 c.c. :  </a:t>
            </a:r>
            <a:r>
              <a:rPr lang="it-IT" dirty="0"/>
              <a:t>si basa sul principio della simmetrica libertà di </a:t>
            </a:r>
            <a:r>
              <a:rPr lang="it-IT" dirty="0" smtClean="0"/>
              <a:t>recesso dal </a:t>
            </a:r>
            <a:r>
              <a:rPr lang="it-IT" dirty="0"/>
              <a:t>contratto di lavoro a tempo indeterminato, mettendo quindi sullo stesso piano il datore di lavoro e il lavoratore.</a:t>
            </a:r>
          </a:p>
          <a:p>
            <a:r>
              <a:rPr lang="it-IT" dirty="0"/>
              <a:t>Le esigenze di tutela del contraente debole tuttavia hanno determinato una separazione tra la disciplina che regola </a:t>
            </a:r>
            <a:r>
              <a:rPr lang="it-IT" dirty="0" smtClean="0"/>
              <a:t>il recesso </a:t>
            </a:r>
            <a:r>
              <a:rPr lang="it-IT" dirty="0"/>
              <a:t>del lavoratore (le </a:t>
            </a:r>
            <a:r>
              <a:rPr lang="it-IT" b="1" dirty="0"/>
              <a:t>dimissioni</a:t>
            </a:r>
            <a:r>
              <a:rPr lang="it-IT" dirty="0"/>
              <a:t>), che fondamentalmente rimane legata al codice civile, e quella che regola </a:t>
            </a:r>
            <a:r>
              <a:rPr lang="it-IT" dirty="0" smtClean="0"/>
              <a:t>il recesso </a:t>
            </a:r>
            <a:r>
              <a:rPr lang="it-IT" dirty="0"/>
              <a:t>del datore di lavoro (i </a:t>
            </a:r>
            <a:r>
              <a:rPr lang="it-IT" b="1" dirty="0"/>
              <a:t>licenziamenti</a:t>
            </a:r>
            <a:r>
              <a:rPr lang="it-IT" dirty="0"/>
              <a:t>).</a:t>
            </a:r>
            <a:endParaRPr lang="it-IT" dirty="0" smtClean="0"/>
          </a:p>
        </p:txBody>
      </p:sp>
    </p:spTree>
    <p:extLst>
      <p:ext uri="{BB962C8B-B14F-4D97-AF65-F5344CB8AC3E}">
        <p14:creationId xmlns:p14="http://schemas.microsoft.com/office/powerpoint/2010/main" val="25128625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a:bodyPr>
          <a:lstStyle/>
          <a:p>
            <a:r>
              <a:rPr lang="it-IT" b="1" dirty="0" smtClean="0"/>
              <a:t>Art. 40. </a:t>
            </a:r>
            <a:endParaRPr lang="it-IT" dirty="0" smtClean="0"/>
          </a:p>
          <a:p>
            <a:r>
              <a:rPr lang="it-IT" dirty="0" smtClean="0"/>
              <a:t>Il diritto di sciopero si esercita nell'ambito delle leggi che lo regolano.</a:t>
            </a:r>
          </a:p>
          <a:p>
            <a:endParaRPr lang="it-IT" dirty="0" smtClean="0"/>
          </a:p>
          <a:p>
            <a:endParaRPr lang="it-IT" dirty="0" smtClean="0"/>
          </a:p>
          <a:p>
            <a:endParaRPr lang="it-IT" dirty="0" smtClean="0"/>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fontScale="92500"/>
          </a:bodyPr>
          <a:lstStyle/>
          <a:p>
            <a:pPr algn="ctr"/>
            <a:r>
              <a:rPr lang="it-IT" dirty="0"/>
              <a:t>DIMISSIONI DEL </a:t>
            </a:r>
            <a:r>
              <a:rPr lang="it-IT" dirty="0" smtClean="0"/>
              <a:t>LAVORATORE</a:t>
            </a:r>
          </a:p>
          <a:p>
            <a:r>
              <a:rPr lang="it-IT" dirty="0"/>
              <a:t>ciascuna delle parti ha il diritto potestativo di recedere </a:t>
            </a:r>
            <a:r>
              <a:rPr lang="it-IT" dirty="0" smtClean="0"/>
              <a:t>liberamente da </a:t>
            </a:r>
            <a:r>
              <a:rPr lang="it-IT" dirty="0"/>
              <a:t>un contratto di lavoro a </a:t>
            </a:r>
            <a:r>
              <a:rPr lang="it-IT" dirty="0" smtClean="0"/>
              <a:t>tempo indeterminato</a:t>
            </a:r>
          </a:p>
          <a:p>
            <a:r>
              <a:rPr lang="it-IT" dirty="0"/>
              <a:t>obbligo </a:t>
            </a:r>
            <a:r>
              <a:rPr lang="it-IT" dirty="0" smtClean="0"/>
              <a:t>di </a:t>
            </a:r>
            <a:r>
              <a:rPr lang="it-IT" dirty="0"/>
              <a:t>un congruo PREAVVISO la cui durata è </a:t>
            </a:r>
            <a:r>
              <a:rPr lang="it-IT" dirty="0" smtClean="0"/>
              <a:t>rimessa ai contratti collettivi</a:t>
            </a:r>
          </a:p>
          <a:p>
            <a:r>
              <a:rPr lang="it-IT" dirty="0" smtClean="0"/>
              <a:t>SE non </a:t>
            </a:r>
            <a:r>
              <a:rPr lang="it-IT" dirty="0"/>
              <a:t>viene rispettato dal </a:t>
            </a:r>
            <a:r>
              <a:rPr lang="it-IT" u="sng" dirty="0"/>
              <a:t>datore di lavoro</a:t>
            </a:r>
            <a:r>
              <a:rPr lang="it-IT" dirty="0"/>
              <a:t>, </a:t>
            </a:r>
            <a:r>
              <a:rPr lang="it-IT" dirty="0" smtClean="0"/>
              <a:t>al </a:t>
            </a:r>
            <a:r>
              <a:rPr lang="it-IT" dirty="0"/>
              <a:t>lavoratore </a:t>
            </a:r>
            <a:r>
              <a:rPr lang="it-IT" dirty="0" smtClean="0"/>
              <a:t>è dovuta la </a:t>
            </a:r>
            <a:r>
              <a:rPr lang="it-IT" dirty="0"/>
              <a:t>retribuzione che gli sarebbe spettata </a:t>
            </a:r>
            <a:r>
              <a:rPr lang="it-IT" dirty="0" smtClean="0"/>
              <a:t>nel periodo </a:t>
            </a:r>
            <a:r>
              <a:rPr lang="it-IT" dirty="0"/>
              <a:t>di </a:t>
            </a:r>
            <a:r>
              <a:rPr lang="it-IT" dirty="0" smtClean="0"/>
              <a:t>preavviso (indennità sostitutiva </a:t>
            </a:r>
            <a:r>
              <a:rPr lang="it-IT" dirty="0"/>
              <a:t>del </a:t>
            </a:r>
            <a:r>
              <a:rPr lang="it-IT" dirty="0" smtClean="0"/>
              <a:t>preavviso)</a:t>
            </a:r>
          </a:p>
          <a:p>
            <a:r>
              <a:rPr lang="it-IT" dirty="0"/>
              <a:t>S</a:t>
            </a:r>
            <a:r>
              <a:rPr lang="it-IT" dirty="0" smtClean="0"/>
              <a:t>e </a:t>
            </a:r>
            <a:r>
              <a:rPr lang="it-IT" dirty="0"/>
              <a:t>non viene rispettato dal lavoratore che si </a:t>
            </a:r>
            <a:r>
              <a:rPr lang="it-IT" dirty="0" smtClean="0"/>
              <a:t>dimette  </a:t>
            </a:r>
            <a:r>
              <a:rPr lang="it-IT" dirty="0"/>
              <a:t>il</a:t>
            </a:r>
          </a:p>
          <a:p>
            <a:r>
              <a:rPr lang="it-IT" dirty="0"/>
              <a:t>datore tratterrà l'indennità dal trattamento di fine rapporto.</a:t>
            </a:r>
            <a:endParaRPr lang="it-IT" dirty="0" smtClean="0"/>
          </a:p>
        </p:txBody>
      </p:sp>
    </p:spTree>
    <p:extLst>
      <p:ext uri="{BB962C8B-B14F-4D97-AF65-F5344CB8AC3E}">
        <p14:creationId xmlns:p14="http://schemas.microsoft.com/office/powerpoint/2010/main" val="548605522"/>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fontScale="92500" lnSpcReduction="20000"/>
          </a:bodyPr>
          <a:lstStyle/>
          <a:p>
            <a:pPr algn="ctr"/>
            <a:r>
              <a:rPr lang="it-IT" b="1" dirty="0"/>
              <a:t>FORMA DEL LICENZIAMENTO</a:t>
            </a:r>
          </a:p>
          <a:p>
            <a:r>
              <a:rPr lang="it-IT" dirty="0"/>
              <a:t>Il licenziamento deve essere comunicato per iscritto (art 2 legge 604) ma non è obbligatorio che venga riportato il</a:t>
            </a:r>
          </a:p>
          <a:p>
            <a:r>
              <a:rPr lang="it-IT" dirty="0"/>
              <a:t>motivo; </a:t>
            </a:r>
            <a:endParaRPr lang="it-IT" dirty="0" smtClean="0"/>
          </a:p>
          <a:p>
            <a:r>
              <a:rPr lang="it-IT" dirty="0" smtClean="0"/>
              <a:t>il </a:t>
            </a:r>
            <a:r>
              <a:rPr lang="it-IT" dirty="0"/>
              <a:t>lavoratore </a:t>
            </a:r>
            <a:r>
              <a:rPr lang="it-IT" dirty="0" smtClean="0"/>
              <a:t>può </a:t>
            </a:r>
            <a:r>
              <a:rPr lang="it-IT" dirty="0"/>
              <a:t>richiederlo entro 15 gg e il datore è tenuto a rispondere entro 7 gg. ; </a:t>
            </a:r>
            <a:endParaRPr lang="it-IT" dirty="0" smtClean="0"/>
          </a:p>
          <a:p>
            <a:r>
              <a:rPr lang="it-IT" dirty="0" smtClean="0"/>
              <a:t>(nel </a:t>
            </a:r>
            <a:r>
              <a:rPr lang="it-IT" dirty="0"/>
              <a:t>licenziamento disciplinare occorra una preventiva contestazione al lavoratore dei motivi </a:t>
            </a:r>
            <a:r>
              <a:rPr lang="it-IT" dirty="0" smtClean="0"/>
              <a:t>del licenziamento </a:t>
            </a:r>
            <a:r>
              <a:rPr lang="it-IT" dirty="0"/>
              <a:t>(art 7 </a:t>
            </a:r>
            <a:r>
              <a:rPr lang="it-IT" dirty="0" smtClean="0"/>
              <a:t>Statuto dei lavoratori)</a:t>
            </a:r>
            <a:endParaRPr lang="it-IT" dirty="0"/>
          </a:p>
          <a:p>
            <a:r>
              <a:rPr lang="it-IT" dirty="0"/>
              <a:t>La violazione dell'art 2 della legge 604 comporta:</a:t>
            </a:r>
          </a:p>
          <a:p>
            <a:r>
              <a:rPr lang="it-IT" dirty="0"/>
              <a:t>-- a livello di tutela reale l' INEFFICACIA del licenziamento con applicazione dell'art 18 </a:t>
            </a:r>
            <a:r>
              <a:rPr lang="it-IT" dirty="0" err="1"/>
              <a:t>Stat.Lav</a:t>
            </a:r>
            <a:r>
              <a:rPr lang="it-IT" dirty="0"/>
              <a:t>.</a:t>
            </a:r>
          </a:p>
          <a:p>
            <a:r>
              <a:rPr lang="it-IT" dirty="0"/>
              <a:t>--a livello di tutela obbligatoria l' INESISTENZA del </a:t>
            </a:r>
            <a:r>
              <a:rPr lang="it-IT" dirty="0" smtClean="0"/>
              <a:t>licenziamento (continuità </a:t>
            </a:r>
            <a:r>
              <a:rPr lang="it-IT" dirty="0"/>
              <a:t>del </a:t>
            </a:r>
            <a:r>
              <a:rPr lang="it-IT" dirty="0" smtClean="0"/>
              <a:t>rapporto : devono essere corrisposte le retribuzioni)</a:t>
            </a:r>
          </a:p>
        </p:txBody>
      </p:sp>
    </p:spTree>
    <p:extLst>
      <p:ext uri="{BB962C8B-B14F-4D97-AF65-F5344CB8AC3E}">
        <p14:creationId xmlns:p14="http://schemas.microsoft.com/office/powerpoint/2010/main" val="647018033"/>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fontScale="92500" lnSpcReduction="20000"/>
          </a:bodyPr>
          <a:lstStyle/>
          <a:p>
            <a:pPr algn="ctr"/>
            <a:r>
              <a:rPr lang="it-IT" sz="1900" dirty="0"/>
              <a:t>IL LICENZIAMENTO </a:t>
            </a:r>
            <a:r>
              <a:rPr lang="it-IT" sz="1900" dirty="0" smtClean="0"/>
              <a:t>PER </a:t>
            </a:r>
            <a:r>
              <a:rPr lang="it-IT" sz="1900" dirty="0"/>
              <a:t>GIUSTA </a:t>
            </a:r>
            <a:r>
              <a:rPr lang="it-IT" sz="1900" dirty="0" smtClean="0"/>
              <a:t>CAUSA </a:t>
            </a:r>
          </a:p>
          <a:p>
            <a:pPr algn="ctr"/>
            <a:r>
              <a:rPr lang="it-IT" sz="1900" dirty="0" smtClean="0"/>
              <a:t>E </a:t>
            </a:r>
            <a:r>
              <a:rPr lang="it-IT" sz="1900" dirty="0"/>
              <a:t>PER GIUSTIFICATO </a:t>
            </a:r>
            <a:r>
              <a:rPr lang="it-IT" sz="1900" dirty="0" smtClean="0"/>
              <a:t>MOTIVO</a:t>
            </a:r>
          </a:p>
          <a:p>
            <a:pPr algn="ctr"/>
            <a:endParaRPr lang="it-IT" sz="1900" dirty="0" smtClean="0"/>
          </a:p>
          <a:p>
            <a:pPr algn="ctr"/>
            <a:r>
              <a:rPr lang="it-IT" b="1" dirty="0"/>
              <a:t>G</a:t>
            </a:r>
            <a:r>
              <a:rPr lang="it-IT" b="1" dirty="0" smtClean="0"/>
              <a:t>iusta </a:t>
            </a:r>
            <a:r>
              <a:rPr lang="it-IT" b="1" dirty="0"/>
              <a:t>causa (art 2119) </a:t>
            </a:r>
            <a:r>
              <a:rPr lang="it-IT" dirty="0" smtClean="0"/>
              <a:t>: </a:t>
            </a:r>
            <a:endParaRPr lang="it-IT" dirty="0"/>
          </a:p>
          <a:p>
            <a:r>
              <a:rPr lang="it-IT" dirty="0" smtClean="0"/>
              <a:t>gravissimo </a:t>
            </a:r>
            <a:r>
              <a:rPr lang="it-IT" dirty="0"/>
              <a:t>inadempimento degli obblighi contrattuali con particolare</a:t>
            </a:r>
          </a:p>
          <a:p>
            <a:r>
              <a:rPr lang="it-IT" dirty="0"/>
              <a:t>riferimento al venir meno della fiducia che il datore di lavoro ripone nel dipendente </a:t>
            </a:r>
            <a:r>
              <a:rPr lang="it-IT" dirty="0" smtClean="0"/>
              <a:t>(la </a:t>
            </a:r>
            <a:r>
              <a:rPr lang="it-IT" dirty="0"/>
              <a:t>giusta causa occupa </a:t>
            </a:r>
            <a:r>
              <a:rPr lang="it-IT" dirty="0" smtClean="0"/>
              <a:t>lo stesso </a:t>
            </a:r>
            <a:r>
              <a:rPr lang="it-IT" dirty="0"/>
              <a:t>ambito del giustificato motivo ma ad un livello di maggiore gravità</a:t>
            </a:r>
            <a:r>
              <a:rPr lang="it-IT" dirty="0" smtClean="0"/>
              <a:t>):</a:t>
            </a:r>
          </a:p>
          <a:p>
            <a:r>
              <a:rPr lang="it-IT" dirty="0" smtClean="0"/>
              <a:t>la </a:t>
            </a:r>
            <a:r>
              <a:rPr lang="it-IT" dirty="0"/>
              <a:t>giurisprudenza, accogliendo questo concetto, sia pure con </a:t>
            </a:r>
            <a:r>
              <a:rPr lang="it-IT" dirty="0" smtClean="0"/>
              <a:t>molta moderazione</a:t>
            </a:r>
            <a:r>
              <a:rPr lang="it-IT" dirty="0"/>
              <a:t>, considera come giusta causa di </a:t>
            </a:r>
            <a:r>
              <a:rPr lang="it-IT" dirty="0" smtClean="0"/>
              <a:t> licenziamento </a:t>
            </a:r>
            <a:r>
              <a:rPr lang="it-IT" dirty="0"/>
              <a:t>anche comportamenti che pur non riguardando la </a:t>
            </a:r>
            <a:r>
              <a:rPr lang="it-IT" dirty="0" smtClean="0"/>
              <a:t>sfera contrattuale</a:t>
            </a:r>
            <a:r>
              <a:rPr lang="it-IT" dirty="0"/>
              <a:t>, intaccano in maniera irreparabile la base fiduciaria </a:t>
            </a:r>
            <a:r>
              <a:rPr lang="it-IT" dirty="0" smtClean="0"/>
              <a:t>( </a:t>
            </a:r>
            <a:r>
              <a:rPr lang="it-IT" dirty="0"/>
              <a:t>es: un bancario che compie rapine in altre banche , </a:t>
            </a:r>
            <a:r>
              <a:rPr lang="it-IT" dirty="0" smtClean="0"/>
              <a:t>o altri </a:t>
            </a:r>
            <a:r>
              <a:rPr lang="it-IT" dirty="0"/>
              <a:t>reati gravi</a:t>
            </a:r>
            <a:r>
              <a:rPr lang="it-IT" dirty="0" smtClean="0"/>
              <a:t>.)</a:t>
            </a:r>
          </a:p>
        </p:txBody>
      </p:sp>
    </p:spTree>
    <p:extLst>
      <p:ext uri="{BB962C8B-B14F-4D97-AF65-F5344CB8AC3E}">
        <p14:creationId xmlns:p14="http://schemas.microsoft.com/office/powerpoint/2010/main" val="1674378619"/>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259632" y="1196752"/>
            <a:ext cx="7550656" cy="5184576"/>
          </a:xfrm>
        </p:spPr>
        <p:txBody>
          <a:bodyPr>
            <a:normAutofit fontScale="92500" lnSpcReduction="10000"/>
          </a:bodyPr>
          <a:lstStyle/>
          <a:p>
            <a:r>
              <a:rPr lang="it-IT" b="1" dirty="0"/>
              <a:t>G</a:t>
            </a:r>
            <a:r>
              <a:rPr lang="it-IT" b="1" dirty="0" smtClean="0"/>
              <a:t>iustificato </a:t>
            </a:r>
            <a:r>
              <a:rPr lang="it-IT" b="1" dirty="0"/>
              <a:t>motivo soggettivo a</a:t>
            </a:r>
            <a:r>
              <a:rPr lang="it-IT" b="1" dirty="0" smtClean="0"/>
              <a:t>rt.3 </a:t>
            </a:r>
            <a:r>
              <a:rPr lang="it-IT" b="1" dirty="0"/>
              <a:t>della legge </a:t>
            </a:r>
            <a:r>
              <a:rPr lang="it-IT" b="1" dirty="0" smtClean="0"/>
              <a:t>604</a:t>
            </a:r>
          </a:p>
          <a:p>
            <a:endParaRPr lang="it-IT" b="1" dirty="0"/>
          </a:p>
          <a:p>
            <a:r>
              <a:rPr lang="it-IT" b="1" dirty="0" smtClean="0"/>
              <a:t> </a:t>
            </a:r>
            <a:r>
              <a:rPr lang="it-IT" dirty="0" smtClean="0"/>
              <a:t>notevole </a:t>
            </a:r>
            <a:r>
              <a:rPr lang="it-IT" dirty="0"/>
              <a:t>inadempimento </a:t>
            </a:r>
            <a:r>
              <a:rPr lang="it-IT" dirty="0" smtClean="0"/>
              <a:t>degli obblighi </a:t>
            </a:r>
            <a:r>
              <a:rPr lang="it-IT" dirty="0"/>
              <a:t>contrattuali: si tratta </a:t>
            </a:r>
            <a:r>
              <a:rPr lang="it-IT" dirty="0" smtClean="0"/>
              <a:t>di </a:t>
            </a:r>
            <a:r>
              <a:rPr lang="it-IT" dirty="0"/>
              <a:t>obblighi che devono </a:t>
            </a:r>
            <a:r>
              <a:rPr lang="it-IT" u="sng" dirty="0"/>
              <a:t>scaturire dal contratto </a:t>
            </a:r>
            <a:r>
              <a:rPr lang="it-IT" dirty="0"/>
              <a:t>e di violazioni “</a:t>
            </a:r>
            <a:r>
              <a:rPr lang="it-IT" u="sng" dirty="0"/>
              <a:t>notevoli</a:t>
            </a:r>
            <a:r>
              <a:rPr lang="it-IT" dirty="0"/>
              <a:t>” di </a:t>
            </a:r>
            <a:r>
              <a:rPr lang="it-IT" dirty="0" smtClean="0"/>
              <a:t>tali obblighi </a:t>
            </a:r>
            <a:r>
              <a:rPr lang="it-IT" dirty="0"/>
              <a:t>(altrimenti ci saranno sanzioni conservative): ad es assenze ingiustificate e prolungate dal lavoro</a:t>
            </a:r>
            <a:r>
              <a:rPr lang="it-IT" dirty="0" smtClean="0"/>
              <a:t>, comportamenti </a:t>
            </a:r>
            <a:r>
              <a:rPr lang="it-IT" dirty="0"/>
              <a:t>scorretti quali la violazione delle prescrizioni di </a:t>
            </a:r>
            <a:r>
              <a:rPr lang="it-IT" dirty="0" smtClean="0"/>
              <a:t>sicurezza:.</a:t>
            </a:r>
          </a:p>
          <a:p>
            <a:r>
              <a:rPr lang="it-IT" dirty="0" smtClean="0"/>
              <a:t>i contratti collettivi </a:t>
            </a:r>
            <a:r>
              <a:rPr lang="it-IT" dirty="0"/>
              <a:t>presentano una serie di fatti esemplificativi della situazione che </a:t>
            </a:r>
            <a:r>
              <a:rPr lang="it-IT" dirty="0" smtClean="0"/>
              <a:t>comunque non </a:t>
            </a:r>
            <a:r>
              <a:rPr lang="it-IT" dirty="0"/>
              <a:t>sono vincolanti per il giudice, </a:t>
            </a:r>
            <a:r>
              <a:rPr lang="it-IT" dirty="0" smtClean="0"/>
              <a:t>il quale </a:t>
            </a:r>
            <a:r>
              <a:rPr lang="it-IT" dirty="0"/>
              <a:t>prenderà le sue decisioni valutando se ci sia stata coscienza e volontà oppure colpa grave (es imprudenza) </a:t>
            </a:r>
            <a:r>
              <a:rPr lang="it-IT" dirty="0" smtClean="0"/>
              <a:t>e tenendo </a:t>
            </a:r>
            <a:r>
              <a:rPr lang="it-IT" dirty="0"/>
              <a:t>conto delle eventuali attenuanti.</a:t>
            </a:r>
            <a:endParaRPr lang="it-IT" dirty="0" smtClean="0"/>
          </a:p>
        </p:txBody>
      </p:sp>
    </p:spTree>
    <p:extLst>
      <p:ext uri="{BB962C8B-B14F-4D97-AF65-F5344CB8AC3E}">
        <p14:creationId xmlns:p14="http://schemas.microsoft.com/office/powerpoint/2010/main" val="4062299988"/>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a:bodyPr>
          <a:lstStyle/>
          <a:p>
            <a:pPr algn="ctr"/>
            <a:r>
              <a:rPr lang="it-IT" b="1" dirty="0"/>
              <a:t>Licenziamento per ragioni </a:t>
            </a:r>
            <a:r>
              <a:rPr lang="it-IT" b="1" dirty="0" smtClean="0"/>
              <a:t>oggettive</a:t>
            </a:r>
          </a:p>
          <a:p>
            <a:pPr algn="ctr"/>
            <a:endParaRPr lang="it-IT" b="1" dirty="0"/>
          </a:p>
          <a:p>
            <a:r>
              <a:rPr lang="it-IT" dirty="0"/>
              <a:t>Le ragioni oggettive, o economiche, sono inerenti a decisioni del datore di lavoro che riguardano: </a:t>
            </a:r>
            <a:endParaRPr lang="it-IT" dirty="0" smtClean="0"/>
          </a:p>
          <a:p>
            <a:r>
              <a:rPr lang="it-IT" dirty="0" smtClean="0"/>
              <a:t>--</a:t>
            </a:r>
            <a:r>
              <a:rPr lang="it-IT" u="sng" dirty="0"/>
              <a:t>l'attività produttiva</a:t>
            </a:r>
            <a:r>
              <a:rPr lang="it-IT" dirty="0" smtClean="0"/>
              <a:t>: es </a:t>
            </a:r>
            <a:r>
              <a:rPr lang="it-IT" dirty="0"/>
              <a:t>chiusura di un reparto</a:t>
            </a:r>
          </a:p>
          <a:p>
            <a:r>
              <a:rPr lang="it-IT" dirty="0"/>
              <a:t>--</a:t>
            </a:r>
            <a:r>
              <a:rPr lang="it-IT" u="sng" dirty="0"/>
              <a:t>l'organizzazione del lavoro</a:t>
            </a:r>
            <a:r>
              <a:rPr lang="it-IT" dirty="0"/>
              <a:t>: es utilizzo di un minor numero di addetti per innovazioni tecniche</a:t>
            </a:r>
          </a:p>
          <a:p>
            <a:r>
              <a:rPr lang="it-IT" dirty="0"/>
              <a:t>--il </a:t>
            </a:r>
            <a:r>
              <a:rPr lang="it-IT" u="sng" dirty="0"/>
              <a:t>regolare funzionamento dell'azienda</a:t>
            </a:r>
            <a:r>
              <a:rPr lang="it-IT" dirty="0"/>
              <a:t>: es inidoneità professionale del lavoratore.</a:t>
            </a:r>
            <a:endParaRPr lang="it-IT" dirty="0" smtClean="0"/>
          </a:p>
        </p:txBody>
      </p:sp>
    </p:spTree>
    <p:extLst>
      <p:ext uri="{BB962C8B-B14F-4D97-AF65-F5344CB8AC3E}">
        <p14:creationId xmlns:p14="http://schemas.microsoft.com/office/powerpoint/2010/main" val="2689634659"/>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a:bodyPr>
          <a:lstStyle/>
          <a:p>
            <a:pPr algn="ctr"/>
            <a:r>
              <a:rPr lang="it-IT" b="1" dirty="0" smtClean="0"/>
              <a:t>Controversie giudiziarie</a:t>
            </a:r>
          </a:p>
          <a:p>
            <a:r>
              <a:rPr lang="it-IT" dirty="0" smtClean="0"/>
              <a:t>---</a:t>
            </a:r>
            <a:r>
              <a:rPr lang="it-IT" dirty="0"/>
              <a:t>il giudice non può entrare nel merito delle scelte operate dal datore di lavoro (non può invadere la sfera della </a:t>
            </a:r>
            <a:r>
              <a:rPr lang="it-IT" dirty="0" smtClean="0"/>
              <a:t>libertà di </a:t>
            </a:r>
            <a:r>
              <a:rPr lang="it-IT" dirty="0"/>
              <a:t>iniziativa privata, garantita </a:t>
            </a:r>
            <a:r>
              <a:rPr lang="it-IT" dirty="0" smtClean="0"/>
              <a:t>dall'art. </a:t>
            </a:r>
            <a:r>
              <a:rPr lang="it-IT" dirty="0"/>
              <a:t>41 della Costituzione)</a:t>
            </a:r>
          </a:p>
          <a:p>
            <a:r>
              <a:rPr lang="it-IT" dirty="0"/>
              <a:t>---deve verificare la veridicità della ragione addotta</a:t>
            </a:r>
          </a:p>
          <a:p>
            <a:r>
              <a:rPr lang="it-IT" dirty="0"/>
              <a:t>---deve verificare il nesso di causalità, cioè se il licenziamento è conseguenza della ragione addotta</a:t>
            </a:r>
          </a:p>
          <a:p>
            <a:r>
              <a:rPr lang="it-IT" dirty="0"/>
              <a:t>---deve verificare che il datore di lavoro non abbia potuto utilizzare il lavoratore in un'altra mansione e che non </a:t>
            </a:r>
            <a:r>
              <a:rPr lang="it-IT" dirty="0" smtClean="0"/>
              <a:t>esisteva nessuna </a:t>
            </a:r>
            <a:r>
              <a:rPr lang="it-IT" dirty="0"/>
              <a:t>alternativa possibile al licenziamento.</a:t>
            </a:r>
            <a:endParaRPr lang="it-IT" b="1" dirty="0" smtClean="0"/>
          </a:p>
        </p:txBody>
      </p:sp>
    </p:spTree>
    <p:extLst>
      <p:ext uri="{BB962C8B-B14F-4D97-AF65-F5344CB8AC3E}">
        <p14:creationId xmlns:p14="http://schemas.microsoft.com/office/powerpoint/2010/main" val="1759013723"/>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fontScale="62500" lnSpcReduction="20000"/>
          </a:bodyPr>
          <a:lstStyle/>
          <a:p>
            <a:pPr algn="ctr"/>
            <a:r>
              <a:rPr lang="it-IT" sz="4000" b="1" dirty="0" smtClean="0"/>
              <a:t>Tutela</a:t>
            </a:r>
          </a:p>
          <a:p>
            <a:r>
              <a:rPr lang="it-IT" sz="4000" dirty="0"/>
              <a:t>--la tutela reale, regolata dall'art 18 Stat</a:t>
            </a:r>
            <a:r>
              <a:rPr lang="it-IT" sz="4000" dirty="0" smtClean="0"/>
              <a:t>. Lav</a:t>
            </a:r>
            <a:r>
              <a:rPr lang="it-IT" sz="4000" dirty="0"/>
              <a:t>., è la </a:t>
            </a:r>
            <a:r>
              <a:rPr lang="it-IT" sz="4000" dirty="0" smtClean="0"/>
              <a:t>più protettiva </a:t>
            </a:r>
            <a:r>
              <a:rPr lang="it-IT" sz="4000" dirty="0"/>
              <a:t>e si applica alle imprese con </a:t>
            </a:r>
            <a:r>
              <a:rPr lang="it-IT" sz="4000" dirty="0" smtClean="0"/>
              <a:t>più di </a:t>
            </a:r>
            <a:r>
              <a:rPr lang="it-IT" sz="4000" dirty="0"/>
              <a:t>15 dipendenti in </a:t>
            </a:r>
            <a:r>
              <a:rPr lang="it-IT" sz="4000" dirty="0" smtClean="0"/>
              <a:t>ambito comunale</a:t>
            </a:r>
            <a:r>
              <a:rPr lang="it-IT" sz="4000" dirty="0"/>
              <a:t>, o </a:t>
            </a:r>
            <a:r>
              <a:rPr lang="it-IT" sz="4000" dirty="0" smtClean="0"/>
              <a:t>più di </a:t>
            </a:r>
            <a:r>
              <a:rPr lang="it-IT" sz="4000" dirty="0"/>
              <a:t>60 in ambito </a:t>
            </a:r>
            <a:r>
              <a:rPr lang="it-IT" sz="4000" dirty="0" smtClean="0"/>
              <a:t>nazionale</a:t>
            </a:r>
          </a:p>
          <a:p>
            <a:r>
              <a:rPr lang="it-IT" sz="4000" dirty="0" smtClean="0"/>
              <a:t>--</a:t>
            </a:r>
            <a:r>
              <a:rPr lang="it-IT" sz="4000" dirty="0"/>
              <a:t>la tutela obbligatoria, regolata dalla legge 604 del 1966, è invece residuale cioè si applica a tutti gli altri casi.</a:t>
            </a:r>
          </a:p>
          <a:p>
            <a:r>
              <a:rPr lang="it-IT" sz="4000" dirty="0"/>
              <a:t>Queste differenze così spiccate hanno una loro logica in quanto tengono conto del fatto che solo le imprese </a:t>
            </a:r>
            <a:r>
              <a:rPr lang="it-IT" sz="4000" dirty="0" smtClean="0"/>
              <a:t>più grandi sono </a:t>
            </a:r>
            <a:r>
              <a:rPr lang="it-IT" sz="4000" dirty="0"/>
              <a:t>in grado di sopportare gli alti costi della tutela reale e, d'altra parte, nelle piccole imprese dove il </a:t>
            </a:r>
            <a:r>
              <a:rPr lang="it-IT" sz="4000" dirty="0" smtClean="0"/>
              <a:t>rapporto fiduciario </a:t>
            </a:r>
            <a:r>
              <a:rPr lang="it-IT" sz="4000" dirty="0"/>
              <a:t>è </a:t>
            </a:r>
            <a:r>
              <a:rPr lang="it-IT" sz="4000" dirty="0" smtClean="0"/>
              <a:t>più stretto</a:t>
            </a:r>
            <a:r>
              <a:rPr lang="it-IT" sz="4000" dirty="0"/>
              <a:t>, la reintegrazione del lavoratore appare inopportuna.</a:t>
            </a:r>
            <a:endParaRPr lang="it-IT" sz="4000" dirty="0" smtClean="0"/>
          </a:p>
        </p:txBody>
      </p:sp>
    </p:spTree>
    <p:extLst>
      <p:ext uri="{BB962C8B-B14F-4D97-AF65-F5344CB8AC3E}">
        <p14:creationId xmlns:p14="http://schemas.microsoft.com/office/powerpoint/2010/main" val="829047929"/>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fontScale="92500"/>
          </a:bodyPr>
          <a:lstStyle/>
          <a:p>
            <a:pPr algn="ctr"/>
            <a:r>
              <a:rPr lang="it-IT" b="1" dirty="0"/>
              <a:t>LA TUTELA OBBLIGATORIA</a:t>
            </a:r>
          </a:p>
          <a:p>
            <a:pPr algn="just"/>
            <a:r>
              <a:rPr lang="it-IT" dirty="0"/>
              <a:t>In virtù di questa tutela debole, il lavoratore licenziato avrebbe diritto ad essere RIASSUNTO, cioè assunto con </a:t>
            </a:r>
            <a:r>
              <a:rPr lang="it-IT" dirty="0" smtClean="0"/>
              <a:t>un nuovo </a:t>
            </a:r>
            <a:r>
              <a:rPr lang="it-IT" dirty="0"/>
              <a:t>rapporto di lavoro (quindi non ha diritto a retribuzioni retroattive); l'alternativa alla riassunzione è il </a:t>
            </a:r>
            <a:r>
              <a:rPr lang="it-IT" dirty="0" smtClean="0"/>
              <a:t>pagamento da </a:t>
            </a:r>
            <a:r>
              <a:rPr lang="it-IT" dirty="0"/>
              <a:t>parte del datore di una somma risarcitoria variabile tra un minimo di due mensilità e mezzo e 6 mensilità (elevati </a:t>
            </a:r>
            <a:r>
              <a:rPr lang="it-IT" dirty="0" smtClean="0"/>
              <a:t>da 10 </a:t>
            </a:r>
            <a:r>
              <a:rPr lang="it-IT" dirty="0"/>
              <a:t>a 14 nel caso di anzianità di servizio oltre i 10 anni in azienda con </a:t>
            </a:r>
            <a:r>
              <a:rPr lang="it-IT" dirty="0" smtClean="0"/>
              <a:t>più </a:t>
            </a:r>
            <a:r>
              <a:rPr lang="it-IT" dirty="0"/>
              <a:t>di 15 dipendenti) a scelta del giudice.</a:t>
            </a:r>
          </a:p>
          <a:p>
            <a:pPr algn="just"/>
            <a:r>
              <a:rPr lang="it-IT" dirty="0"/>
              <a:t>La tutela è detta obbligatoria </a:t>
            </a:r>
            <a:r>
              <a:rPr lang="it-IT" dirty="0" smtClean="0"/>
              <a:t>perché </a:t>
            </a:r>
            <a:r>
              <a:rPr lang="it-IT" dirty="0"/>
              <a:t>impone un obbligo al datore che </a:t>
            </a:r>
            <a:r>
              <a:rPr lang="it-IT" u="sng" dirty="0"/>
              <a:t>PUO' SCEGLIERE </a:t>
            </a:r>
            <a:r>
              <a:rPr lang="it-IT" dirty="0"/>
              <a:t>tra l'una o l'altra possibilità:</a:t>
            </a:r>
          </a:p>
          <a:p>
            <a:pPr algn="just"/>
            <a:r>
              <a:rPr lang="it-IT" dirty="0"/>
              <a:t>inutile dire che il risarcimento è la scelta </a:t>
            </a:r>
            <a:r>
              <a:rPr lang="it-IT" dirty="0" smtClean="0"/>
              <a:t>più </a:t>
            </a:r>
            <a:r>
              <a:rPr lang="it-IT" dirty="0"/>
              <a:t>frequente.</a:t>
            </a:r>
            <a:endParaRPr lang="it-IT" dirty="0" smtClean="0"/>
          </a:p>
        </p:txBody>
      </p:sp>
    </p:spTree>
    <p:extLst>
      <p:ext uri="{BB962C8B-B14F-4D97-AF65-F5344CB8AC3E}">
        <p14:creationId xmlns:p14="http://schemas.microsoft.com/office/powerpoint/2010/main" val="1286865730"/>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fontScale="92500" lnSpcReduction="20000"/>
          </a:bodyPr>
          <a:lstStyle/>
          <a:p>
            <a:pPr algn="ctr"/>
            <a:r>
              <a:rPr lang="it-IT" b="1" dirty="0"/>
              <a:t>LA TUTELA REALE</a:t>
            </a:r>
          </a:p>
          <a:p>
            <a:r>
              <a:rPr lang="it-IT" dirty="0"/>
              <a:t>E' regolata dall'art 18 </a:t>
            </a:r>
            <a:r>
              <a:rPr lang="it-IT" dirty="0" err="1"/>
              <a:t>Stat.Lav</a:t>
            </a:r>
            <a:r>
              <a:rPr lang="it-IT" dirty="0"/>
              <a:t>., modificato dalla legge 108 del 1990.</a:t>
            </a:r>
          </a:p>
          <a:p>
            <a:r>
              <a:rPr lang="it-IT" dirty="0"/>
              <a:t>Il principio ispiratore è che il lavoratore illegittimamente licenziato ha diritto </a:t>
            </a:r>
            <a:r>
              <a:rPr lang="it-IT" dirty="0" smtClean="0"/>
              <a:t>al </a:t>
            </a:r>
            <a:r>
              <a:rPr lang="it-IT" dirty="0"/>
              <a:t>ripristino giuridico del rapporto di</a:t>
            </a:r>
          </a:p>
          <a:p>
            <a:r>
              <a:rPr lang="it-IT" dirty="0"/>
              <a:t>lavoro, </a:t>
            </a:r>
            <a:r>
              <a:rPr lang="it-IT" dirty="0" smtClean="0"/>
              <a:t>alla </a:t>
            </a:r>
            <a:r>
              <a:rPr lang="it-IT" dirty="0"/>
              <a:t>reintegrazione materiale del posto di lavoro e </a:t>
            </a:r>
            <a:r>
              <a:rPr lang="it-IT" dirty="0" smtClean="0"/>
              <a:t>al risarcimento </a:t>
            </a:r>
            <a:r>
              <a:rPr lang="it-IT" dirty="0"/>
              <a:t>dei danni patiti a causa </a:t>
            </a:r>
            <a:r>
              <a:rPr lang="it-IT" dirty="0" smtClean="0"/>
              <a:t>del licenziamento .</a:t>
            </a:r>
            <a:endParaRPr lang="it-IT" dirty="0"/>
          </a:p>
          <a:p>
            <a:r>
              <a:rPr lang="it-IT" dirty="0"/>
              <a:t>L'art 18 è una norma rivolta al giudice che accerti l'illegittimità del licenziamento</a:t>
            </a:r>
          </a:p>
          <a:p>
            <a:r>
              <a:rPr lang="it-IT" dirty="0" smtClean="0"/>
              <a:t>Vizi :</a:t>
            </a:r>
            <a:endParaRPr lang="it-IT" dirty="0"/>
          </a:p>
          <a:p>
            <a:r>
              <a:rPr lang="it-IT" dirty="0"/>
              <a:t>1)vizio formale = inefficacia del licenziamento</a:t>
            </a:r>
          </a:p>
          <a:p>
            <a:r>
              <a:rPr lang="it-IT" dirty="0"/>
              <a:t>2)vizio sostanziale (mancanza di giusta causa o di giustificato motivo) = annullamento</a:t>
            </a:r>
          </a:p>
          <a:p>
            <a:r>
              <a:rPr lang="it-IT" dirty="0"/>
              <a:t>3)carattere discriminatorio = nullità </a:t>
            </a:r>
          </a:p>
        </p:txBody>
      </p:sp>
    </p:spTree>
    <p:extLst>
      <p:ext uri="{BB962C8B-B14F-4D97-AF65-F5344CB8AC3E}">
        <p14:creationId xmlns:p14="http://schemas.microsoft.com/office/powerpoint/2010/main" val="1493956976"/>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fontScale="85000" lnSpcReduction="20000"/>
          </a:bodyPr>
          <a:lstStyle/>
          <a:p>
            <a:r>
              <a:rPr lang="it-IT" b="1" dirty="0"/>
              <a:t>il giudice</a:t>
            </a:r>
            <a:r>
              <a:rPr lang="it-IT" dirty="0"/>
              <a:t>, accertata l'illegittimità:</a:t>
            </a:r>
          </a:p>
          <a:p>
            <a:r>
              <a:rPr lang="it-IT" dirty="0"/>
              <a:t>1)dichiara ripristinato il rapporto di lavoro </a:t>
            </a:r>
          </a:p>
          <a:p>
            <a:r>
              <a:rPr lang="it-IT" dirty="0"/>
              <a:t>2)condanna il datore di lavoro a reintegrare materialmente il lavoratore nel posto di lavoro occupato precedentemente</a:t>
            </a:r>
          </a:p>
          <a:p>
            <a:r>
              <a:rPr lang="it-IT" dirty="0"/>
              <a:t>(se il lavoratore viene tenuto a casa ha diritto ugualmente alla retribuzione)</a:t>
            </a:r>
          </a:p>
          <a:p>
            <a:r>
              <a:rPr lang="it-IT" dirty="0"/>
              <a:t>3)condanna il datore al risarcimento del danno patrimoniale subito cioè al versamento della retribuzione dal giorno del licenziamento a quello della reintegrazione .</a:t>
            </a:r>
          </a:p>
          <a:p>
            <a:r>
              <a:rPr lang="it-IT" dirty="0"/>
              <a:t>A queste misure di tutela (ripristinatoria, </a:t>
            </a:r>
            <a:r>
              <a:rPr lang="it-IT" dirty="0" err="1"/>
              <a:t>reintegratoria</a:t>
            </a:r>
            <a:r>
              <a:rPr lang="it-IT" dirty="0"/>
              <a:t> e risarcitoria) si aggiunge un ulteriore beneficio: fermo restando il risarcimento dei danni, il lavoratore ha facoltà di chiedere al datore (entro 30 giorni dall'invito a riprendere servizio), in sostituzione della reintegrazione, un'indennità pari a 15 mensilità: nel momento in cui il lavoratore riceve questa indennità, il rapporto di lavoro si considera chiuso come se il lavoratore si fosse dimesso.</a:t>
            </a:r>
          </a:p>
          <a:p>
            <a:endParaRPr lang="it-IT" dirty="0" smtClean="0"/>
          </a:p>
        </p:txBody>
      </p:sp>
    </p:spTree>
    <p:extLst>
      <p:ext uri="{BB962C8B-B14F-4D97-AF65-F5344CB8AC3E}">
        <p14:creationId xmlns:p14="http://schemas.microsoft.com/office/powerpoint/2010/main" val="41438258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a:bodyPr>
          <a:lstStyle/>
          <a:p>
            <a:r>
              <a:rPr lang="it-IT" b="1" dirty="0" smtClean="0"/>
              <a:t>Art. 41.</a:t>
            </a:r>
            <a:endParaRPr lang="it-IT" dirty="0" smtClean="0"/>
          </a:p>
          <a:p>
            <a:r>
              <a:rPr lang="it-IT" dirty="0" smtClean="0"/>
              <a:t>L'iniziativa economica privata è libera.</a:t>
            </a:r>
          </a:p>
          <a:p>
            <a:r>
              <a:rPr lang="it-IT" dirty="0" smtClean="0"/>
              <a:t>Non può svolgersi in contrasto con l'utilità sociale o in modo da recare danno alla sicurezza, alla libertà, alla dignità umana.</a:t>
            </a:r>
          </a:p>
          <a:p>
            <a:r>
              <a:rPr lang="it-IT" dirty="0" smtClean="0"/>
              <a:t>La legge determina i programmi e i controlli opportuni perché l'attività economica pubblica e privata possa essere indirizzata e coordinata a fini sociali.</a:t>
            </a:r>
          </a:p>
          <a:p>
            <a:endParaRPr lang="it-IT" dirty="0" smtClean="0"/>
          </a:p>
          <a:p>
            <a:endParaRPr lang="it-IT" dirty="0" smtClean="0"/>
          </a:p>
          <a:p>
            <a:endParaRPr lang="it-IT" dirty="0" smtClean="0"/>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a:bodyPr>
          <a:lstStyle/>
          <a:p>
            <a:pPr algn="ctr"/>
            <a:r>
              <a:rPr lang="it-IT" dirty="0"/>
              <a:t>IL LICENZIAMENTO </a:t>
            </a:r>
            <a:r>
              <a:rPr lang="it-IT" dirty="0" smtClean="0"/>
              <a:t>DISCRIMINATORIO</a:t>
            </a:r>
          </a:p>
          <a:p>
            <a:pPr algn="ctr"/>
            <a:endParaRPr lang="it-IT" dirty="0"/>
          </a:p>
          <a:p>
            <a:r>
              <a:rPr lang="it-IT" dirty="0"/>
              <a:t>E' quello determinato da ragioni discriminatorie (art 15 </a:t>
            </a:r>
            <a:r>
              <a:rPr lang="it-IT" dirty="0" err="1"/>
              <a:t>Stat.Lav</a:t>
            </a:r>
            <a:r>
              <a:rPr lang="it-IT" dirty="0"/>
              <a:t>.): motivi sindacali, religiosi, </a:t>
            </a:r>
            <a:r>
              <a:rPr lang="it-IT" dirty="0" err="1"/>
              <a:t>politici,di</a:t>
            </a:r>
            <a:r>
              <a:rPr lang="it-IT" dirty="0"/>
              <a:t> razza, di lingua</a:t>
            </a:r>
            <a:r>
              <a:rPr lang="it-IT" dirty="0" smtClean="0"/>
              <a:t>, di </a:t>
            </a:r>
            <a:r>
              <a:rPr lang="it-IT" dirty="0"/>
              <a:t>sesso ecc.</a:t>
            </a:r>
          </a:p>
          <a:p>
            <a:r>
              <a:rPr lang="it-IT" dirty="0"/>
              <a:t>L'onere della prova ricade sul lavoratore</a:t>
            </a:r>
          </a:p>
          <a:p>
            <a:r>
              <a:rPr lang="it-IT" dirty="0"/>
              <a:t>Il licenziamento discriminatorio </a:t>
            </a:r>
            <a:r>
              <a:rPr lang="it-IT" u="sng" dirty="0"/>
              <a:t>è sempre nullo </a:t>
            </a:r>
            <a:r>
              <a:rPr lang="it-IT" dirty="0"/>
              <a:t>e comporta sempre (a prescindere dal numero dei dipendenti</a:t>
            </a:r>
            <a:r>
              <a:rPr lang="it-IT" dirty="0" smtClean="0"/>
              <a:t>) l'applicazione </a:t>
            </a:r>
            <a:r>
              <a:rPr lang="it-IT" dirty="0"/>
              <a:t>dell'art 18</a:t>
            </a:r>
            <a:endParaRPr lang="it-IT" dirty="0" smtClean="0"/>
          </a:p>
        </p:txBody>
      </p:sp>
    </p:spTree>
    <p:extLst>
      <p:ext uri="{BB962C8B-B14F-4D97-AF65-F5344CB8AC3E}">
        <p14:creationId xmlns:p14="http://schemas.microsoft.com/office/powerpoint/2010/main" val="2892190245"/>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fontScale="70000" lnSpcReduction="20000"/>
          </a:bodyPr>
          <a:lstStyle/>
          <a:p>
            <a:pPr algn="ctr"/>
            <a:r>
              <a:rPr lang="it-IT" sz="4000" dirty="0" smtClean="0"/>
              <a:t>Altre forme di licenziamento</a:t>
            </a:r>
            <a:endParaRPr lang="it-IT" sz="4000" dirty="0"/>
          </a:p>
          <a:p>
            <a:r>
              <a:rPr lang="it-IT" sz="4000" dirty="0"/>
              <a:t>---Dirigenti: il dirigente può impugnare il licenziamento davanti a un giudice o un collegio arbitrale, ma </a:t>
            </a:r>
            <a:r>
              <a:rPr lang="it-IT" sz="4000" dirty="0" smtClean="0"/>
              <a:t>eventualmente non </a:t>
            </a:r>
            <a:r>
              <a:rPr lang="it-IT" sz="4000" dirty="0"/>
              <a:t>ha diritto alla reintegrazione ma a un'indennità detta supplementare tra un minimo pari all'importo del preavviso </a:t>
            </a:r>
            <a:r>
              <a:rPr lang="it-IT" sz="4000" dirty="0" smtClean="0"/>
              <a:t>e un </a:t>
            </a:r>
            <a:r>
              <a:rPr lang="it-IT" sz="4000" dirty="0"/>
              <a:t>massimo che può arrivare fino a 2 annualità.</a:t>
            </a:r>
          </a:p>
          <a:p>
            <a:r>
              <a:rPr lang="it-IT" sz="4000" dirty="0"/>
              <a:t>--lavoratori domestici</a:t>
            </a:r>
          </a:p>
          <a:p>
            <a:r>
              <a:rPr lang="it-IT" sz="4000" dirty="0"/>
              <a:t>--lavoratori ultrasessantenni con i requisiti per la pensione di vecchiaia</a:t>
            </a:r>
          </a:p>
          <a:p>
            <a:r>
              <a:rPr lang="it-IT" sz="4000" dirty="0"/>
              <a:t>--lavoratori in periodo di prova, licenziati per esito negativo della stessa</a:t>
            </a:r>
            <a:endParaRPr lang="it-IT" sz="4000" dirty="0" smtClean="0"/>
          </a:p>
        </p:txBody>
      </p:sp>
    </p:spTree>
    <p:extLst>
      <p:ext uri="{BB962C8B-B14F-4D97-AF65-F5344CB8AC3E}">
        <p14:creationId xmlns:p14="http://schemas.microsoft.com/office/powerpoint/2010/main" val="3004435829"/>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fontScale="70000" lnSpcReduction="20000"/>
          </a:bodyPr>
          <a:lstStyle/>
          <a:p>
            <a:pPr algn="ctr"/>
            <a:r>
              <a:rPr lang="it-IT" b="1" dirty="0" smtClean="0"/>
              <a:t>LA </a:t>
            </a:r>
            <a:r>
              <a:rPr lang="it-IT" b="1" dirty="0"/>
              <a:t>CASSA INTEGRAZIONE GUADAGNI (CIG)</a:t>
            </a:r>
          </a:p>
          <a:p>
            <a:pPr algn="just"/>
            <a:r>
              <a:rPr lang="it-IT" dirty="0"/>
              <a:t>E' un complesso istituto giuridico grazie al quale un imprenditore, a determinate condizioni, può SOSPENDERE </a:t>
            </a:r>
            <a:r>
              <a:rPr lang="it-IT" dirty="0" smtClean="0"/>
              <a:t>il lavoro </a:t>
            </a:r>
            <a:r>
              <a:rPr lang="it-IT" dirty="0"/>
              <a:t>di una quota di dipendenti (o di tutto il personale) e non erogare le retribuzioni corrispondenti. </a:t>
            </a:r>
            <a:endParaRPr lang="it-IT" dirty="0" smtClean="0"/>
          </a:p>
          <a:p>
            <a:pPr algn="just"/>
            <a:r>
              <a:rPr lang="it-IT" dirty="0" smtClean="0"/>
              <a:t>l'impresa </a:t>
            </a:r>
            <a:r>
              <a:rPr lang="it-IT" dirty="0"/>
              <a:t>effettua la richiesta di ammissione alle prestazioni della cassa per quel dato numero </a:t>
            </a:r>
            <a:r>
              <a:rPr lang="it-IT" dirty="0" smtClean="0"/>
              <a:t>di dipendenti</a:t>
            </a:r>
            <a:r>
              <a:rPr lang="it-IT" dirty="0"/>
              <a:t>; </a:t>
            </a:r>
            <a:endParaRPr lang="it-IT" dirty="0" smtClean="0"/>
          </a:p>
          <a:p>
            <a:pPr algn="just"/>
            <a:r>
              <a:rPr lang="it-IT" dirty="0" smtClean="0"/>
              <a:t>se </a:t>
            </a:r>
            <a:r>
              <a:rPr lang="it-IT" dirty="0"/>
              <a:t>la richiesta viene accolta, lo Stato, tramite l'INPS, corrisponde ai lavoratori sospesi un'indennità pari </a:t>
            </a:r>
            <a:r>
              <a:rPr lang="it-IT" dirty="0" smtClean="0"/>
              <a:t>a circa </a:t>
            </a:r>
            <a:r>
              <a:rPr lang="it-IT" dirty="0"/>
              <a:t>l'80% della normale retribuzione e il datore è sollevato dall'obbligo di retribuire i lavoratori; </a:t>
            </a:r>
            <a:endParaRPr lang="it-IT" dirty="0" smtClean="0"/>
          </a:p>
          <a:p>
            <a:pPr algn="just"/>
            <a:r>
              <a:rPr lang="it-IT" dirty="0" smtClean="0"/>
              <a:t>in </a:t>
            </a:r>
            <a:r>
              <a:rPr lang="it-IT" dirty="0"/>
              <a:t>caso di </a:t>
            </a:r>
            <a:r>
              <a:rPr lang="it-IT" dirty="0" smtClean="0"/>
              <a:t>non accettazione </a:t>
            </a:r>
            <a:r>
              <a:rPr lang="it-IT" dirty="0"/>
              <a:t>il datore rimane tenuto al pagamento delle retribuzioni.</a:t>
            </a:r>
          </a:p>
          <a:p>
            <a:pPr algn="just"/>
            <a:r>
              <a:rPr lang="it-IT" dirty="0"/>
              <a:t>Le causali richieste per l'ammissione alla Cassa dipendono dal tipo:</a:t>
            </a:r>
          </a:p>
          <a:p>
            <a:pPr algn="just"/>
            <a:r>
              <a:rPr lang="it-IT" dirty="0"/>
              <a:t>--la </a:t>
            </a:r>
            <a:r>
              <a:rPr lang="it-IT" u="sng" dirty="0"/>
              <a:t>cassa integrazione ordinaria </a:t>
            </a:r>
            <a:r>
              <a:rPr lang="it-IT" dirty="0"/>
              <a:t>(CIGO) interviene in situazioni aziendali dovute a eventi transitori e non </a:t>
            </a:r>
            <a:r>
              <a:rPr lang="it-IT" dirty="0" smtClean="0"/>
              <a:t>imputabili all'imprenditore </a:t>
            </a:r>
            <a:r>
              <a:rPr lang="it-IT" dirty="0"/>
              <a:t>o al lavoratore, oppure dovute a situazioni temporanee di mercato (legge 164 del 1975)</a:t>
            </a:r>
          </a:p>
          <a:p>
            <a:pPr algn="just"/>
            <a:r>
              <a:rPr lang="it-IT" dirty="0"/>
              <a:t>--la </a:t>
            </a:r>
            <a:r>
              <a:rPr lang="it-IT" u="sng" dirty="0"/>
              <a:t>cassa integrazione straordinaria </a:t>
            </a:r>
            <a:r>
              <a:rPr lang="it-IT" dirty="0"/>
              <a:t>(CIGS) interviene per le imprese industriali con + di 15 dipendenti e </a:t>
            </a:r>
            <a:r>
              <a:rPr lang="it-IT" dirty="0" smtClean="0"/>
              <a:t>quelle commerciali </a:t>
            </a:r>
            <a:r>
              <a:rPr lang="it-IT" dirty="0"/>
              <a:t>con + di 50 dipendenti, nei casi di ristrutturazione e riorganizzazione aziendale, di dichiarazione di “</a:t>
            </a:r>
            <a:r>
              <a:rPr lang="it-IT" dirty="0" smtClean="0"/>
              <a:t>crisi </a:t>
            </a:r>
            <a:r>
              <a:rPr lang="it-IT" dirty="0" err="1" smtClean="0"/>
              <a:t>aziendale”e</a:t>
            </a:r>
            <a:r>
              <a:rPr lang="it-IT" dirty="0" smtClean="0"/>
              <a:t> </a:t>
            </a:r>
            <a:r>
              <a:rPr lang="it-IT" dirty="0"/>
              <a:t>di ammissione a procedura concorsuale.</a:t>
            </a:r>
            <a:endParaRPr lang="it-IT" dirty="0" smtClean="0"/>
          </a:p>
        </p:txBody>
      </p:sp>
    </p:spTree>
    <p:extLst>
      <p:ext uri="{BB962C8B-B14F-4D97-AF65-F5344CB8AC3E}">
        <p14:creationId xmlns:p14="http://schemas.microsoft.com/office/powerpoint/2010/main" val="1107958542"/>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fontScale="92500" lnSpcReduction="20000"/>
          </a:bodyPr>
          <a:lstStyle/>
          <a:p>
            <a:pPr algn="ctr"/>
            <a:r>
              <a:rPr lang="it-IT" b="1" dirty="0" smtClean="0"/>
              <a:t>RIFORMA FORNERO</a:t>
            </a:r>
          </a:p>
          <a:p>
            <a:pPr algn="ctr"/>
            <a:r>
              <a:rPr lang="it-IT" b="1" dirty="0" smtClean="0"/>
              <a:t>Licenziamenti disciplinari</a:t>
            </a:r>
          </a:p>
          <a:p>
            <a:pPr algn="ctr"/>
            <a:r>
              <a:rPr lang="it-IT" b="1" dirty="0" smtClean="0"/>
              <a:t>PRIMA</a:t>
            </a:r>
          </a:p>
          <a:p>
            <a:r>
              <a:rPr lang="it-IT" dirty="0"/>
              <a:t>Il licenziamento doveva avvenire:</a:t>
            </a:r>
            <a:br>
              <a:rPr lang="it-IT" dirty="0"/>
            </a:br>
            <a:r>
              <a:rPr lang="it-IT" b="1" dirty="0"/>
              <a:t>• </a:t>
            </a:r>
            <a:r>
              <a:rPr lang="it-IT" dirty="0"/>
              <a:t>per </a:t>
            </a:r>
            <a:r>
              <a:rPr lang="it-IT" b="1" dirty="0"/>
              <a:t>giusta causa</a:t>
            </a:r>
            <a:r>
              <a:rPr lang="it-IT" dirty="0"/>
              <a:t>, cioè condotte di particolare gravità che pregiudicano definitivamente il rapporto di fiducia tra azienda e lavoratore (es. il rifiuto di lavorare, </a:t>
            </a:r>
            <a:r>
              <a:rPr lang="it-IT" dirty="0" smtClean="0"/>
              <a:t>l'insubordinazione</a:t>
            </a:r>
            <a:r>
              <a:rPr lang="it-IT" dirty="0"/>
              <a:t>, il furto in azienda ecc.) o </a:t>
            </a:r>
            <a:br>
              <a:rPr lang="it-IT" dirty="0"/>
            </a:br>
            <a:r>
              <a:rPr lang="it-IT" b="1" dirty="0"/>
              <a:t>• </a:t>
            </a:r>
            <a:r>
              <a:rPr lang="it-IT" dirty="0"/>
              <a:t>per</a:t>
            </a:r>
            <a:r>
              <a:rPr lang="it-IT" b="1" dirty="0"/>
              <a:t> giustificato motivo soggettivo</a:t>
            </a:r>
            <a:r>
              <a:rPr lang="it-IT" dirty="0"/>
              <a:t>, cioè condotte meno gravi ma che rendono difficile la prosecuzione del rapporto di lavoro (es. violazioni disciplinari).</a:t>
            </a:r>
            <a:br>
              <a:rPr lang="it-IT" dirty="0"/>
            </a:br>
            <a:r>
              <a:rPr lang="it-IT" dirty="0"/>
              <a:t>Quando il giudice riteneva che questi requisiti non sussistessero dichiarava l'</a:t>
            </a:r>
            <a:r>
              <a:rPr lang="it-IT" b="1" dirty="0"/>
              <a:t>illegittimità </a:t>
            </a:r>
            <a:r>
              <a:rPr lang="it-IT" dirty="0"/>
              <a:t>del licenziamento e ordinava il </a:t>
            </a:r>
            <a:r>
              <a:rPr lang="it-IT" b="1" dirty="0"/>
              <a:t>reintegro</a:t>
            </a:r>
            <a:r>
              <a:rPr lang="it-IT" dirty="0"/>
              <a:t> del dipendente nel suo posto di lavoro.</a:t>
            </a:r>
            <a:br>
              <a:rPr lang="it-IT" dirty="0"/>
            </a:br>
            <a:endParaRPr lang="it-IT" b="1" dirty="0" smtClean="0"/>
          </a:p>
        </p:txBody>
      </p:sp>
    </p:spTree>
    <p:extLst>
      <p:ext uri="{BB962C8B-B14F-4D97-AF65-F5344CB8AC3E}">
        <p14:creationId xmlns:p14="http://schemas.microsoft.com/office/powerpoint/2010/main" val="971577878"/>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fontScale="92500" lnSpcReduction="10000"/>
          </a:bodyPr>
          <a:lstStyle/>
          <a:p>
            <a:pPr algn="ctr"/>
            <a:r>
              <a:rPr lang="it-IT" b="1" dirty="0"/>
              <a:t>RIFORMA </a:t>
            </a:r>
            <a:r>
              <a:rPr lang="it-IT" b="1" dirty="0" smtClean="0"/>
              <a:t>FORNERO</a:t>
            </a:r>
          </a:p>
          <a:p>
            <a:pPr algn="ctr"/>
            <a:r>
              <a:rPr lang="it-IT" b="1" dirty="0"/>
              <a:t>Licenziamenti disciplinari</a:t>
            </a:r>
          </a:p>
          <a:p>
            <a:pPr algn="ctr"/>
            <a:r>
              <a:rPr lang="it-IT" b="1" dirty="0" smtClean="0"/>
              <a:t>DOPO</a:t>
            </a:r>
          </a:p>
          <a:p>
            <a:r>
              <a:rPr lang="it-IT" b="1" dirty="0" smtClean="0"/>
              <a:t>I requisiti </a:t>
            </a:r>
            <a:r>
              <a:rPr lang="it-IT" dirty="0"/>
              <a:t>del licenziamento disciplinare restano sostanzialmente </a:t>
            </a:r>
            <a:r>
              <a:rPr lang="it-IT" b="1" dirty="0"/>
              <a:t>gli stessi</a:t>
            </a:r>
            <a:r>
              <a:rPr lang="it-IT" dirty="0"/>
              <a:t>. Ma se tali requisiti mancano - e dunque il licenziamento è </a:t>
            </a:r>
            <a:r>
              <a:rPr lang="it-IT" b="1" dirty="0"/>
              <a:t>illegittimo </a:t>
            </a:r>
            <a:r>
              <a:rPr lang="it-IT" dirty="0"/>
              <a:t>- invece che reintegrare il dipendente, il datore di lavoro è obbligato a un </a:t>
            </a:r>
            <a:r>
              <a:rPr lang="it-IT" b="1" dirty="0"/>
              <a:t>risarcimento</a:t>
            </a:r>
            <a:r>
              <a:rPr lang="it-IT" dirty="0"/>
              <a:t> economico pari alla retribuzione da </a:t>
            </a:r>
            <a:r>
              <a:rPr lang="it-IT" b="1" dirty="0"/>
              <a:t>15 a 24 mesi</a:t>
            </a:r>
            <a:r>
              <a:rPr lang="it-IT" dirty="0"/>
              <a:t>.</a:t>
            </a:r>
            <a:br>
              <a:rPr lang="it-IT" dirty="0"/>
            </a:br>
            <a:r>
              <a:rPr lang="it-IT" dirty="0"/>
              <a:t>Se si accerta che il dipendente </a:t>
            </a:r>
            <a:r>
              <a:rPr lang="it-IT" b="1" dirty="0"/>
              <a:t>non ha commesso il fatto</a:t>
            </a:r>
            <a:r>
              <a:rPr lang="it-IT" dirty="0"/>
              <a:t> che ha dato origine al licenziamento, il giudice </a:t>
            </a:r>
            <a:r>
              <a:rPr lang="it-IT" b="1" dirty="0"/>
              <a:t>può </a:t>
            </a:r>
            <a:r>
              <a:rPr lang="it-IT" dirty="0"/>
              <a:t>disporre il reintegro e un'indennità pari alla retribuzione dovuta dal momento del licenziamento.</a:t>
            </a:r>
            <a:br>
              <a:rPr lang="it-IT" dirty="0"/>
            </a:br>
            <a:endParaRPr lang="it-IT" b="1" dirty="0"/>
          </a:p>
          <a:p>
            <a:endParaRPr lang="it-IT" dirty="0" smtClean="0"/>
          </a:p>
        </p:txBody>
      </p:sp>
    </p:spTree>
    <p:extLst>
      <p:ext uri="{BB962C8B-B14F-4D97-AF65-F5344CB8AC3E}">
        <p14:creationId xmlns:p14="http://schemas.microsoft.com/office/powerpoint/2010/main" val="2750975679"/>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a:bodyPr>
          <a:lstStyle/>
          <a:p>
            <a:pPr algn="ctr"/>
            <a:r>
              <a:rPr lang="it-IT" b="1" dirty="0"/>
              <a:t>RIFORMA FORNERO</a:t>
            </a:r>
          </a:p>
          <a:p>
            <a:pPr algn="ctr"/>
            <a:r>
              <a:rPr lang="it-IT" b="1" dirty="0"/>
              <a:t>Licenziamenti </a:t>
            </a:r>
            <a:r>
              <a:rPr lang="it-IT" b="1" dirty="0" smtClean="0"/>
              <a:t>economici</a:t>
            </a:r>
            <a:endParaRPr lang="it-IT" b="1" dirty="0"/>
          </a:p>
          <a:p>
            <a:pPr algn="ctr"/>
            <a:r>
              <a:rPr lang="it-IT" b="1" dirty="0"/>
              <a:t>PRIMA</a:t>
            </a:r>
          </a:p>
          <a:p>
            <a:r>
              <a:rPr lang="it-IT" dirty="0"/>
              <a:t>Il licenziamento doveva avere un </a:t>
            </a:r>
            <a:r>
              <a:rPr lang="it-IT" b="1" dirty="0"/>
              <a:t>giustificato motivo</a:t>
            </a:r>
            <a:r>
              <a:rPr lang="it-IT" dirty="0"/>
              <a:t> </a:t>
            </a:r>
            <a:r>
              <a:rPr lang="it-IT" b="1" dirty="0"/>
              <a:t>oggettivo</a:t>
            </a:r>
            <a:r>
              <a:rPr lang="it-IT" dirty="0"/>
              <a:t>, cioè non dipendente dalla condotta del lavoratore ma da "ragioni inerenti all'attività produttiva" (es. chiusura dell'attività, automazione della produzione, </a:t>
            </a:r>
            <a:r>
              <a:rPr lang="it-IT" i="1" dirty="0"/>
              <a:t>outsourcing</a:t>
            </a:r>
            <a:r>
              <a:rPr lang="it-IT" dirty="0"/>
              <a:t> ecc.).</a:t>
            </a:r>
            <a:br>
              <a:rPr lang="it-IT" dirty="0"/>
            </a:br>
            <a:r>
              <a:rPr lang="it-IT" dirty="0"/>
              <a:t>Anche in questo caso l'insussistenza del requisito valido faceva scattare il </a:t>
            </a:r>
            <a:r>
              <a:rPr lang="it-IT" b="1" dirty="0"/>
              <a:t>reintegro</a:t>
            </a:r>
            <a:r>
              <a:rPr lang="it-IT" dirty="0"/>
              <a:t>.</a:t>
            </a:r>
            <a:br>
              <a:rPr lang="it-IT" dirty="0"/>
            </a:br>
            <a:endParaRPr lang="it-IT" dirty="0" smtClean="0"/>
          </a:p>
        </p:txBody>
      </p:sp>
    </p:spTree>
    <p:extLst>
      <p:ext uri="{BB962C8B-B14F-4D97-AF65-F5344CB8AC3E}">
        <p14:creationId xmlns:p14="http://schemas.microsoft.com/office/powerpoint/2010/main" val="1092766637"/>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a:bodyPr>
          <a:lstStyle/>
          <a:p>
            <a:pPr algn="ctr"/>
            <a:r>
              <a:rPr lang="it-IT" b="1" dirty="0"/>
              <a:t>RIFORMA FORNERO</a:t>
            </a:r>
          </a:p>
          <a:p>
            <a:pPr algn="ctr"/>
            <a:r>
              <a:rPr lang="it-IT" b="1" dirty="0"/>
              <a:t>Licenziamenti economici</a:t>
            </a:r>
          </a:p>
          <a:p>
            <a:pPr algn="ctr"/>
            <a:r>
              <a:rPr lang="it-IT" b="1" dirty="0" smtClean="0"/>
              <a:t>DOPO</a:t>
            </a:r>
          </a:p>
          <a:p>
            <a:r>
              <a:rPr lang="it-IT" dirty="0"/>
              <a:t>Come per i licenziamenti disciplinari, se il giudice stabilisce l'inesistenza dei presupposti obbliga il datore di lavoro a un </a:t>
            </a:r>
            <a:r>
              <a:rPr lang="it-IT" b="1" dirty="0"/>
              <a:t>risarcimento da 15 a 24 mensilità</a:t>
            </a:r>
            <a:r>
              <a:rPr lang="it-IT" dirty="0"/>
              <a:t>.</a:t>
            </a:r>
            <a:br>
              <a:rPr lang="it-IT" dirty="0"/>
            </a:br>
            <a:r>
              <a:rPr lang="it-IT" dirty="0"/>
              <a:t>Il </a:t>
            </a:r>
            <a:r>
              <a:rPr lang="it-IT" b="1" dirty="0"/>
              <a:t>reintegro </a:t>
            </a:r>
            <a:r>
              <a:rPr lang="it-IT" dirty="0"/>
              <a:t>è previsto solo in caso di manifesta </a:t>
            </a:r>
            <a:r>
              <a:rPr lang="it-IT" b="1" dirty="0"/>
              <a:t>insussistenza del fatto</a:t>
            </a:r>
            <a:r>
              <a:rPr lang="it-IT" dirty="0"/>
              <a:t> che ha determinato il licenziamento (in pratica quando viene camuffato con ragioni economiche un licenziamento di altra natura).</a:t>
            </a:r>
            <a:br>
              <a:rPr lang="it-IT" dirty="0"/>
            </a:br>
            <a:endParaRPr lang="it-IT" b="1" dirty="0"/>
          </a:p>
          <a:p>
            <a:endParaRPr lang="it-IT" dirty="0" smtClean="0"/>
          </a:p>
        </p:txBody>
      </p:sp>
    </p:spTree>
    <p:extLst>
      <p:ext uri="{BB962C8B-B14F-4D97-AF65-F5344CB8AC3E}">
        <p14:creationId xmlns:p14="http://schemas.microsoft.com/office/powerpoint/2010/main" val="3182991808"/>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fontScale="85000" lnSpcReduction="20000"/>
          </a:bodyPr>
          <a:lstStyle/>
          <a:p>
            <a:pPr algn="ctr"/>
            <a:r>
              <a:rPr lang="it-IT" b="1" dirty="0"/>
              <a:t>RIFORMA FORNERO</a:t>
            </a:r>
          </a:p>
          <a:p>
            <a:pPr algn="ctr"/>
            <a:r>
              <a:rPr lang="it-IT" b="1" dirty="0"/>
              <a:t>Licenziamenti </a:t>
            </a:r>
            <a:r>
              <a:rPr lang="it-IT" b="1" dirty="0" smtClean="0"/>
              <a:t>discriminatori</a:t>
            </a:r>
            <a:endParaRPr lang="it-IT" b="1" dirty="0"/>
          </a:p>
          <a:p>
            <a:r>
              <a:rPr lang="it-IT" dirty="0"/>
              <a:t>E' il licenziamento a causa dell</a:t>
            </a:r>
            <a:r>
              <a:rPr lang="it-IT" b="1" dirty="0"/>
              <a:t>'attività sindacale</a:t>
            </a:r>
            <a:r>
              <a:rPr lang="it-IT" dirty="0"/>
              <a:t> la partecipazione a uno </a:t>
            </a:r>
            <a:r>
              <a:rPr lang="it-IT" b="1" dirty="0"/>
              <a:t>sciopero</a:t>
            </a:r>
            <a:r>
              <a:rPr lang="it-IT" dirty="0"/>
              <a:t>, oppure dovute a motivi </a:t>
            </a:r>
            <a:r>
              <a:rPr lang="it-IT" b="1" dirty="0"/>
              <a:t>politici, religiosi, razziali o di sesso</a:t>
            </a:r>
            <a:r>
              <a:rPr lang="it-IT" dirty="0"/>
              <a:t>.</a:t>
            </a:r>
            <a:br>
              <a:rPr lang="it-IT" dirty="0"/>
            </a:br>
            <a:r>
              <a:rPr lang="it-IT" dirty="0"/>
              <a:t>L'art. 18 condannava il datore di lavoro (qualunque sia il numero di dipendenti) alla </a:t>
            </a:r>
            <a:r>
              <a:rPr lang="it-IT" b="1" dirty="0"/>
              <a:t>riassunzione</a:t>
            </a:r>
            <a:r>
              <a:rPr lang="it-IT" dirty="0"/>
              <a:t> del dipendente, al </a:t>
            </a:r>
            <a:r>
              <a:rPr lang="it-IT" b="1" dirty="0"/>
              <a:t>risarcimento </a:t>
            </a:r>
            <a:r>
              <a:rPr lang="it-IT" dirty="0"/>
              <a:t>di un minimo di </a:t>
            </a:r>
            <a:r>
              <a:rPr lang="it-IT" b="1" dirty="0"/>
              <a:t>5 mensilità</a:t>
            </a:r>
            <a:r>
              <a:rPr lang="it-IT" dirty="0"/>
              <a:t> e al versamento dei contributi arretrati</a:t>
            </a:r>
            <a:r>
              <a:rPr lang="it-IT" dirty="0" smtClean="0"/>
              <a:t>.</a:t>
            </a:r>
          </a:p>
          <a:p>
            <a:endParaRPr lang="it-IT" dirty="0" smtClean="0"/>
          </a:p>
          <a:p>
            <a:r>
              <a:rPr lang="it-IT" sz="3000" b="1" dirty="0"/>
              <a:t>La riforma non modifica la disciplina</a:t>
            </a:r>
            <a:r>
              <a:rPr lang="it-IT" sz="3000" b="1" dirty="0" smtClean="0"/>
              <a:t>.</a:t>
            </a:r>
          </a:p>
          <a:p>
            <a:r>
              <a:rPr lang="it-IT" sz="3000" b="1" dirty="0"/>
              <a:t/>
            </a:r>
            <a:br>
              <a:rPr lang="it-IT" sz="3000" b="1" dirty="0"/>
            </a:br>
            <a:r>
              <a:rPr lang="it-IT" dirty="0"/>
              <a:t>Il dipendente ha </a:t>
            </a:r>
            <a:r>
              <a:rPr lang="it-IT" b="1" dirty="0"/>
              <a:t>in più</a:t>
            </a:r>
            <a:r>
              <a:rPr lang="it-IT" dirty="0"/>
              <a:t> la facoltà di </a:t>
            </a:r>
            <a:r>
              <a:rPr lang="it-IT" b="1" dirty="0"/>
              <a:t>richiedere</a:t>
            </a:r>
            <a:r>
              <a:rPr lang="it-IT" dirty="0"/>
              <a:t> invece del reintegro un </a:t>
            </a:r>
            <a:r>
              <a:rPr lang="it-IT" b="1" dirty="0"/>
              <a:t>risarcimento a 15 mensilità</a:t>
            </a:r>
            <a:r>
              <a:rPr lang="it-IT" dirty="0"/>
              <a:t>.</a:t>
            </a:r>
            <a:br>
              <a:rPr lang="it-IT" dirty="0"/>
            </a:br>
            <a:r>
              <a:rPr lang="it-IT" dirty="0"/>
              <a:t/>
            </a:r>
            <a:br>
              <a:rPr lang="it-IT" dirty="0"/>
            </a:br>
            <a:endParaRPr lang="it-IT" dirty="0" smtClean="0"/>
          </a:p>
        </p:txBody>
      </p:sp>
    </p:spTree>
    <p:extLst>
      <p:ext uri="{BB962C8B-B14F-4D97-AF65-F5344CB8AC3E}">
        <p14:creationId xmlns:p14="http://schemas.microsoft.com/office/powerpoint/2010/main" val="411325404"/>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a:bodyPr>
          <a:lstStyle/>
          <a:p>
            <a:pPr algn="ctr"/>
            <a:r>
              <a:rPr lang="it-IT" b="1" dirty="0" smtClean="0"/>
              <a:t>LO SCIOPERO</a:t>
            </a:r>
          </a:p>
          <a:p>
            <a:pPr algn="just"/>
            <a:r>
              <a:rPr lang="it-IT" dirty="0"/>
              <a:t>Per </a:t>
            </a:r>
            <a:r>
              <a:rPr lang="it-IT" b="1" dirty="0"/>
              <a:t>sciopero</a:t>
            </a:r>
            <a:r>
              <a:rPr lang="it-IT" dirty="0"/>
              <a:t> s'intende ogni astensione collettiva dal </a:t>
            </a:r>
            <a:r>
              <a:rPr lang="it-IT" dirty="0" smtClean="0"/>
              <a:t>lavoro di lavoratori subordinati promossa dai sindacati ( ma è ammissibile anche lo sciopero promosso da altri gruppi interaziendali) diretta ad ottenere, mediante una pressione sul datore di lavoro, miglioramenti rispetto alle condizioni di lavoro o condizioni economiche previste dai contratti collettivi di lavoro.</a:t>
            </a:r>
          </a:p>
          <a:p>
            <a:pPr algn="just"/>
            <a:endParaRPr lang="it-IT" b="1" dirty="0" smtClean="0"/>
          </a:p>
          <a:p>
            <a:pPr algn="just"/>
            <a:endParaRPr lang="it-IT" b="1" dirty="0" smtClean="0"/>
          </a:p>
        </p:txBody>
      </p:sp>
    </p:spTree>
    <p:extLst>
      <p:ext uri="{BB962C8B-B14F-4D97-AF65-F5344CB8AC3E}">
        <p14:creationId xmlns:p14="http://schemas.microsoft.com/office/powerpoint/2010/main" val="1386456042"/>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a:bodyPr>
          <a:lstStyle/>
          <a:p>
            <a:pPr algn="ctr"/>
            <a:r>
              <a:rPr lang="it-IT" b="1" dirty="0" smtClean="0"/>
              <a:t>LA SERRATA</a:t>
            </a:r>
          </a:p>
          <a:p>
            <a:pPr algn="just"/>
            <a:r>
              <a:rPr lang="it-IT" dirty="0" smtClean="0"/>
              <a:t>E’ una </a:t>
            </a:r>
            <a:r>
              <a:rPr lang="it-IT" dirty="0"/>
              <a:t>temporanea sospensione dal lavoro disposta dal datore, finalizzata a far pressione sui lavoratori per motivi contrattuali o per indurli a rinunziare a un'agitazione volta ad ottenere migliori condizioni economiche</a:t>
            </a:r>
            <a:endParaRPr lang="it-IT" b="1" dirty="0" smtClean="0"/>
          </a:p>
        </p:txBody>
      </p:sp>
    </p:spTree>
    <p:extLst>
      <p:ext uri="{BB962C8B-B14F-4D97-AF65-F5344CB8AC3E}">
        <p14:creationId xmlns:p14="http://schemas.microsoft.com/office/powerpoint/2010/main" val="27062440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lnSpcReduction="10000"/>
          </a:bodyPr>
          <a:lstStyle/>
          <a:p>
            <a:r>
              <a:rPr lang="it-IT" b="1" dirty="0" smtClean="0"/>
              <a:t>Art. 42.</a:t>
            </a:r>
            <a:endParaRPr lang="it-IT" dirty="0" smtClean="0"/>
          </a:p>
          <a:p>
            <a:r>
              <a:rPr lang="it-IT" dirty="0" smtClean="0"/>
              <a:t>La proprietà è pubblica o privata. I beni economici appartengono allo Stato, ad enti o a privati. </a:t>
            </a:r>
          </a:p>
          <a:p>
            <a:r>
              <a:rPr lang="it-IT" dirty="0" smtClean="0"/>
              <a:t>La proprietà privata è riconosciuta e garantita dalla legge, che ne determina i modi di acquisto, di godimento e i limiti allo scopo di assicurarne la funzione sociale e di renderla accessibile a tutti.</a:t>
            </a:r>
          </a:p>
          <a:p>
            <a:r>
              <a:rPr lang="it-IT" dirty="0" smtClean="0"/>
              <a:t>La proprietà privata può essere, nei casi preveduti dalla legge, e salvo indennizzo, espropriata per motivi d'interesse generale. </a:t>
            </a:r>
          </a:p>
          <a:p>
            <a:r>
              <a:rPr lang="it-IT" dirty="0" smtClean="0"/>
              <a:t>La legge stabilisce le norme ed i limiti della successione legittima e testamentaria e i diritti dello Stato sulle eredità.</a:t>
            </a:r>
          </a:p>
          <a:p>
            <a:endParaRPr lang="it-IT" dirty="0" smtClean="0"/>
          </a:p>
          <a:p>
            <a:endParaRPr lang="it-IT" dirty="0" smtClean="0"/>
          </a:p>
          <a:p>
            <a:endParaRPr lang="it-IT" dirty="0" smtClean="0"/>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fontScale="85000" lnSpcReduction="10000"/>
          </a:bodyPr>
          <a:lstStyle/>
          <a:p>
            <a:r>
              <a:rPr lang="it-IT" dirty="0"/>
              <a:t>Tipologie</a:t>
            </a:r>
          </a:p>
          <a:p>
            <a:r>
              <a:rPr lang="it-IT" dirty="0"/>
              <a:t>Esistono diverse modalità di svolgimento dello sciopero, non tutte legittime. La linea di discriminazione della legittimità di</a:t>
            </a:r>
          </a:p>
          <a:p>
            <a:r>
              <a:rPr lang="it-IT" dirty="0"/>
              <a:t>uno sciopero risiede nel principio giurisprudenziale della proporzionalità tra l'astensione ed il danno recato al datore di</a:t>
            </a:r>
          </a:p>
          <a:p>
            <a:r>
              <a:rPr lang="it-IT" dirty="0"/>
              <a:t>lavoro. Nel gergo sindacale si sono date molte definizioni di sciopero a seconda delle diverse modalità o ampiezza della</a:t>
            </a:r>
          </a:p>
          <a:p>
            <a:r>
              <a:rPr lang="it-IT" dirty="0"/>
              <a:t>platea di lavoratori in rivendicazione o protesta ad esempio: uno sciopero è generale quando riguarda tutti i lavoratori di</a:t>
            </a:r>
          </a:p>
          <a:p>
            <a:r>
              <a:rPr lang="it-IT" dirty="0"/>
              <a:t>un paese, settoriale se interessa un solo settore economico o una categoria di lavoratori (metalmeccanici, chimici, ecc.),</a:t>
            </a:r>
          </a:p>
          <a:p>
            <a:r>
              <a:rPr lang="it-IT" dirty="0"/>
              <a:t>locale se sono interessati i lavoratori di una certa zona.</a:t>
            </a:r>
            <a:endParaRPr lang="it-IT" dirty="0" smtClean="0"/>
          </a:p>
        </p:txBody>
      </p:sp>
    </p:spTree>
    <p:extLst>
      <p:ext uri="{BB962C8B-B14F-4D97-AF65-F5344CB8AC3E}">
        <p14:creationId xmlns:p14="http://schemas.microsoft.com/office/powerpoint/2010/main" val="126914162"/>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a:bodyPr>
          <a:lstStyle/>
          <a:p>
            <a:r>
              <a:rPr lang="it-IT" dirty="0"/>
              <a:t>Uno sciopero viene definito bianco quando i lavoratori anziché astenersi dal lavoro applicano alla lettera i regolamenti,</a:t>
            </a:r>
          </a:p>
          <a:p>
            <a:r>
              <a:rPr lang="it-IT" dirty="0"/>
              <a:t>causando disagi, clamoroso fu il caso di sciopero bianco applicato dalle guardie di frontiera negli anni '80.</a:t>
            </a:r>
          </a:p>
          <a:p>
            <a:r>
              <a:rPr lang="it-IT" dirty="0"/>
              <a:t>C.L.A.A.I. LAZIO - F.A.R.A. - A.T.A.P.L. TAXI</a:t>
            </a:r>
          </a:p>
          <a:p>
            <a:r>
              <a:rPr lang="it-IT" dirty="0"/>
              <a:t>http://</a:t>
            </a:r>
            <a:endParaRPr lang="it-IT" dirty="0" smtClean="0"/>
          </a:p>
        </p:txBody>
      </p:sp>
    </p:spTree>
    <p:extLst>
      <p:ext uri="{BB962C8B-B14F-4D97-AF65-F5344CB8AC3E}">
        <p14:creationId xmlns:p14="http://schemas.microsoft.com/office/powerpoint/2010/main" val="1153345028"/>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a:bodyPr>
          <a:lstStyle/>
          <a:p>
            <a:r>
              <a:rPr lang="it-IT" dirty="0"/>
              <a:t>Lo sciopero a gatto selvaggio indica lo sciopero in cui in una catena di montaggio le varie sezioni scioperano in tempi</a:t>
            </a:r>
          </a:p>
          <a:p>
            <a:r>
              <a:rPr lang="it-IT" dirty="0"/>
              <a:t>diversi, in modo da arrestare la produzione per il massimo tempo possibile.</a:t>
            </a:r>
          </a:p>
          <a:p>
            <a:r>
              <a:rPr lang="it-IT" dirty="0"/>
              <a:t>Lo</a:t>
            </a:r>
            <a:endParaRPr lang="it-IT" dirty="0" smtClean="0"/>
          </a:p>
        </p:txBody>
      </p:sp>
    </p:spTree>
    <p:extLst>
      <p:ext uri="{BB962C8B-B14F-4D97-AF65-F5344CB8AC3E}">
        <p14:creationId xmlns:p14="http://schemas.microsoft.com/office/powerpoint/2010/main" val="237119627"/>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fontScale="85000" lnSpcReduction="10000"/>
          </a:bodyPr>
          <a:lstStyle/>
          <a:p>
            <a:r>
              <a:rPr lang="it-IT" dirty="0"/>
              <a:t>Lo sciopero a singhiozzo (detto anche sciopero a "scacchiera") è caratterizzato da interruzioni brevi (10 minuti ogni ora).</a:t>
            </a:r>
          </a:p>
          <a:p>
            <a:r>
              <a:rPr lang="it-IT" dirty="0"/>
              <a:t>Tale modalità di sciopero spesso è illegittima in quanto il danno derivante dallo spegnimento e accensione degli impianti è</a:t>
            </a:r>
          </a:p>
          <a:p>
            <a:r>
              <a:rPr lang="it-IT" dirty="0"/>
              <a:t>spesso sproporzionato rispetto all'entità temporale di astensione dal lavoro dei lavoratori. Nei trasporti tipicamente</a:t>
            </a:r>
          </a:p>
          <a:p>
            <a:r>
              <a:rPr lang="it-IT" dirty="0"/>
              <a:t>consiste nella fermata delle tratte di una regione per un certo tempo e poi di quelle successive. Con un'ora di sciopero</a:t>
            </a:r>
          </a:p>
          <a:p>
            <a:r>
              <a:rPr lang="it-IT" dirty="0"/>
              <a:t>viene paralizzato il trasporto nazionale; le tratte a lunga percorrenza vengono "suddivise" in tratti più piccoli che</a:t>
            </a:r>
          </a:p>
          <a:p>
            <a:r>
              <a:rPr lang="it-IT" dirty="0"/>
              <a:t>scioperano per un'ora "a cascata": quando termina una tratta inizia uno sciopero nel segmento successivo in modo da</a:t>
            </a:r>
          </a:p>
          <a:p>
            <a:r>
              <a:rPr lang="it-IT" dirty="0"/>
              <a:t>accumulare ritardi.</a:t>
            </a:r>
            <a:endParaRPr lang="it-IT" dirty="0" smtClean="0"/>
          </a:p>
        </p:txBody>
      </p:sp>
    </p:spTree>
    <p:extLst>
      <p:ext uri="{BB962C8B-B14F-4D97-AF65-F5344CB8AC3E}">
        <p14:creationId xmlns:p14="http://schemas.microsoft.com/office/powerpoint/2010/main" val="3403214804"/>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a:bodyPr>
          <a:lstStyle/>
          <a:p>
            <a:r>
              <a:rPr lang="it-IT" dirty="0"/>
              <a:t>Lo sciopero con corteo interno indica invece uno sciopero in cui i manifestanti, anziché organizzare picchetti agli </a:t>
            </a:r>
            <a:r>
              <a:rPr lang="it-IT" dirty="0" smtClean="0"/>
              <a:t>ingressi del </a:t>
            </a:r>
            <a:r>
              <a:rPr lang="it-IT" dirty="0"/>
              <a:t>luogo di lavoro, si muovono in formazione all'interno bloccando i vari reparti che attraversano.</a:t>
            </a:r>
          </a:p>
          <a:p>
            <a:endParaRPr lang="it-IT" dirty="0" smtClean="0"/>
          </a:p>
        </p:txBody>
      </p:sp>
    </p:spTree>
    <p:extLst>
      <p:ext uri="{BB962C8B-B14F-4D97-AF65-F5344CB8AC3E}">
        <p14:creationId xmlns:p14="http://schemas.microsoft.com/office/powerpoint/2010/main" val="3780481451"/>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a:bodyPr>
          <a:lstStyle/>
          <a:p>
            <a:r>
              <a:rPr lang="it-IT" dirty="0"/>
              <a:t>Il diritto di sciopero è garantito dalla Costituzione italiana e, con riferimento ai servizi di pubblica utilità (come trasporti e</a:t>
            </a:r>
          </a:p>
          <a:p>
            <a:r>
              <a:rPr lang="it-IT" dirty="0"/>
              <a:t>sanità), è regolamentato dalla legge che stabilisce le modalità e i tempi dello sciopero sanzionando eventuali violazioni. </a:t>
            </a:r>
            <a:r>
              <a:rPr lang="it-IT" dirty="0" smtClean="0"/>
              <a:t>In alcuni </a:t>
            </a:r>
            <a:r>
              <a:rPr lang="it-IT" dirty="0"/>
              <a:t>servizi di interesse pubblico lo sciopero </a:t>
            </a:r>
            <a:r>
              <a:rPr lang="it-IT" dirty="0" smtClean="0"/>
              <a:t>può </a:t>
            </a:r>
            <a:r>
              <a:rPr lang="it-IT" dirty="0"/>
              <a:t>essere annullato di fatto tramite la precettazione da parte delle autorità</a:t>
            </a:r>
          </a:p>
          <a:p>
            <a:r>
              <a:rPr lang="it-IT" dirty="0"/>
              <a:t>di pubblica sicurezza, dei Trasporti o della Sanità.</a:t>
            </a:r>
            <a:endParaRPr lang="it-IT" dirty="0" smtClean="0"/>
          </a:p>
        </p:txBody>
      </p:sp>
    </p:spTree>
    <p:extLst>
      <p:ext uri="{BB962C8B-B14F-4D97-AF65-F5344CB8AC3E}">
        <p14:creationId xmlns:p14="http://schemas.microsoft.com/office/powerpoint/2010/main" val="3285240191"/>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a:bodyPr>
          <a:lstStyle/>
          <a:p>
            <a:r>
              <a:rPr lang="it-IT" dirty="0"/>
              <a:t>Per lo Statuto dei Lavoratori, assumere personale per sostituire gli scioperanti oppure decurtare la paga agli </a:t>
            </a:r>
            <a:r>
              <a:rPr lang="it-IT" dirty="0" smtClean="0"/>
              <a:t>scioperanti più </a:t>
            </a:r>
            <a:r>
              <a:rPr lang="it-IT" dirty="0"/>
              <a:t>del salario giornaliero o aumentarla agli altri per disincentivare lo sciopero è un reato di comportamento antisindacale</a:t>
            </a:r>
            <a:r>
              <a:rPr lang="it-IT" dirty="0" smtClean="0"/>
              <a:t>.</a:t>
            </a:r>
          </a:p>
          <a:p>
            <a:r>
              <a:rPr lang="it-IT" dirty="0"/>
              <a:t>Il reato non avviene quando lo sciopero è stato vietato dalla precettazione del Ministero competente; la violazione </a:t>
            </a:r>
            <a:r>
              <a:rPr lang="it-IT" dirty="0" smtClean="0"/>
              <a:t>della  precettazione </a:t>
            </a:r>
            <a:r>
              <a:rPr lang="it-IT" dirty="0"/>
              <a:t>è reato di interruzione di pubblico servizio e "giusta causa" di licenziamento</a:t>
            </a:r>
            <a:endParaRPr lang="it-IT" dirty="0" smtClean="0"/>
          </a:p>
        </p:txBody>
      </p:sp>
    </p:spTree>
    <p:extLst>
      <p:ext uri="{BB962C8B-B14F-4D97-AF65-F5344CB8AC3E}">
        <p14:creationId xmlns:p14="http://schemas.microsoft.com/office/powerpoint/2010/main" val="1628154895"/>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a:bodyPr>
          <a:lstStyle/>
          <a:p>
            <a:r>
              <a:rPr lang="it-IT" dirty="0"/>
              <a:t>Il diritto allo sciopero è un dunque un vero e proprio diritto costituzionale che viene disciplinato dalla legge numero 146 del 1990 e dalla legge numero 83 del 2000. il diritto allo sciopero è infatti ritenuto fondamentale per la persona e per la collettività tutta</a:t>
            </a:r>
            <a:endParaRPr lang="it-IT" dirty="0" smtClean="0"/>
          </a:p>
        </p:txBody>
      </p:sp>
    </p:spTree>
    <p:extLst>
      <p:ext uri="{BB962C8B-B14F-4D97-AF65-F5344CB8AC3E}">
        <p14:creationId xmlns:p14="http://schemas.microsoft.com/office/powerpoint/2010/main" val="1717110246"/>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fontScale="85000" lnSpcReduction="20000"/>
          </a:bodyPr>
          <a:lstStyle/>
          <a:p>
            <a:r>
              <a:rPr lang="it-IT" dirty="0"/>
              <a:t>Le dinamiche del diritto allo sciopero e le leggi che lo disciplinano sono state inoltre negli anni modificate spesso attraverso variazioni dalla Commissione di garanzia. Modifiche sono, ad esempio, state attuate in merito agli scioperi relativi ai servizi pubblici delineandone anche gli orari di assemblea lavorativa.</a:t>
            </a:r>
          </a:p>
          <a:p>
            <a:r>
              <a:rPr lang="it-IT" dirty="0"/>
              <a:t>Il diritto di assemblea, ai sensi dell'art. 20 dello Statuto dei Lavoratori e della legge numero 146 del 1990, non è infatti consentito durante le ore lavorative anche per coloro che operano nei servizi pubblici che devono sempre garantire le loro prestazioni minime.</a:t>
            </a:r>
          </a:p>
          <a:p>
            <a:r>
              <a:rPr lang="it-IT" dirty="0"/>
              <a:t>Per il diritto allo sciopero riguardante coloro che lavorano nei servizi pubblici essenziali è inoltre fondamentale indicare con preavviso minino, la data e il periodo dello sciopero stesso, solitamente avvisando precedentemente per un periodo non inferiore a dieci giorni (art.2 comma 5), e indicando la durata al momento della proclamazione dello stesso (art.2 comma 1).</a:t>
            </a:r>
          </a:p>
          <a:p>
            <a:endParaRPr lang="it-IT" dirty="0" smtClean="0"/>
          </a:p>
        </p:txBody>
      </p:sp>
    </p:spTree>
    <p:extLst>
      <p:ext uri="{BB962C8B-B14F-4D97-AF65-F5344CB8AC3E}">
        <p14:creationId xmlns:p14="http://schemas.microsoft.com/office/powerpoint/2010/main" val="42726882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a:bodyPr>
          <a:lstStyle/>
          <a:p>
            <a:endParaRPr lang="it-IT" b="1" dirty="0" smtClean="0"/>
          </a:p>
          <a:p>
            <a:endParaRPr lang="it-IT" b="1" dirty="0" smtClean="0"/>
          </a:p>
          <a:p>
            <a:r>
              <a:rPr lang="it-IT" b="1" dirty="0" smtClean="0"/>
              <a:t>LAVORO SUBORDINATO (DIPENDENTE)</a:t>
            </a:r>
            <a:endParaRPr lang="it-IT" dirty="0" smtClean="0"/>
          </a:p>
          <a:p>
            <a:r>
              <a:rPr lang="it-IT" dirty="0" smtClean="0"/>
              <a:t>Molte protezioni di legge</a:t>
            </a:r>
          </a:p>
          <a:p>
            <a:endParaRPr lang="it-IT" dirty="0" smtClean="0"/>
          </a:p>
          <a:p>
            <a:r>
              <a:rPr lang="it-IT" b="1" dirty="0" smtClean="0"/>
              <a:t>LAVORO AUTONOMO</a:t>
            </a:r>
          </a:p>
          <a:p>
            <a:r>
              <a:rPr lang="it-IT" dirty="0" smtClean="0"/>
              <a:t>Poche protezioni di legge</a:t>
            </a:r>
          </a:p>
          <a:p>
            <a:endParaRPr lang="it-IT" dirty="0" smtClean="0"/>
          </a:p>
          <a:p>
            <a:endParaRPr lang="it-IT"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a:bodyPr>
          <a:lstStyle/>
          <a:p>
            <a:endParaRPr lang="it-IT" b="1" dirty="0" smtClean="0"/>
          </a:p>
          <a:p>
            <a:r>
              <a:rPr lang="it-IT" b="1" dirty="0" smtClean="0"/>
              <a:t>LAVORO SUBORDINATO (DIPENDENTE)</a:t>
            </a:r>
          </a:p>
          <a:p>
            <a:r>
              <a:rPr lang="it-IT" b="1" dirty="0" smtClean="0"/>
              <a:t>FONTE</a:t>
            </a:r>
          </a:p>
          <a:p>
            <a:r>
              <a:rPr lang="it-IT" b="1" dirty="0" smtClean="0"/>
              <a:t>Art. 2094 c.c. - Prestatore di lavoro subordinato</a:t>
            </a:r>
          </a:p>
          <a:p>
            <a:r>
              <a:rPr lang="it-IT" b="1" dirty="0" smtClean="0"/>
              <a:t>È prestatore di lavoro subordinato chi si obbliga mediante retribuzione a collaborare nell'impresa, prestando il proprio lavoro intellettuale o manuale alle dipendenze e sotto la direzione dell'imprenditore</a:t>
            </a:r>
          </a:p>
          <a:p>
            <a:endParaRPr lang="it-IT" b="1" dirty="0" smtClean="0"/>
          </a:p>
          <a:p>
            <a:endParaRPr lang="it-IT" dirty="0" smtClean="0"/>
          </a:p>
          <a:p>
            <a:endParaRPr lang="it-IT" dirty="0" smtClean="0"/>
          </a:p>
          <a:p>
            <a:endParaRPr lang="it-IT" dirty="0" smtClean="0"/>
          </a:p>
          <a:p>
            <a:endParaRPr lang="it-IT" dirty="0" smtClean="0"/>
          </a:p>
          <a:p>
            <a:endParaRPr lang="it-IT"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a:bodyPr>
          <a:lstStyle/>
          <a:p>
            <a:endParaRPr lang="it-IT" b="1" dirty="0" smtClean="0"/>
          </a:p>
          <a:p>
            <a:r>
              <a:rPr lang="it-IT" b="1" dirty="0" smtClean="0"/>
              <a:t>LAVORO SUBORDINATO (DIPENDENTE)</a:t>
            </a:r>
          </a:p>
          <a:p>
            <a:r>
              <a:rPr lang="it-IT" b="1" dirty="0" smtClean="0"/>
              <a:t>si obbliga</a:t>
            </a:r>
            <a:r>
              <a:rPr lang="it-IT" dirty="0" smtClean="0"/>
              <a:t>: stabilisce che il rapporto di lavoro è un rapporto di natura obbligatoria e contrattuale</a:t>
            </a:r>
          </a:p>
          <a:p>
            <a:r>
              <a:rPr lang="it-IT" dirty="0" smtClean="0"/>
              <a:t>a </a:t>
            </a:r>
            <a:r>
              <a:rPr lang="it-IT" b="1" dirty="0" smtClean="0"/>
              <a:t>collaborare</a:t>
            </a:r>
            <a:r>
              <a:rPr lang="it-IT" dirty="0" smtClean="0"/>
              <a:t> nell'impresa: significa lavorare assieme agli altri per realizzare gli scopi dell'impresa</a:t>
            </a:r>
          </a:p>
          <a:p>
            <a:r>
              <a:rPr lang="it-IT" dirty="0" smtClean="0"/>
              <a:t>prestando il proprio </a:t>
            </a:r>
            <a:r>
              <a:rPr lang="it-IT" b="1" dirty="0" smtClean="0"/>
              <a:t>lavoro intellettuale o manuale</a:t>
            </a:r>
            <a:r>
              <a:rPr lang="it-IT" dirty="0" smtClean="0"/>
              <a:t>: una normativa unica per operai e impiegati</a:t>
            </a:r>
            <a:endParaRPr lang="it-IT" b="1" dirty="0" smtClean="0"/>
          </a:p>
          <a:p>
            <a:endParaRPr lang="it-IT" dirty="0" smtClean="0"/>
          </a:p>
          <a:p>
            <a:endParaRPr lang="it-IT" dirty="0" smtClean="0"/>
          </a:p>
          <a:p>
            <a:endParaRPr lang="it-IT" dirty="0" smtClean="0"/>
          </a:p>
          <a:p>
            <a:endParaRPr lang="it-IT" dirty="0" smtClean="0"/>
          </a:p>
          <a:p>
            <a:endParaRPr lang="it-IT"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lnSpcReduction="10000"/>
          </a:bodyPr>
          <a:lstStyle/>
          <a:p>
            <a:endParaRPr lang="it-IT" b="1" dirty="0" smtClean="0"/>
          </a:p>
          <a:p>
            <a:r>
              <a:rPr lang="it-IT" b="1" dirty="0" smtClean="0"/>
              <a:t>LAVORO SUBORDINATO (DIPENDENTE)</a:t>
            </a:r>
          </a:p>
          <a:p>
            <a:r>
              <a:rPr lang="it-IT" dirty="0" smtClean="0"/>
              <a:t>alle </a:t>
            </a:r>
            <a:r>
              <a:rPr lang="it-IT" b="1" dirty="0" smtClean="0"/>
              <a:t>dipendenze dell'imprenditore</a:t>
            </a:r>
            <a:r>
              <a:rPr lang="it-IT" dirty="0" smtClean="0"/>
              <a:t>: significa senza alcuna assunzione del rischio connesso all'attività imprenditoriale</a:t>
            </a:r>
          </a:p>
          <a:p>
            <a:r>
              <a:rPr lang="it-IT" b="1" dirty="0" smtClean="0"/>
              <a:t>sotto la direzione dell'imprenditore</a:t>
            </a:r>
            <a:r>
              <a:rPr lang="it-IT" dirty="0" smtClean="0"/>
              <a:t>: significa che l'attività lavorativa del subordinato è “</a:t>
            </a:r>
            <a:r>
              <a:rPr lang="it-IT" sz="2900" b="1" dirty="0" err="1" smtClean="0"/>
              <a:t>eterodiretta</a:t>
            </a:r>
            <a:r>
              <a:rPr lang="it-IT" dirty="0" smtClean="0"/>
              <a:t>”, diretta  cioè da altri, nella fattispecie dall’imprenditore</a:t>
            </a:r>
          </a:p>
          <a:p>
            <a:r>
              <a:rPr lang="it-IT" dirty="0" smtClean="0"/>
              <a:t>che decide cosa, come, dove e quando fare il lavoro; </a:t>
            </a:r>
          </a:p>
          <a:p>
            <a:r>
              <a:rPr lang="it-IT" dirty="0" smtClean="0"/>
              <a:t>Differenza con il lavoratore autonomo che tutt’al più può ricevere delle direttive di carattere generale.</a:t>
            </a:r>
          </a:p>
          <a:p>
            <a:endParaRPr lang="it-IT" dirty="0" smtClean="0"/>
          </a:p>
          <a:p>
            <a:endParaRPr lang="it-IT" dirty="0" smtClean="0"/>
          </a:p>
          <a:p>
            <a:endParaRPr lang="it-IT"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a:bodyPr>
          <a:lstStyle/>
          <a:p>
            <a:endParaRPr lang="it-IT" b="1" dirty="0" smtClean="0"/>
          </a:p>
          <a:p>
            <a:r>
              <a:rPr lang="it-IT" b="1" dirty="0" smtClean="0"/>
              <a:t>LAVORO SUBORDINATO (DIPENDENTE)</a:t>
            </a:r>
          </a:p>
          <a:p>
            <a:r>
              <a:rPr lang="it-IT" b="1" dirty="0" smtClean="0"/>
              <a:t>l'imprenditore</a:t>
            </a:r>
            <a:r>
              <a:rPr lang="it-IT" dirty="0" smtClean="0"/>
              <a:t>: per imprenditore si intende il “datore di lavoro”, indipendentemente dal fatto che eserciti una attività imprenditoriale o meno</a:t>
            </a:r>
          </a:p>
          <a:p>
            <a:r>
              <a:rPr lang="it-IT" b="1" dirty="0" smtClean="0"/>
              <a:t>mediante retribuzione</a:t>
            </a:r>
            <a:r>
              <a:rPr lang="it-IT" dirty="0" smtClean="0"/>
              <a:t>: si escludono quindi il lavoro volontario prestato a fini di solidarietà sociale e il lavoro familiare</a:t>
            </a:r>
          </a:p>
          <a:p>
            <a:endParaRPr lang="it-IT" dirty="0" smtClean="0"/>
          </a:p>
          <a:p>
            <a:endParaRPr lang="it-IT" dirty="0" smtClean="0"/>
          </a:p>
          <a:p>
            <a:endParaRPr lang="it-IT" dirty="0" smtClean="0"/>
          </a:p>
          <a:p>
            <a:endParaRPr lang="it-IT"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a:bodyPr>
          <a:lstStyle/>
          <a:p>
            <a:r>
              <a:rPr lang="it-IT" dirty="0" smtClean="0"/>
              <a:t>DIRITTO SINDACALE :</a:t>
            </a:r>
          </a:p>
          <a:p>
            <a:r>
              <a:rPr lang="it-IT" dirty="0" smtClean="0"/>
              <a:t>riferimento ad aspetti e momenti collettivi dei rapporti di lavoro : </a:t>
            </a:r>
          </a:p>
          <a:p>
            <a:r>
              <a:rPr lang="it-IT" dirty="0" smtClean="0"/>
              <a:t>gli oggetti della disciplina sono l’organizzazione collettiva dei lavoratori e dei datori di lavoro,il contratto collettivo di lavoro,il conflitto collettivo (sciopero,serrata).</a:t>
            </a:r>
          </a:p>
          <a:p>
            <a:r>
              <a:rPr lang="it-IT" dirty="0" smtClean="0"/>
              <a:t>Protagonisti collettivi: le organizzazioni</a:t>
            </a:r>
          </a:p>
          <a:p>
            <a:r>
              <a:rPr lang="it-IT" dirty="0" smtClean="0"/>
              <a:t>dei lavoratori e degli imprenditori nelle loro varie forme e lo Stato con le istituzioni pubbliche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a:bodyPr>
          <a:lstStyle/>
          <a:p>
            <a:endParaRPr lang="it-IT" b="1" dirty="0" smtClean="0"/>
          </a:p>
          <a:p>
            <a:r>
              <a:rPr lang="it-IT" b="1" dirty="0" smtClean="0"/>
              <a:t>LAVORO AUTONOMO</a:t>
            </a:r>
          </a:p>
          <a:p>
            <a:r>
              <a:rPr lang="it-IT" b="1" dirty="0" smtClean="0"/>
              <a:t>LIBRO QUINTO</a:t>
            </a:r>
            <a:r>
              <a:rPr lang="it-IT" dirty="0" smtClean="0"/>
              <a:t>  </a:t>
            </a:r>
            <a:r>
              <a:rPr lang="it-IT" b="1" dirty="0" smtClean="0"/>
              <a:t>DEL LAVORO</a:t>
            </a:r>
            <a:r>
              <a:rPr lang="it-IT" dirty="0" smtClean="0"/>
              <a:t> </a:t>
            </a:r>
          </a:p>
          <a:p>
            <a:r>
              <a:rPr lang="it-IT" dirty="0" smtClean="0"/>
              <a:t> </a:t>
            </a:r>
            <a:r>
              <a:rPr lang="it-IT" b="1" dirty="0" smtClean="0"/>
              <a:t>TITOLO III</a:t>
            </a:r>
            <a:r>
              <a:rPr lang="it-IT" dirty="0" smtClean="0"/>
              <a:t>  </a:t>
            </a:r>
            <a:r>
              <a:rPr lang="it-IT" b="1" dirty="0" smtClean="0"/>
              <a:t>Del lavoro autonomo</a:t>
            </a:r>
            <a:r>
              <a:rPr lang="it-IT" dirty="0" smtClean="0"/>
              <a:t>  </a:t>
            </a:r>
          </a:p>
          <a:p>
            <a:r>
              <a:rPr lang="it-IT" b="1" dirty="0" smtClean="0"/>
              <a:t>CAPO II</a:t>
            </a:r>
            <a:r>
              <a:rPr lang="it-IT" dirty="0" smtClean="0"/>
              <a:t>  </a:t>
            </a:r>
            <a:r>
              <a:rPr lang="it-IT" b="1" i="1" dirty="0" smtClean="0"/>
              <a:t>Disposizioni generali</a:t>
            </a:r>
            <a:r>
              <a:rPr lang="it-IT" dirty="0" smtClean="0"/>
              <a:t> </a:t>
            </a:r>
          </a:p>
          <a:p>
            <a:r>
              <a:rPr lang="it-IT" b="1" dirty="0" smtClean="0"/>
              <a:t>Art.2222 -</a:t>
            </a:r>
            <a:r>
              <a:rPr lang="it-IT" b="1" i="1" dirty="0" smtClean="0"/>
              <a:t> </a:t>
            </a:r>
            <a:r>
              <a:rPr lang="it-IT" i="1" dirty="0" smtClean="0"/>
              <a:t>Contratto d'opera </a:t>
            </a:r>
            <a:r>
              <a:rPr lang="it-IT" dirty="0" smtClean="0"/>
              <a:t>- Quando una persona si obbliga a compiere verso un corrispettivo un'opera o un servizio, con lavoro prevalentemente proprio e senza vincolo di subordinazione nei confronti del committente, si applicano le norme di questo capo, salvo che il rapporto abbia una disciplina particolare nel libro IV.  (rapporti obbligatori)</a:t>
            </a:r>
          </a:p>
          <a:p>
            <a:endParaRPr lang="it-IT" dirty="0" smtClean="0"/>
          </a:p>
          <a:p>
            <a:endParaRPr lang="it-IT" dirty="0" smtClean="0"/>
          </a:p>
          <a:p>
            <a:endParaRPr lang="it-IT"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a:bodyPr>
          <a:lstStyle/>
          <a:p>
            <a:endParaRPr lang="it-IT" b="1" dirty="0" smtClean="0"/>
          </a:p>
          <a:p>
            <a:r>
              <a:rPr lang="it-IT" b="1" dirty="0" smtClean="0"/>
              <a:t>LAVORO AUTONOMO</a:t>
            </a:r>
          </a:p>
          <a:p>
            <a:r>
              <a:rPr lang="it-IT" b="1" dirty="0" smtClean="0"/>
              <a:t>LIBRO QUINTO</a:t>
            </a:r>
            <a:r>
              <a:rPr lang="it-IT" dirty="0" smtClean="0"/>
              <a:t>  </a:t>
            </a:r>
            <a:r>
              <a:rPr lang="it-IT" b="1" dirty="0" smtClean="0"/>
              <a:t>DEL LAVORO</a:t>
            </a:r>
            <a:r>
              <a:rPr lang="it-IT" dirty="0" smtClean="0"/>
              <a:t> </a:t>
            </a:r>
          </a:p>
          <a:p>
            <a:r>
              <a:rPr lang="it-IT" dirty="0" smtClean="0"/>
              <a:t> </a:t>
            </a:r>
            <a:r>
              <a:rPr lang="it-IT" b="1" dirty="0" smtClean="0"/>
              <a:t>TITOLO III</a:t>
            </a:r>
            <a:r>
              <a:rPr lang="it-IT" dirty="0" smtClean="0"/>
              <a:t>  </a:t>
            </a:r>
            <a:r>
              <a:rPr lang="it-IT" b="1" dirty="0" smtClean="0"/>
              <a:t>Del lavoro autonomo</a:t>
            </a:r>
            <a:r>
              <a:rPr lang="it-IT" dirty="0" smtClean="0"/>
              <a:t>  </a:t>
            </a:r>
          </a:p>
          <a:p>
            <a:r>
              <a:rPr lang="it-IT" b="1" dirty="0" smtClean="0"/>
              <a:t>CAPO II</a:t>
            </a:r>
            <a:r>
              <a:rPr lang="it-IT" dirty="0" smtClean="0"/>
              <a:t>  </a:t>
            </a:r>
            <a:r>
              <a:rPr lang="it-IT" b="1" i="1" dirty="0" smtClean="0"/>
              <a:t>Disposizioni generali</a:t>
            </a:r>
            <a:r>
              <a:rPr lang="it-IT" dirty="0" smtClean="0"/>
              <a:t> </a:t>
            </a:r>
          </a:p>
          <a:p>
            <a:r>
              <a:rPr lang="it-IT" dirty="0" smtClean="0"/>
              <a:t>Gli art successivi dal 2223 al 2228 si occupano solo di come si svolge questo rapporto (vizi dell'opera, recesso ecc) : la disciplina dei contratti di lavoro autonomo è affidata esclusivamente all'autonomia contrattuale delle parti</a:t>
            </a:r>
          </a:p>
          <a:p>
            <a:endParaRPr lang="it-IT" dirty="0" smtClean="0"/>
          </a:p>
          <a:p>
            <a:endParaRPr lang="it-IT"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a:bodyPr>
          <a:lstStyle/>
          <a:p>
            <a:endParaRPr lang="it-IT" b="1" dirty="0" smtClean="0"/>
          </a:p>
          <a:p>
            <a:r>
              <a:rPr lang="it-IT" b="1" dirty="0" smtClean="0"/>
              <a:t>LAVORO AUTONOMO</a:t>
            </a:r>
          </a:p>
          <a:p>
            <a:r>
              <a:rPr lang="it-IT" dirty="0" smtClean="0"/>
              <a:t>A differenza del </a:t>
            </a:r>
            <a:r>
              <a:rPr lang="it-IT" dirty="0" smtClean="0">
                <a:hlinkClick r:id="rId3" action="ppaction://hlinkfile" tooltip="Lavoro parasubordinato"/>
              </a:rPr>
              <a:t>lavoratore subordinato</a:t>
            </a:r>
            <a:r>
              <a:rPr lang="it-IT" dirty="0" smtClean="0"/>
              <a:t>, il lavoratore autonomo assume un'</a:t>
            </a:r>
            <a:r>
              <a:rPr lang="it-IT" b="1" dirty="0" smtClean="0"/>
              <a:t>obbligazione di risultato</a:t>
            </a:r>
            <a:r>
              <a:rPr lang="it-IT" dirty="0" smtClean="0"/>
              <a:t> e non di mezzi: egli, cioè, non si obbliga a mettere a disposizione la propria forza lavoro per un determinato tempo, ma garantisce il raggiungimento di determinati risultati.</a:t>
            </a:r>
            <a:endParaRPr lang="it-IT" b="1" dirty="0" smtClean="0"/>
          </a:p>
          <a:p>
            <a:r>
              <a:rPr lang="it-IT" dirty="0" smtClean="0"/>
              <a:t> </a:t>
            </a:r>
          </a:p>
          <a:p>
            <a:endParaRPr lang="it-IT" dirty="0" smtClean="0"/>
          </a:p>
          <a:p>
            <a:endParaRPr lang="it-IT" dirty="0" smtClean="0"/>
          </a:p>
          <a:p>
            <a:endParaRPr lang="it-IT"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a:bodyPr>
          <a:lstStyle/>
          <a:p>
            <a:endParaRPr lang="it-IT" b="1" dirty="0" smtClean="0"/>
          </a:p>
          <a:p>
            <a:r>
              <a:rPr lang="it-IT" b="1" dirty="0" smtClean="0"/>
              <a:t>LAVORO AUTONOMO</a:t>
            </a:r>
          </a:p>
          <a:p>
            <a:r>
              <a:rPr lang="it-IT" dirty="0" smtClean="0"/>
              <a:t>Due categorie corrispondenti alle prestazioni di </a:t>
            </a:r>
            <a:r>
              <a:rPr lang="it-IT" b="1" dirty="0" smtClean="0"/>
              <a:t>tipo manuale</a:t>
            </a:r>
            <a:r>
              <a:rPr lang="it-IT" dirty="0" smtClean="0"/>
              <a:t> e di quelle di </a:t>
            </a:r>
            <a:r>
              <a:rPr lang="it-IT" b="1" dirty="0" smtClean="0"/>
              <a:t>tipo intellettuale</a:t>
            </a:r>
            <a:r>
              <a:rPr lang="it-IT" dirty="0" smtClean="0"/>
              <a:t>. </a:t>
            </a:r>
          </a:p>
          <a:p>
            <a:r>
              <a:rPr lang="it-IT" dirty="0" smtClean="0"/>
              <a:t>In quest'ultima categoria rientrano essenzialmente le </a:t>
            </a:r>
            <a:r>
              <a:rPr lang="it-IT" dirty="0" smtClean="0">
                <a:hlinkClick r:id="rId3" action="ppaction://hlinkfile" tooltip="Professioni"/>
              </a:rPr>
              <a:t>libere professioni</a:t>
            </a:r>
            <a:r>
              <a:rPr lang="it-IT" dirty="0" smtClean="0"/>
              <a:t> intellettuali protette da iscrizione in un </a:t>
            </a:r>
            <a:r>
              <a:rPr lang="it-IT" dirty="0" smtClean="0">
                <a:hlinkClick r:id="rId4" action="ppaction://hlinkfile" tooltip="Albo professionale"/>
              </a:rPr>
              <a:t>albo </a:t>
            </a:r>
            <a:r>
              <a:rPr lang="it-IT" dirty="0" smtClean="0">
                <a:solidFill>
                  <a:schemeClr val="tx1"/>
                </a:solidFill>
                <a:hlinkClick r:id="rId4" action="ppaction://hlinkfile" tooltip="Albo professionale"/>
              </a:rPr>
              <a:t>professionale</a:t>
            </a:r>
            <a:r>
              <a:rPr lang="it-IT" dirty="0" smtClean="0"/>
              <a:t>. </a:t>
            </a:r>
          </a:p>
          <a:p>
            <a:r>
              <a:rPr lang="it-IT" dirty="0" smtClean="0"/>
              <a:t>Esistono però anche professionisti per cui non è necessaria l'iscrizione in un albo che svolgono attività non regolamentate aprendo una partita IVA.</a:t>
            </a:r>
          </a:p>
          <a:p>
            <a:endParaRPr lang="it-IT" dirty="0" smtClean="0"/>
          </a:p>
          <a:p>
            <a:endParaRPr lang="it-IT" dirty="0" smtClean="0"/>
          </a:p>
          <a:p>
            <a:endParaRPr lang="it-IT" dirty="0" smtClean="0"/>
          </a:p>
          <a:p>
            <a:endParaRPr lang="it-IT"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740352" cy="5184576"/>
          </a:xfrm>
        </p:spPr>
        <p:txBody>
          <a:bodyPr>
            <a:normAutofit/>
          </a:bodyPr>
          <a:lstStyle/>
          <a:p>
            <a:endParaRPr lang="it-IT" b="1" dirty="0" smtClean="0"/>
          </a:p>
          <a:p>
            <a:r>
              <a:rPr lang="it-IT" b="1" dirty="0" smtClean="0"/>
              <a:t>COLLABORAZIONE COORDINATA E CONTINUATIVA</a:t>
            </a:r>
          </a:p>
          <a:p>
            <a:r>
              <a:rPr lang="it-IT" dirty="0" smtClean="0"/>
              <a:t> definita dall'art 409  CPC (L  533/1973  Riforma del processo del lavoro) “ prestazione di opera continuativa e coordinata, prevalentemente personale, anche se non a carattere subordinato” </a:t>
            </a:r>
          </a:p>
          <a:p>
            <a:endParaRPr lang="it-IT" dirty="0" smtClean="0"/>
          </a:p>
          <a:p>
            <a:endParaRPr lang="it-IT"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740352" cy="5184576"/>
          </a:xfrm>
        </p:spPr>
        <p:txBody>
          <a:bodyPr>
            <a:normAutofit/>
          </a:bodyPr>
          <a:lstStyle/>
          <a:p>
            <a:r>
              <a:rPr lang="it-IT" b="1" dirty="0" smtClean="0"/>
              <a:t>COLLABORAZIONE COORDINATA E CONTINUATIVA</a:t>
            </a:r>
          </a:p>
          <a:p>
            <a:r>
              <a:rPr lang="it-IT" dirty="0" smtClean="0"/>
              <a:t> caratterizzata </a:t>
            </a:r>
          </a:p>
          <a:p>
            <a:r>
              <a:rPr lang="it-IT" dirty="0" smtClean="0"/>
              <a:t>dal </a:t>
            </a:r>
            <a:r>
              <a:rPr lang="it-IT" b="1" dirty="0" smtClean="0"/>
              <a:t>coordinamento</a:t>
            </a:r>
            <a:r>
              <a:rPr lang="it-IT" dirty="0" smtClean="0"/>
              <a:t> (inteso come inserimento funzionale, non strutturale, nell'impresa e senza </a:t>
            </a:r>
            <a:r>
              <a:rPr lang="it-IT" dirty="0" err="1" smtClean="0"/>
              <a:t>eterodirezione</a:t>
            </a:r>
            <a:r>
              <a:rPr lang="it-IT" dirty="0" smtClean="0"/>
              <a:t>), </a:t>
            </a:r>
          </a:p>
          <a:p>
            <a:endParaRPr lang="it-IT" dirty="0" smtClean="0"/>
          </a:p>
          <a:p>
            <a:r>
              <a:rPr lang="it-IT" dirty="0" smtClean="0"/>
              <a:t>dalla </a:t>
            </a:r>
            <a:r>
              <a:rPr lang="it-IT" b="1" dirty="0" err="1" smtClean="0"/>
              <a:t>continuatività</a:t>
            </a:r>
            <a:r>
              <a:rPr lang="it-IT" dirty="0" smtClean="0"/>
              <a:t> (come nel lavoro subordinato) </a:t>
            </a:r>
          </a:p>
          <a:p>
            <a:endParaRPr lang="it-IT" dirty="0" smtClean="0"/>
          </a:p>
          <a:p>
            <a:r>
              <a:rPr lang="it-IT" dirty="0" smtClean="0"/>
              <a:t>dal fatto di essere eseguita con lavoro personale e con </a:t>
            </a:r>
            <a:r>
              <a:rPr lang="it-IT" b="1" dirty="0" smtClean="0"/>
              <a:t>mezzi propri </a:t>
            </a:r>
            <a:r>
              <a:rPr lang="it-IT" dirty="0" smtClean="0"/>
              <a:t>(a differenza del subordinato).</a:t>
            </a:r>
          </a:p>
          <a:p>
            <a:endParaRPr lang="it-IT" dirty="0" smtClean="0"/>
          </a:p>
          <a:p>
            <a:endParaRPr lang="it-IT"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740352" cy="5184576"/>
          </a:xfrm>
        </p:spPr>
        <p:txBody>
          <a:bodyPr>
            <a:normAutofit fontScale="92500"/>
          </a:bodyPr>
          <a:lstStyle/>
          <a:p>
            <a:r>
              <a:rPr lang="it-IT" b="1" dirty="0" smtClean="0"/>
              <a:t>COLLABORAZIONE COORDINATA E CONTINUATIVA </a:t>
            </a:r>
            <a:r>
              <a:rPr lang="it-IT" dirty="0" smtClean="0"/>
              <a:t> ex art 409 CPC( L  533/1973 )</a:t>
            </a:r>
            <a:endParaRPr lang="it-IT" b="1" dirty="0" smtClean="0"/>
          </a:p>
          <a:p>
            <a:r>
              <a:rPr lang="it-IT" dirty="0" smtClean="0"/>
              <a:t> disposizioni simili a quelle del lavoro subordinato :</a:t>
            </a:r>
          </a:p>
          <a:p>
            <a:r>
              <a:rPr lang="it-IT" u="sng" dirty="0" smtClean="0"/>
              <a:t>diritto a percepire una indennità alla cessazione </a:t>
            </a:r>
            <a:r>
              <a:rPr lang="it-IT" dirty="0" smtClean="0"/>
              <a:t>del rapporto (simile al TFR), </a:t>
            </a:r>
          </a:p>
          <a:p>
            <a:r>
              <a:rPr lang="it-IT" u="sng" dirty="0" smtClean="0"/>
              <a:t>assicurazione obbligatoria</a:t>
            </a:r>
            <a:r>
              <a:rPr lang="it-IT" dirty="0" smtClean="0"/>
              <a:t>, gestita dall'INPS , per un importo del 25% della retribuzione ( per i lavoratori subordinati è del 33%) a carico del committente per i 2/3; </a:t>
            </a:r>
          </a:p>
          <a:p>
            <a:r>
              <a:rPr lang="it-IT" u="sng" dirty="0" smtClean="0"/>
              <a:t>imposta sul reddito con prelievo alla fonte</a:t>
            </a:r>
            <a:r>
              <a:rPr lang="it-IT" dirty="0" smtClean="0"/>
              <a:t>, </a:t>
            </a:r>
            <a:r>
              <a:rPr lang="it-IT" u="sng" dirty="0" smtClean="0"/>
              <a:t>assicurazione obbligatoria contro infortuni </a:t>
            </a:r>
            <a:r>
              <a:rPr lang="it-IT" dirty="0" smtClean="0"/>
              <a:t>e malattie professionali ecc.</a:t>
            </a:r>
          </a:p>
          <a:p>
            <a:r>
              <a:rPr lang="it-IT" b="1" dirty="0" smtClean="0"/>
              <a:t>non godono di ferie, assistenza malattie, TFR vero e proprio</a:t>
            </a:r>
          </a:p>
          <a:p>
            <a:endParaRPr lang="it-IT"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740352" cy="5184576"/>
          </a:xfrm>
        </p:spPr>
        <p:txBody>
          <a:bodyPr>
            <a:normAutofit fontScale="92500"/>
          </a:bodyPr>
          <a:lstStyle/>
          <a:p>
            <a:r>
              <a:rPr lang="it-IT" b="1" dirty="0" smtClean="0"/>
              <a:t>COLLABORAZIONE COORDINATA E CONTINUATIVA</a:t>
            </a:r>
          </a:p>
          <a:p>
            <a:r>
              <a:rPr lang="it-IT" dirty="0" smtClean="0"/>
              <a:t> i  “ rapporti di agenzia, di rappresentanza commerciale e altri rapporti di </a:t>
            </a:r>
            <a:r>
              <a:rPr lang="it-IT" i="1" dirty="0" smtClean="0"/>
              <a:t>collaborazione</a:t>
            </a:r>
            <a:r>
              <a:rPr lang="it-IT" dirty="0" smtClean="0"/>
              <a:t> che si concretino in una </a:t>
            </a:r>
            <a:r>
              <a:rPr lang="it-IT" i="1" dirty="0" smtClean="0"/>
              <a:t>prestazione</a:t>
            </a:r>
            <a:r>
              <a:rPr lang="it-IT" dirty="0" smtClean="0"/>
              <a:t> d'opera </a:t>
            </a:r>
            <a:r>
              <a:rPr lang="it-IT" i="1" dirty="0" smtClean="0"/>
              <a:t>continuativa e coordinata</a:t>
            </a:r>
            <a:r>
              <a:rPr lang="it-IT" dirty="0" smtClean="0"/>
              <a:t>, prevalentemente </a:t>
            </a:r>
            <a:r>
              <a:rPr lang="it-IT" i="1" dirty="0" smtClean="0"/>
              <a:t>personale</a:t>
            </a:r>
            <a:r>
              <a:rPr lang="it-IT" dirty="0" smtClean="0"/>
              <a:t>, anche se non a carattere subordinato“</a:t>
            </a:r>
          </a:p>
          <a:p>
            <a:r>
              <a:rPr lang="it-IT" dirty="0" smtClean="0"/>
              <a:t>I </a:t>
            </a:r>
            <a:r>
              <a:rPr lang="it-IT" b="1" dirty="0" smtClean="0"/>
              <a:t>primi</a:t>
            </a:r>
            <a:r>
              <a:rPr lang="it-IT" dirty="0" smtClean="0"/>
              <a:t> troveranno sistemazione normativa con la </a:t>
            </a:r>
            <a:r>
              <a:rPr lang="it-IT" b="1" dirty="0" smtClean="0"/>
              <a:t>Legge 284/95</a:t>
            </a:r>
          </a:p>
          <a:p>
            <a:r>
              <a:rPr lang="it-IT" dirty="0" smtClean="0"/>
              <a:t>Gli ultimi  (Co. Co. Co. ) con il </a:t>
            </a:r>
            <a:r>
              <a:rPr lang="it-IT" dirty="0" err="1" smtClean="0"/>
              <a:t>D.Lgs.</a:t>
            </a:r>
            <a:r>
              <a:rPr lang="it-IT" dirty="0" smtClean="0"/>
              <a:t> 276/2003 (cd. “Riforma Biagi” ) che, all'art. 61, introduce il CONTRATTO A PROGETTO come tipo contrattuale dei rapporti di </a:t>
            </a:r>
            <a:r>
              <a:rPr lang="it-IT" dirty="0" err="1" smtClean="0"/>
              <a:t>co.co.co.</a:t>
            </a:r>
            <a:r>
              <a:rPr lang="it-IT" dirty="0" smtClean="0"/>
              <a:t>, diversi dall'agenzia e dalla rappresentanza di commercio.</a:t>
            </a:r>
          </a:p>
          <a:p>
            <a:endParaRPr lang="it-IT" dirty="0" smtClean="0"/>
          </a:p>
          <a:p>
            <a:endParaRPr lang="it-IT"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740352" cy="5184576"/>
          </a:xfrm>
        </p:spPr>
        <p:txBody>
          <a:bodyPr>
            <a:normAutofit fontScale="70000" lnSpcReduction="20000"/>
          </a:bodyPr>
          <a:lstStyle/>
          <a:p>
            <a:r>
              <a:rPr lang="it-IT" b="1" dirty="0" smtClean="0"/>
              <a:t>COLLABORAZIONE COORDINATA E CONTINUATIVA   ex </a:t>
            </a:r>
            <a:r>
              <a:rPr lang="it-IT" b="1" dirty="0" err="1" smtClean="0"/>
              <a:t>D.Lgs.</a:t>
            </a:r>
            <a:r>
              <a:rPr lang="it-IT" b="1" dirty="0" smtClean="0"/>
              <a:t> 276/2003 (Legge Biagi )</a:t>
            </a:r>
          </a:p>
          <a:p>
            <a:r>
              <a:rPr lang="it-IT" dirty="0" smtClean="0"/>
              <a:t>Titolo VII</a:t>
            </a:r>
            <a:br>
              <a:rPr lang="it-IT" dirty="0" smtClean="0"/>
            </a:br>
            <a:r>
              <a:rPr lang="it-IT" dirty="0" smtClean="0"/>
              <a:t>TIPOLOGIE CONTRATTUALI A PROGETTO E OCCASIONALI</a:t>
            </a:r>
          </a:p>
          <a:p>
            <a:r>
              <a:rPr lang="it-IT" i="1" dirty="0" smtClean="0"/>
              <a:t>Capo I</a:t>
            </a:r>
            <a:br>
              <a:rPr lang="it-IT" i="1" dirty="0" smtClean="0"/>
            </a:br>
            <a:r>
              <a:rPr lang="it-IT" cap="small" dirty="0" smtClean="0"/>
              <a:t>Lavoro a progetto e lavoro occasionale</a:t>
            </a:r>
            <a:endParaRPr lang="it-IT" dirty="0" smtClean="0"/>
          </a:p>
          <a:p>
            <a:r>
              <a:rPr lang="it-IT" dirty="0" smtClean="0"/>
              <a:t>Art. 61.</a:t>
            </a:r>
            <a:br>
              <a:rPr lang="it-IT" dirty="0" smtClean="0"/>
            </a:br>
            <a:r>
              <a:rPr lang="it-IT" i="1" dirty="0" smtClean="0"/>
              <a:t>Definizione e campo di applicazione</a:t>
            </a:r>
            <a:endParaRPr lang="it-IT" dirty="0" smtClean="0"/>
          </a:p>
          <a:p>
            <a:r>
              <a:rPr lang="it-IT" dirty="0" smtClean="0"/>
              <a:t>1. Ferma restando la disciplina per gli agenti e i rappresentanti di commercio, i rapporti di collaborazione coordinata e continuativa, prevalentemente personale e senza vincolo di subordinazione, di cui all'articolo 409, n. 3, del codice di procedura civile devono essere riconducibili a uno o più progetti specifici o programmi di lavoro o fasi di esso determinati dal committente e gestiti autonomamente dal collaboratore in funzione del risultato, nel rispetto del coordinamento con la organizzazione del committente e indipendentemente dal tempo impiegato per l'esecuzione della attività lavorativa.</a:t>
            </a:r>
          </a:p>
          <a:p>
            <a:endParaRPr lang="it-IT" b="1" dirty="0" smtClean="0"/>
          </a:p>
          <a:p>
            <a:endParaRPr lang="it-IT" b="1" dirty="0" smtClean="0"/>
          </a:p>
          <a:p>
            <a:r>
              <a:rPr lang="it-IT" dirty="0" smtClean="0"/>
              <a:t> </a:t>
            </a:r>
          </a:p>
          <a:p>
            <a:endParaRPr lang="it-IT" dirty="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740352" cy="5184576"/>
          </a:xfrm>
        </p:spPr>
        <p:txBody>
          <a:bodyPr>
            <a:normAutofit fontScale="85000" lnSpcReduction="20000"/>
          </a:bodyPr>
          <a:lstStyle/>
          <a:p>
            <a:r>
              <a:rPr lang="it-IT" b="1" dirty="0" smtClean="0"/>
              <a:t>COLLABORAZIONE COORDINATA E CONTINUATIVA   ex </a:t>
            </a:r>
            <a:r>
              <a:rPr lang="it-IT" b="1" dirty="0" err="1" smtClean="0"/>
              <a:t>D.Lgs.</a:t>
            </a:r>
            <a:r>
              <a:rPr lang="it-IT" b="1" dirty="0" smtClean="0"/>
              <a:t> 276/2003 (Legge Biagi )</a:t>
            </a:r>
          </a:p>
          <a:p>
            <a:r>
              <a:rPr lang="it-IT" dirty="0" smtClean="0"/>
              <a:t>Titolo VII</a:t>
            </a:r>
            <a:br>
              <a:rPr lang="it-IT" dirty="0" smtClean="0"/>
            </a:br>
            <a:r>
              <a:rPr lang="it-IT" dirty="0" smtClean="0"/>
              <a:t>TIPOLOGIE CONTRATTUALI A PROGETTO E OCCASIONALI</a:t>
            </a:r>
          </a:p>
          <a:p>
            <a:r>
              <a:rPr lang="it-IT" i="1" dirty="0" smtClean="0"/>
              <a:t>Capo I</a:t>
            </a:r>
            <a:br>
              <a:rPr lang="it-IT" i="1" dirty="0" smtClean="0"/>
            </a:br>
            <a:r>
              <a:rPr lang="it-IT" cap="small" dirty="0" smtClean="0"/>
              <a:t>Lavoro a progetto e lavoro occasionale</a:t>
            </a:r>
            <a:endParaRPr lang="it-IT" dirty="0" smtClean="0"/>
          </a:p>
          <a:p>
            <a:r>
              <a:rPr lang="it-IT" b="1" dirty="0" smtClean="0"/>
              <a:t>Art. 61.</a:t>
            </a:r>
            <a:r>
              <a:rPr lang="it-IT" dirty="0" smtClean="0"/>
              <a:t/>
            </a:r>
            <a:br>
              <a:rPr lang="it-IT" dirty="0" smtClean="0"/>
            </a:br>
            <a:r>
              <a:rPr lang="it-IT" i="1" dirty="0" smtClean="0"/>
              <a:t>Definizione e campo di applicazione</a:t>
            </a:r>
            <a:endParaRPr lang="it-IT" dirty="0" smtClean="0"/>
          </a:p>
          <a:p>
            <a:r>
              <a:rPr lang="it-IT" sz="2300" dirty="0" smtClean="0"/>
              <a:t>2. Dalla disposizione di cui al comma 1 sono escluse le prestazioni occasionali, intendendosi per tali i rapporti di durata complessiva non superiore a </a:t>
            </a:r>
            <a:r>
              <a:rPr lang="it-IT" sz="2100" dirty="0" smtClean="0"/>
              <a:t>trenta</a:t>
            </a:r>
            <a:r>
              <a:rPr lang="it-IT" sz="2300" dirty="0" smtClean="0"/>
              <a:t> giorni nel corso dell'anno solare con lo stesso committente, salvo che il compenso complessivamente percepito nel medesimo anno solare sia superiore a 5 mila euro, nel qual caso trovano applicazione le disposizioni contenute nel presente capo.</a:t>
            </a:r>
          </a:p>
          <a:p>
            <a:endParaRPr lang="it-IT" b="1" dirty="0" smtClean="0"/>
          </a:p>
          <a:p>
            <a:endParaRPr lang="it-IT" b="1" dirty="0" smtClean="0"/>
          </a:p>
          <a:p>
            <a:r>
              <a:rPr lang="it-IT" dirty="0" smtClean="0"/>
              <a:t> </a:t>
            </a:r>
          </a:p>
          <a:p>
            <a:endParaRPr lang="it-IT"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fontScale="62500" lnSpcReduction="20000"/>
          </a:bodyPr>
          <a:lstStyle/>
          <a:p>
            <a:r>
              <a:rPr lang="it-IT" dirty="0" smtClean="0"/>
              <a:t>FONTE PRIMARIA DEL DIRITTO DEL LAVORO : LA COSTITUZIONE</a:t>
            </a:r>
          </a:p>
          <a:p>
            <a:r>
              <a:rPr lang="it-IT" dirty="0" smtClean="0"/>
              <a:t> La Costituzione entra in vigore il 1° Gennaio ’48. </a:t>
            </a:r>
          </a:p>
          <a:p>
            <a:r>
              <a:rPr lang="it-IT" dirty="0" smtClean="0"/>
              <a:t>Essa vede il rapporto di lavoro come fonte di svantaggio per i prestatori (</a:t>
            </a:r>
            <a:r>
              <a:rPr lang="it-IT" dirty="0" err="1" smtClean="0"/>
              <a:t>soggetti-contraenti</a:t>
            </a:r>
            <a:r>
              <a:rPr lang="it-IT" dirty="0" smtClean="0"/>
              <a:t> più deboli), la cui tutela rappresenta la </a:t>
            </a:r>
            <a:r>
              <a:rPr lang="it-IT" i="1" dirty="0" err="1" smtClean="0"/>
              <a:t>ratio</a:t>
            </a:r>
            <a:r>
              <a:rPr lang="it-IT" i="1" dirty="0" smtClean="0"/>
              <a:t> </a:t>
            </a:r>
            <a:r>
              <a:rPr lang="it-IT" i="1" dirty="0" err="1" smtClean="0"/>
              <a:t>legis</a:t>
            </a:r>
            <a:r>
              <a:rPr lang="it-IT" i="1" dirty="0" smtClean="0"/>
              <a:t> negli artt.: </a:t>
            </a:r>
          </a:p>
          <a:p>
            <a:r>
              <a:rPr lang="it-IT" dirty="0" smtClean="0"/>
              <a:t>- Art. 1: Repubblica fondata sul lavoro </a:t>
            </a:r>
          </a:p>
          <a:p>
            <a:r>
              <a:rPr lang="it-IT" dirty="0" smtClean="0"/>
              <a:t>- Art. 3 -1: uguaglianza formale: pari dignità sociale </a:t>
            </a:r>
          </a:p>
          <a:p>
            <a:r>
              <a:rPr lang="it-IT" dirty="0" smtClean="0"/>
              <a:t>- Art. 3 - 2: uguaglianza sostanziale: rimuovere gli ostacoli di ordine economico e sociale, che, di fatto si limitano la libertà e l’uguaglianza dei cittadini </a:t>
            </a:r>
          </a:p>
          <a:p>
            <a:r>
              <a:rPr lang="it-IT" dirty="0" smtClean="0"/>
              <a:t>- Art. 4: promozione delle condizioni di piena occupazione </a:t>
            </a:r>
          </a:p>
          <a:p>
            <a:r>
              <a:rPr lang="it-IT" dirty="0" smtClean="0"/>
              <a:t>- Art. 35: tutela del lavoro in tutte le sue forme ed applicazioni </a:t>
            </a:r>
          </a:p>
          <a:p>
            <a:r>
              <a:rPr lang="it-IT" dirty="0" smtClean="0"/>
              <a:t>- Art. 36: retribuzione proporzionata e sufficiente </a:t>
            </a:r>
          </a:p>
          <a:p>
            <a:r>
              <a:rPr lang="it-IT" dirty="0" smtClean="0"/>
              <a:t>- Art. 37: parità retributiva tra uomini e donne e tutela del lavoro minorile e femminile </a:t>
            </a:r>
          </a:p>
          <a:p>
            <a:r>
              <a:rPr lang="it-IT" dirty="0" smtClean="0"/>
              <a:t>- Art. 38: previdenza e sicurezza sociale </a:t>
            </a:r>
          </a:p>
          <a:p>
            <a:r>
              <a:rPr lang="it-IT" dirty="0" smtClean="0"/>
              <a:t>- Art. 39 e 40: libertà sindacale, contratti collettivi, diritto di sciopero </a:t>
            </a:r>
          </a:p>
          <a:p>
            <a:r>
              <a:rPr lang="it-IT" dirty="0" smtClean="0"/>
              <a:t>- Art. 41: garantisce l’iniziativa privata non dimenticando di introdurre l’utilità sociale, la dignità, la libertà etc. </a:t>
            </a:r>
          </a:p>
          <a:p>
            <a:r>
              <a:rPr lang="it-IT" dirty="0" smtClean="0"/>
              <a:t>- Art. 42: garantisce la proprietà privata salvaguardandone la funzione sociale </a:t>
            </a:r>
          </a:p>
          <a:p>
            <a:r>
              <a:rPr lang="it-IT" dirty="0" smtClean="0"/>
              <a:t>Sintetizzando, possiamo affermare che non vi sia istituto del diritto del lavoro (che per questo sopravanza quello commerciale e civile) che non sia garantito costituzionalmente. </a:t>
            </a:r>
          </a:p>
          <a:p>
            <a:endParaRPr lang="it-IT"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740352" cy="5184576"/>
          </a:xfrm>
        </p:spPr>
        <p:txBody>
          <a:bodyPr>
            <a:normAutofit fontScale="70000" lnSpcReduction="20000"/>
          </a:bodyPr>
          <a:lstStyle/>
          <a:p>
            <a:r>
              <a:rPr lang="it-IT" b="1" dirty="0" smtClean="0"/>
              <a:t>COLLABORAZIONE COORDINATA E CONTINUATIVA   ex </a:t>
            </a:r>
            <a:r>
              <a:rPr lang="it-IT" b="1" dirty="0" err="1" smtClean="0"/>
              <a:t>D.Lgs.</a:t>
            </a:r>
            <a:r>
              <a:rPr lang="it-IT" b="1" dirty="0" smtClean="0"/>
              <a:t> 276/2003 (Legge Biagi )</a:t>
            </a:r>
          </a:p>
          <a:p>
            <a:r>
              <a:rPr lang="it-IT" dirty="0" smtClean="0"/>
              <a:t>Titolo VII</a:t>
            </a:r>
            <a:br>
              <a:rPr lang="it-IT" dirty="0" smtClean="0"/>
            </a:br>
            <a:r>
              <a:rPr lang="it-IT" dirty="0" smtClean="0"/>
              <a:t>TIPOLOGIE CONTRATTUALI A PROGETTO E OCCASIONALI</a:t>
            </a:r>
          </a:p>
          <a:p>
            <a:r>
              <a:rPr lang="it-IT" i="1" dirty="0" smtClean="0"/>
              <a:t>Capo I</a:t>
            </a:r>
            <a:br>
              <a:rPr lang="it-IT" i="1" dirty="0" smtClean="0"/>
            </a:br>
            <a:r>
              <a:rPr lang="it-IT" cap="small" dirty="0" smtClean="0"/>
              <a:t>Lavoro a progetto e lavoro occasionale</a:t>
            </a:r>
            <a:endParaRPr lang="it-IT" dirty="0" smtClean="0"/>
          </a:p>
          <a:p>
            <a:r>
              <a:rPr lang="it-IT" b="1" dirty="0" smtClean="0"/>
              <a:t>Art. 61.</a:t>
            </a:r>
            <a:r>
              <a:rPr lang="it-IT" dirty="0" smtClean="0"/>
              <a:t/>
            </a:r>
            <a:br>
              <a:rPr lang="it-IT" dirty="0" smtClean="0"/>
            </a:br>
            <a:r>
              <a:rPr lang="it-IT" i="1" dirty="0" smtClean="0"/>
              <a:t>Definizione e campo di applicazione</a:t>
            </a:r>
            <a:endParaRPr lang="it-IT" dirty="0" smtClean="0"/>
          </a:p>
          <a:p>
            <a:r>
              <a:rPr lang="it-IT" sz="2000" dirty="0" smtClean="0"/>
              <a:t>3. Sono escluse dal campo di applicazione del presente capo le professioni intellettuali per l'esercizio delle quali e' necessaria l'iscrizione in appositi albi professionali, esistenti alla data di entrata in vigore del presente decreto legislativo, nonché i rapporti e le attività di collaborazione coordinata e continuativa comunque rese e utilizzate a fini istituzionali in favore delle associazioni e società sportive dilettantistiche affiliate alle federazioni sportive nazionali, alle discipline sportive associate e agli enti di promozione sportiva riconosciute dal C.O.N.I., come individuate e disciplinate dall'articolo 90 della legge 27 dicembre 2002, n. 289. Sono altresì esclusi dal campo di applicazione del presente capo i componenti degli organi di amministrazione e controllo delle società e i partecipanti a collegi e commissioni, nonché coloro che percepiscono la pensione di vecchiaia.</a:t>
            </a:r>
          </a:p>
          <a:p>
            <a:endParaRPr lang="it-IT" b="1" dirty="0" smtClean="0"/>
          </a:p>
          <a:p>
            <a:endParaRPr lang="it-IT" b="1" dirty="0" smtClean="0"/>
          </a:p>
          <a:p>
            <a:r>
              <a:rPr lang="it-IT" dirty="0" smtClean="0"/>
              <a:t> </a:t>
            </a:r>
          </a:p>
          <a:p>
            <a:endParaRPr lang="it-IT"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740352" cy="5184576"/>
          </a:xfrm>
        </p:spPr>
        <p:txBody>
          <a:bodyPr>
            <a:normAutofit/>
          </a:bodyPr>
          <a:lstStyle/>
          <a:p>
            <a:r>
              <a:rPr lang="it-IT" sz="1800" b="1" dirty="0" smtClean="0"/>
              <a:t>COLLABORAZIONE COORDINATA E CONTINUATIVA   ex </a:t>
            </a:r>
            <a:r>
              <a:rPr lang="it-IT" sz="1800" b="1" dirty="0" err="1" smtClean="0"/>
              <a:t>D.Lgs.</a:t>
            </a:r>
            <a:r>
              <a:rPr lang="it-IT" sz="1800" b="1" dirty="0" smtClean="0"/>
              <a:t> 276/2003 (Legge Biagi )</a:t>
            </a:r>
          </a:p>
          <a:p>
            <a:r>
              <a:rPr lang="it-IT" sz="1800" dirty="0" smtClean="0"/>
              <a:t>Titolo VII</a:t>
            </a:r>
            <a:br>
              <a:rPr lang="it-IT" sz="1800" dirty="0" smtClean="0"/>
            </a:br>
            <a:r>
              <a:rPr lang="it-IT" sz="1800" dirty="0" smtClean="0"/>
              <a:t>TIPOLOGIE CONTRATTUALI A PROGETTO E OCCASIONALI</a:t>
            </a:r>
          </a:p>
          <a:p>
            <a:r>
              <a:rPr lang="it-IT" sz="1800" i="1" dirty="0" smtClean="0"/>
              <a:t>Capo I</a:t>
            </a:r>
            <a:br>
              <a:rPr lang="it-IT" sz="1800" i="1" dirty="0" smtClean="0"/>
            </a:br>
            <a:r>
              <a:rPr lang="it-IT" sz="1800" cap="small" dirty="0" smtClean="0"/>
              <a:t>Lavoro a progetto e lavoro occasionale</a:t>
            </a:r>
            <a:endParaRPr lang="it-IT" sz="1800" dirty="0" smtClean="0"/>
          </a:p>
          <a:p>
            <a:r>
              <a:rPr lang="it-IT" sz="1800" b="1" dirty="0" smtClean="0"/>
              <a:t>Art. 61.</a:t>
            </a:r>
            <a:r>
              <a:rPr lang="it-IT" dirty="0" smtClean="0"/>
              <a:t/>
            </a:r>
            <a:br>
              <a:rPr lang="it-IT" dirty="0" smtClean="0"/>
            </a:br>
            <a:r>
              <a:rPr lang="it-IT" sz="1800" i="1" dirty="0" smtClean="0"/>
              <a:t>Definizione e campo di applicazione</a:t>
            </a:r>
            <a:endParaRPr lang="it-IT" sz="1800" dirty="0" smtClean="0"/>
          </a:p>
          <a:p>
            <a:r>
              <a:rPr lang="it-IT" sz="1400" dirty="0" smtClean="0"/>
              <a:t>4. Le disposizioni contenute nel presente capo non pregiudicano l'applicazione di clausole di contratto individuale o di accordo collettivo più favorevoli per il collaboratore a progetto</a:t>
            </a:r>
            <a:endParaRPr lang="it-IT" b="1" dirty="0" smtClean="0"/>
          </a:p>
          <a:p>
            <a:endParaRPr lang="it-IT" b="1" dirty="0" smtClean="0"/>
          </a:p>
          <a:p>
            <a:r>
              <a:rPr lang="it-IT" dirty="0" smtClean="0"/>
              <a:t> </a:t>
            </a:r>
          </a:p>
          <a:p>
            <a:endParaRPr lang="it-IT"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740352" cy="5184576"/>
          </a:xfrm>
        </p:spPr>
        <p:txBody>
          <a:bodyPr>
            <a:normAutofit fontScale="70000" lnSpcReduction="20000"/>
          </a:bodyPr>
          <a:lstStyle/>
          <a:p>
            <a:endParaRPr lang="it-IT" sz="1800" b="1" dirty="0" smtClean="0"/>
          </a:p>
          <a:p>
            <a:endParaRPr lang="it-IT" sz="1800" b="1" dirty="0" smtClean="0"/>
          </a:p>
          <a:p>
            <a:r>
              <a:rPr lang="it-IT" sz="1800" b="1" dirty="0" smtClean="0"/>
              <a:t>COLLABORAZIONE COORDINATA E CONTINUATIVA   ex </a:t>
            </a:r>
            <a:r>
              <a:rPr lang="it-IT" sz="1800" b="1" dirty="0" err="1" smtClean="0"/>
              <a:t>D.Lgs.</a:t>
            </a:r>
            <a:r>
              <a:rPr lang="it-IT" sz="1800" b="1" dirty="0" smtClean="0"/>
              <a:t> 276/2003 (Legge Biagi )</a:t>
            </a:r>
          </a:p>
          <a:p>
            <a:r>
              <a:rPr lang="it-IT" b="1" dirty="0" smtClean="0"/>
              <a:t>Art. 69.</a:t>
            </a:r>
            <a:r>
              <a:rPr lang="it-IT" dirty="0" smtClean="0"/>
              <a:t/>
            </a:r>
            <a:br>
              <a:rPr lang="it-IT" dirty="0" smtClean="0"/>
            </a:br>
            <a:r>
              <a:rPr lang="it-IT" i="1" dirty="0" smtClean="0"/>
              <a:t>Divieto di rapporti di collaborazione coordinata e continuativa atipici e conversione del contratto</a:t>
            </a:r>
            <a:endParaRPr lang="it-IT" dirty="0" smtClean="0"/>
          </a:p>
          <a:p>
            <a:r>
              <a:rPr lang="it-IT" dirty="0" smtClean="0"/>
              <a:t>1. I rapporti di collaborazione coordinata e continuativa instaurati senza l'individuazione di uno specifico progetto, programma di lavoro o fase di esso ai sensi dell'articolo 61, comma 1, sono considerati rapporti di lavoro subordinato a tempo indeterminato sin dalla data di costituzione del rapporto.</a:t>
            </a:r>
          </a:p>
          <a:p>
            <a:r>
              <a:rPr lang="it-IT" dirty="0" smtClean="0"/>
              <a:t>2. Qualora venga accertato dal giudice che il rapporto instaurato ai sensi dell'articolo 61 sia venuto a configurare un rapporto di lavoro subordinato, esso si trasforma in un rapporto di lavoro subordinato corrispondente alla tipologia negoziale di fatto realizzatasi tra le parti.</a:t>
            </a:r>
          </a:p>
          <a:p>
            <a:r>
              <a:rPr lang="it-IT" dirty="0" smtClean="0"/>
              <a:t>3. Ai fini del giudizio di cui al comma 2, il controllo giudiziale e' limitato esclusivamente, in conformità ai principi generali dell'ordinamento, all'accertamento della esistenza del progetto, programma di lavoro o fase di esso e non può essere esteso fino al punto di sindacare nel merito valutazioni e scelte tecniche, organizzative o produttive che spettano al committente.</a:t>
            </a:r>
          </a:p>
          <a:p>
            <a:endParaRPr lang="it-IT" b="1" dirty="0" smtClean="0"/>
          </a:p>
          <a:p>
            <a:r>
              <a:rPr lang="it-IT" dirty="0" smtClean="0"/>
              <a:t> </a:t>
            </a:r>
          </a:p>
          <a:p>
            <a:endParaRPr lang="it-IT" dirty="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740352" cy="5184576"/>
          </a:xfrm>
        </p:spPr>
        <p:txBody>
          <a:bodyPr>
            <a:normAutofit fontScale="77500" lnSpcReduction="20000"/>
          </a:bodyPr>
          <a:lstStyle/>
          <a:p>
            <a:endParaRPr lang="it-IT" sz="1800" b="1" dirty="0" smtClean="0"/>
          </a:p>
          <a:p>
            <a:endParaRPr lang="it-IT" sz="1800" b="1" dirty="0" smtClean="0"/>
          </a:p>
          <a:p>
            <a:r>
              <a:rPr lang="it-IT" sz="1800" b="1" dirty="0" smtClean="0"/>
              <a:t>COLLABORAZIONE COORDINATA E CONTINUATIVA   ex </a:t>
            </a:r>
            <a:r>
              <a:rPr lang="it-IT" sz="1800" b="1" dirty="0" err="1" smtClean="0"/>
              <a:t>D.Lgs.</a:t>
            </a:r>
            <a:r>
              <a:rPr lang="it-IT" sz="1800" b="1" dirty="0" smtClean="0"/>
              <a:t> 276/2003 (Legge Biagi )</a:t>
            </a:r>
          </a:p>
          <a:p>
            <a:r>
              <a:rPr lang="it-IT" dirty="0" smtClean="0"/>
              <a:t>disciplina di tutela che comporta:</a:t>
            </a:r>
          </a:p>
          <a:p>
            <a:r>
              <a:rPr lang="it-IT" dirty="0" err="1" smtClean="0"/>
              <a:t>---</a:t>
            </a:r>
            <a:r>
              <a:rPr lang="it-IT" b="1" dirty="0" err="1" smtClean="0"/>
              <a:t>forma</a:t>
            </a:r>
            <a:r>
              <a:rPr lang="it-IT" b="1" dirty="0" smtClean="0"/>
              <a:t> scritta </a:t>
            </a:r>
            <a:r>
              <a:rPr lang="it-IT" dirty="0" smtClean="0"/>
              <a:t>con obbligo di indicare gli elementi caratterizzanti del progetto e in particolare il termine finale: la forma scritta serve ad </a:t>
            </a:r>
            <a:r>
              <a:rPr lang="it-IT" dirty="0" err="1" smtClean="0"/>
              <a:t>probationem</a:t>
            </a:r>
            <a:r>
              <a:rPr lang="it-IT" dirty="0" smtClean="0"/>
              <a:t> (a fini di prova) non per la validità dell'atto</a:t>
            </a:r>
          </a:p>
          <a:p>
            <a:r>
              <a:rPr lang="it-IT" dirty="0" err="1" smtClean="0"/>
              <a:t>---diritto</a:t>
            </a:r>
            <a:r>
              <a:rPr lang="it-IT" dirty="0" smtClean="0"/>
              <a:t> a un </a:t>
            </a:r>
            <a:r>
              <a:rPr lang="it-IT" b="1" dirty="0" smtClean="0"/>
              <a:t>corrispettivo proporzionato </a:t>
            </a:r>
            <a:r>
              <a:rPr lang="it-IT" dirty="0" smtClean="0"/>
              <a:t>a quantità e qualità del lavoro eseguito (art 63)</a:t>
            </a:r>
          </a:p>
          <a:p>
            <a:r>
              <a:rPr lang="it-IT" dirty="0" err="1" smtClean="0"/>
              <a:t>---diritto</a:t>
            </a:r>
            <a:r>
              <a:rPr lang="it-IT" dirty="0" smtClean="0"/>
              <a:t> ad una </a:t>
            </a:r>
            <a:r>
              <a:rPr lang="it-IT" b="1" dirty="0" smtClean="0"/>
              <a:t>sospensione temporanea </a:t>
            </a:r>
            <a:r>
              <a:rPr lang="it-IT" dirty="0" smtClean="0"/>
              <a:t>del rapporto, senza che il committente possa recedere, in caso di </a:t>
            </a:r>
            <a:r>
              <a:rPr lang="it-IT" b="1" dirty="0" smtClean="0"/>
              <a:t>malattia</a:t>
            </a:r>
            <a:r>
              <a:rPr lang="it-IT" dirty="0" smtClean="0"/>
              <a:t>,</a:t>
            </a:r>
          </a:p>
          <a:p>
            <a:r>
              <a:rPr lang="it-IT" b="1" dirty="0" smtClean="0"/>
              <a:t>infortunio o maternità </a:t>
            </a:r>
            <a:r>
              <a:rPr lang="it-IT" dirty="0" smtClean="0"/>
              <a:t>(in quest'ultimo caso con possibilità di proroga del termine finale per un periodo di 180 </a:t>
            </a:r>
            <a:r>
              <a:rPr lang="it-IT" dirty="0" err="1" smtClean="0"/>
              <a:t>gg</a:t>
            </a:r>
            <a:r>
              <a:rPr lang="it-IT" dirty="0" smtClean="0"/>
              <a:t>)</a:t>
            </a:r>
          </a:p>
          <a:p>
            <a:r>
              <a:rPr lang="it-IT" dirty="0" err="1" smtClean="0"/>
              <a:t>---diritto</a:t>
            </a:r>
            <a:r>
              <a:rPr lang="it-IT" dirty="0" smtClean="0"/>
              <a:t> alle misure di </a:t>
            </a:r>
            <a:r>
              <a:rPr lang="it-IT" b="1" dirty="0" smtClean="0"/>
              <a:t>tutela della salute </a:t>
            </a:r>
            <a:r>
              <a:rPr lang="it-IT" dirty="0" smtClean="0"/>
              <a:t>se il lavoro viene eseguito in locali del committente</a:t>
            </a:r>
            <a:endParaRPr lang="it-IT" b="1" dirty="0" smtClean="0"/>
          </a:p>
          <a:p>
            <a:r>
              <a:rPr lang="it-IT" dirty="0" smtClean="0"/>
              <a:t> </a:t>
            </a:r>
          </a:p>
          <a:p>
            <a:endParaRPr lang="it-IT"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740352" cy="5184576"/>
          </a:xfrm>
        </p:spPr>
        <p:txBody>
          <a:bodyPr>
            <a:normAutofit lnSpcReduction="10000"/>
          </a:bodyPr>
          <a:lstStyle/>
          <a:p>
            <a:r>
              <a:rPr lang="it-IT" b="1" dirty="0" smtClean="0"/>
              <a:t>ALTRE  TIPOLOGIE </a:t>
            </a:r>
            <a:r>
              <a:rPr lang="it-IT" b="1" dirty="0" err="1" smtClean="0"/>
              <a:t>DI</a:t>
            </a:r>
            <a:r>
              <a:rPr lang="it-IT" b="1" dirty="0" smtClean="0"/>
              <a:t> LAVORO INTRODOTTE  DAL </a:t>
            </a:r>
            <a:r>
              <a:rPr lang="it-IT" b="1" dirty="0" err="1" smtClean="0"/>
              <a:t>D.Lgs.</a:t>
            </a:r>
            <a:r>
              <a:rPr lang="it-IT" b="1" dirty="0" smtClean="0"/>
              <a:t> 276/2003 (Legge Biagi )</a:t>
            </a:r>
          </a:p>
          <a:p>
            <a:pPr>
              <a:buFont typeface="Arial" pitchFamily="34" charset="0"/>
              <a:buChar char="•"/>
            </a:pPr>
            <a:r>
              <a:rPr lang="it-IT" dirty="0" smtClean="0"/>
              <a:t>somministrazione </a:t>
            </a:r>
          </a:p>
          <a:p>
            <a:pPr>
              <a:buFont typeface="Arial" pitchFamily="34" charset="0"/>
              <a:buChar char="•"/>
            </a:pPr>
            <a:r>
              <a:rPr lang="it-IT" dirty="0" smtClean="0"/>
              <a:t>apprendistato, </a:t>
            </a:r>
          </a:p>
          <a:p>
            <a:pPr>
              <a:buFont typeface="Arial" pitchFamily="34" charset="0"/>
              <a:buChar char="•"/>
            </a:pPr>
            <a:r>
              <a:rPr lang="it-IT" dirty="0" smtClean="0"/>
              <a:t> contratto di lavoro ripartito, </a:t>
            </a:r>
          </a:p>
          <a:p>
            <a:pPr>
              <a:buFont typeface="Arial" pitchFamily="34" charset="0"/>
              <a:buChar char="•"/>
            </a:pPr>
            <a:r>
              <a:rPr lang="it-IT" dirty="0" smtClean="0"/>
              <a:t> contratto di lavoro intermittente, </a:t>
            </a:r>
          </a:p>
          <a:p>
            <a:pPr>
              <a:buFont typeface="Arial" pitchFamily="34" charset="0"/>
              <a:buChar char="•"/>
            </a:pPr>
            <a:r>
              <a:rPr lang="it-IT" dirty="0" smtClean="0"/>
              <a:t> lavoro accessorio </a:t>
            </a:r>
          </a:p>
          <a:p>
            <a:pPr>
              <a:buFont typeface="Arial" pitchFamily="34" charset="0"/>
              <a:buChar char="•"/>
            </a:pPr>
            <a:r>
              <a:rPr lang="it-IT" dirty="0" smtClean="0"/>
              <a:t> lavoro occasionale, </a:t>
            </a:r>
          </a:p>
          <a:p>
            <a:pPr>
              <a:buFont typeface="Arial" pitchFamily="34" charset="0"/>
              <a:buChar char="•"/>
            </a:pPr>
            <a:r>
              <a:rPr lang="it-IT" dirty="0" smtClean="0"/>
              <a:t> </a:t>
            </a:r>
          </a:p>
          <a:p>
            <a:endParaRPr lang="it-IT" b="1" dirty="0" smtClean="0"/>
          </a:p>
          <a:p>
            <a:r>
              <a:rPr lang="it-IT" dirty="0" smtClean="0"/>
              <a:t> </a:t>
            </a:r>
          </a:p>
          <a:p>
            <a:endParaRPr lang="it-IT" dirty="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740352" cy="5184576"/>
          </a:xfrm>
        </p:spPr>
        <p:txBody>
          <a:bodyPr>
            <a:normAutofit/>
          </a:bodyPr>
          <a:lstStyle/>
          <a:p>
            <a:r>
              <a:rPr lang="it-IT" b="1" dirty="0" smtClean="0"/>
              <a:t>ALTRE  INNOVAZIONI INTRODOTTE  DAL </a:t>
            </a:r>
            <a:r>
              <a:rPr lang="it-IT" b="1" dirty="0" err="1" smtClean="0"/>
              <a:t>D.Lgs.</a:t>
            </a:r>
            <a:r>
              <a:rPr lang="it-IT" b="1" dirty="0" smtClean="0"/>
              <a:t> 276/2003 (Legge Biagi )</a:t>
            </a:r>
          </a:p>
          <a:p>
            <a:pPr>
              <a:buFont typeface="Arial" pitchFamily="34" charset="0"/>
              <a:buChar char="•"/>
            </a:pPr>
            <a:endParaRPr lang="it-IT" dirty="0" smtClean="0"/>
          </a:p>
          <a:p>
            <a:pPr>
              <a:buFont typeface="Arial" pitchFamily="34" charset="0"/>
              <a:buChar char="•"/>
            </a:pPr>
            <a:r>
              <a:rPr lang="it-IT" dirty="0" smtClean="0"/>
              <a:t>ha disciplinato le agenzie di somministrazione di lavoro abrogando l’istituto del lavoro temporaneo o interinale, ha introdotto procedure di certificazione e la Borsa continua nazionale del lavoro, ossia un luogo di incontro fra domanda e offerta di lavoro </a:t>
            </a:r>
          </a:p>
          <a:p>
            <a:pPr>
              <a:buFont typeface="Arial" pitchFamily="34" charset="0"/>
              <a:buChar char="•"/>
            </a:pPr>
            <a:endParaRPr lang="it-IT" dirty="0" smtClean="0"/>
          </a:p>
          <a:p>
            <a:endParaRPr lang="it-IT" b="1" dirty="0" smtClean="0"/>
          </a:p>
          <a:p>
            <a:r>
              <a:rPr lang="it-IT" dirty="0" smtClean="0"/>
              <a:t> </a:t>
            </a:r>
          </a:p>
          <a:p>
            <a:endParaRPr lang="it-IT" dirty="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740352" cy="5184576"/>
          </a:xfrm>
        </p:spPr>
        <p:txBody>
          <a:bodyPr>
            <a:normAutofit fontScale="92500" lnSpcReduction="20000"/>
          </a:bodyPr>
          <a:lstStyle/>
          <a:p>
            <a:pPr algn="ctr"/>
            <a:r>
              <a:rPr lang="it-IT" b="1" dirty="0" smtClean="0"/>
              <a:t>SOMMINISTRAZIONE</a:t>
            </a:r>
          </a:p>
          <a:p>
            <a:pPr>
              <a:buFont typeface="Arial" pitchFamily="34" charset="0"/>
              <a:buChar char="•"/>
            </a:pPr>
            <a:endParaRPr lang="it-IT" dirty="0" smtClean="0"/>
          </a:p>
          <a:p>
            <a:pPr>
              <a:buFont typeface="Arial" pitchFamily="34" charset="0"/>
              <a:buChar char="•"/>
            </a:pPr>
            <a:r>
              <a:rPr lang="it-IT" sz="2800" dirty="0" smtClean="0"/>
              <a:t>un’impresa denominata </a:t>
            </a:r>
            <a:r>
              <a:rPr lang="it-IT" sz="2800" b="1" dirty="0" smtClean="0"/>
              <a:t>utilizzatrice</a:t>
            </a:r>
            <a:r>
              <a:rPr lang="it-IT" sz="2800" dirty="0" smtClean="0"/>
              <a:t>, potrà rivolgersi ad un’altra impresa, denominata </a:t>
            </a:r>
            <a:r>
              <a:rPr lang="it-IT" sz="2800" b="1" dirty="0" smtClean="0"/>
              <a:t>somministratore</a:t>
            </a:r>
            <a:r>
              <a:rPr lang="it-IT" sz="2800" dirty="0" smtClean="0"/>
              <a:t>, per “</a:t>
            </a:r>
            <a:r>
              <a:rPr lang="it-IT" sz="2800" b="1" dirty="0" smtClean="0"/>
              <a:t>affittare</a:t>
            </a:r>
            <a:r>
              <a:rPr lang="it-IT" sz="2800" dirty="0" smtClean="0"/>
              <a:t>” nuova forza lavoro  a tempo </a:t>
            </a:r>
            <a:r>
              <a:rPr lang="it-IT" sz="2800" b="1" dirty="0" smtClean="0"/>
              <a:t>determinato </a:t>
            </a:r>
            <a:r>
              <a:rPr lang="it-IT" sz="2800" dirty="0" smtClean="0"/>
              <a:t>o </a:t>
            </a:r>
            <a:r>
              <a:rPr lang="it-IT" sz="2800" b="1" dirty="0" smtClean="0"/>
              <a:t>indeterminato</a:t>
            </a:r>
          </a:p>
          <a:p>
            <a:pPr>
              <a:buFont typeface="Arial" pitchFamily="34" charset="0"/>
              <a:buChar char="•"/>
            </a:pPr>
            <a:r>
              <a:rPr lang="it-IT" sz="2800" dirty="0" smtClean="0"/>
              <a:t>Il lavoratore sarà dipendente dell’impresa somministratrice</a:t>
            </a:r>
          </a:p>
          <a:p>
            <a:pPr>
              <a:buFont typeface="Arial" pitchFamily="34" charset="0"/>
              <a:buChar char="•"/>
            </a:pPr>
            <a:r>
              <a:rPr lang="it-IT" sz="2800" dirty="0" smtClean="0"/>
              <a:t>Per l’ utilizzatrice sarà un costo variabile e  non fisso</a:t>
            </a:r>
          </a:p>
          <a:p>
            <a:pPr>
              <a:buFont typeface="Arial" pitchFamily="34" charset="0"/>
              <a:buChar char="•"/>
            </a:pPr>
            <a:r>
              <a:rPr lang="it-IT" sz="2800" dirty="0" smtClean="0"/>
              <a:t>Non può essere utilizzato per sostituire lavoratori in sciopero o se l’azienda  nei sei mesi precedenti ha proceduto a licenziamenti o riduzioni di organico</a:t>
            </a:r>
          </a:p>
          <a:p>
            <a:endParaRPr lang="it-IT" b="1" dirty="0" smtClean="0"/>
          </a:p>
          <a:p>
            <a:r>
              <a:rPr lang="it-IT" dirty="0" smtClean="0"/>
              <a:t> </a:t>
            </a:r>
          </a:p>
          <a:p>
            <a:endParaRPr lang="it-IT" dirty="0"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740352" cy="5184576"/>
          </a:xfrm>
        </p:spPr>
        <p:txBody>
          <a:bodyPr>
            <a:normAutofit fontScale="85000" lnSpcReduction="20000"/>
          </a:bodyPr>
          <a:lstStyle/>
          <a:p>
            <a:pPr algn="ctr"/>
            <a:r>
              <a:rPr lang="it-IT" b="1" dirty="0" smtClean="0"/>
              <a:t>SOMMINISTRAZIONE</a:t>
            </a:r>
          </a:p>
          <a:p>
            <a:pPr algn="ctr"/>
            <a:endParaRPr lang="it-IT" b="1" dirty="0" smtClean="0"/>
          </a:p>
          <a:p>
            <a:pPr algn="ctr">
              <a:buFont typeface="Arial" pitchFamily="34" charset="0"/>
              <a:buChar char="•"/>
            </a:pPr>
            <a:r>
              <a:rPr lang="it-IT" sz="3300" dirty="0" smtClean="0"/>
              <a:t>Per quali </a:t>
            </a:r>
            <a:r>
              <a:rPr lang="it-IT" sz="3300" dirty="0" err="1" smtClean="0"/>
              <a:t>attivita</a:t>
            </a:r>
            <a:r>
              <a:rPr lang="it-IT" sz="3300" dirty="0" smtClean="0"/>
              <a:t>?</a:t>
            </a:r>
          </a:p>
          <a:p>
            <a:r>
              <a:rPr lang="it-IT" sz="2800" dirty="0" smtClean="0"/>
              <a:t>servizi di consulenza e assistenza nel settore informatico, compresa la progettazione e manutenzione di reti intranet e extranet, siti internet, sistemi informatici, viluppo di software applicativo, caricamento dati;</a:t>
            </a:r>
            <a:br>
              <a:rPr lang="it-IT" sz="2800" dirty="0" smtClean="0"/>
            </a:br>
            <a:r>
              <a:rPr lang="it-IT" sz="2800" dirty="0" smtClean="0"/>
              <a:t>- servizi di pulizia, custodia, portineria;</a:t>
            </a:r>
            <a:br>
              <a:rPr lang="it-IT" sz="2800" dirty="0" smtClean="0"/>
            </a:br>
            <a:r>
              <a:rPr lang="it-IT" sz="2800" dirty="0" smtClean="0"/>
              <a:t>- servizi, da e per lo stabilimento, di trasporto di persone e di trasporto e movimentazione macchinari e merci;</a:t>
            </a:r>
            <a:br>
              <a:rPr lang="it-IT" sz="2800" dirty="0" smtClean="0"/>
            </a:br>
            <a:r>
              <a:rPr lang="it-IT" sz="2800" dirty="0" smtClean="0"/>
              <a:t>- gestione di biblioteche, parchi, musei, archivi, magazzini, nonché servizi di economato;</a:t>
            </a:r>
            <a:r>
              <a:rPr lang="it-IT" dirty="0" smtClean="0"/>
              <a:t/>
            </a:r>
            <a:br>
              <a:rPr lang="it-IT" dirty="0" smtClean="0"/>
            </a:br>
            <a:r>
              <a:rPr lang="it-IT" dirty="0" smtClean="0"/>
              <a:t>etc.</a:t>
            </a:r>
          </a:p>
          <a:p>
            <a:r>
              <a:rPr lang="it-IT" dirty="0" smtClean="0"/>
              <a:t>Etc</a:t>
            </a:r>
            <a:r>
              <a:rPr lang="it-IT" b="1" dirty="0" smtClean="0"/>
              <a:t>.</a:t>
            </a:r>
          </a:p>
          <a:p>
            <a:endParaRPr lang="it-IT" b="1" dirty="0" smtClean="0"/>
          </a:p>
          <a:p>
            <a:r>
              <a:rPr lang="it-IT" dirty="0" smtClean="0"/>
              <a:t> </a:t>
            </a:r>
          </a:p>
          <a:p>
            <a:endParaRPr lang="it-IT" dirty="0"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740352" cy="5184576"/>
          </a:xfrm>
        </p:spPr>
        <p:txBody>
          <a:bodyPr>
            <a:normAutofit lnSpcReduction="10000"/>
          </a:bodyPr>
          <a:lstStyle/>
          <a:p>
            <a:pPr algn="ctr"/>
            <a:r>
              <a:rPr lang="it-IT" b="1" dirty="0" smtClean="0"/>
              <a:t>APPRENDISTATO</a:t>
            </a:r>
          </a:p>
          <a:p>
            <a:r>
              <a:rPr lang="it-IT" sz="2400" b="1" dirty="0" smtClean="0"/>
              <a:t>E’ finalizzato alla formazione ed all’inserimento lavorativo</a:t>
            </a:r>
          </a:p>
          <a:p>
            <a:r>
              <a:rPr lang="it-IT" sz="2400" b="1" dirty="0" smtClean="0"/>
              <a:t>Caratteristiche : compenso e formazione</a:t>
            </a:r>
          </a:p>
          <a:p>
            <a:pPr algn="ctr"/>
            <a:r>
              <a:rPr lang="it-IT" sz="2400" b="1" dirty="0" smtClean="0"/>
              <a:t>Tre tipologie </a:t>
            </a:r>
          </a:p>
          <a:p>
            <a:pPr>
              <a:buFont typeface="Arial" pitchFamily="34" charset="0"/>
              <a:buChar char="•"/>
            </a:pPr>
            <a:r>
              <a:rPr lang="it-IT" dirty="0" smtClean="0"/>
              <a:t>apprendistato per l'espletamento del diritto-dovere di istruzione e formazione;</a:t>
            </a:r>
          </a:p>
          <a:p>
            <a:pPr>
              <a:buFont typeface="Arial" pitchFamily="34" charset="0"/>
              <a:buChar char="•"/>
            </a:pPr>
            <a:r>
              <a:rPr lang="it-IT" b="1" dirty="0" smtClean="0"/>
              <a:t>apprendistato professionalizzante per il conseguimento di una qualificazione attraverso una formazione sul lavoro e un approfondimento tecnico-professionale</a:t>
            </a:r>
            <a:r>
              <a:rPr lang="it-IT" dirty="0" smtClean="0"/>
              <a:t>;</a:t>
            </a:r>
          </a:p>
          <a:p>
            <a:pPr>
              <a:buFont typeface="Arial" pitchFamily="34" charset="0"/>
              <a:buChar char="•"/>
            </a:pPr>
            <a:r>
              <a:rPr lang="it-IT" dirty="0" smtClean="0"/>
              <a:t>apprendistato per l'acquisizione di un diploma o percorsi di alta formazione</a:t>
            </a:r>
          </a:p>
          <a:p>
            <a:endParaRPr lang="it-IT" b="1" dirty="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740352" cy="5184576"/>
          </a:xfrm>
        </p:spPr>
        <p:txBody>
          <a:bodyPr>
            <a:normAutofit/>
          </a:bodyPr>
          <a:lstStyle/>
          <a:p>
            <a:pPr algn="ctr"/>
            <a:r>
              <a:rPr lang="it-IT" b="1" dirty="0" smtClean="0"/>
              <a:t>LAVORO RIPARTITO (job </a:t>
            </a:r>
            <a:r>
              <a:rPr lang="it-IT" b="1" dirty="0" err="1" smtClean="0"/>
              <a:t>sharing</a:t>
            </a:r>
            <a:r>
              <a:rPr lang="it-IT" b="1" dirty="0" smtClean="0"/>
              <a:t>)</a:t>
            </a:r>
          </a:p>
          <a:p>
            <a:r>
              <a:rPr lang="it-IT" sz="2400" b="1" dirty="0" smtClean="0"/>
              <a:t>due persone si dividono consensualmente lo stesso posto di lavoro (due part-time sullo stesso posto)</a:t>
            </a:r>
          </a:p>
          <a:p>
            <a:r>
              <a:rPr lang="it-IT" sz="2400" b="1" dirty="0" smtClean="0"/>
              <a:t>Entrambe sono responsabili nei confronti del datore di lavoro</a:t>
            </a:r>
          </a:p>
          <a:p>
            <a:r>
              <a:rPr lang="it-IT" sz="2400" b="1" dirty="0" smtClean="0"/>
              <a:t>Divisione verticale od orizzontale</a:t>
            </a:r>
          </a:p>
          <a:p>
            <a:r>
              <a:rPr lang="it-IT" sz="2400" b="1" dirty="0" smtClean="0"/>
              <a:t>Possibilità di scambio di turni</a:t>
            </a:r>
          </a:p>
          <a:p>
            <a:r>
              <a:rPr lang="it-IT" sz="2400" b="1" dirty="0" smtClean="0"/>
              <a:t>In caso di licenziamento o dimissioni dell’uno viene a cadere anche il rapporto dell’altro, con possibilità per il datore di lavoro di trasformare il rapporto con il rimanente in tempi pieno o part-time</a:t>
            </a:r>
          </a:p>
          <a:p>
            <a:endParaRPr lang="it-IT" b="1"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a:bodyPr>
          <a:lstStyle/>
          <a:p>
            <a:r>
              <a:rPr lang="it-IT" b="1" dirty="0" smtClean="0"/>
              <a:t>Art. 1 </a:t>
            </a:r>
            <a:endParaRPr lang="it-IT" dirty="0" smtClean="0"/>
          </a:p>
          <a:p>
            <a:r>
              <a:rPr lang="it-IT" dirty="0" smtClean="0"/>
              <a:t>L'Italia è una Repubblica democratica, fondata sul lavoro.</a:t>
            </a:r>
          </a:p>
          <a:p>
            <a:r>
              <a:rPr lang="it-IT" dirty="0" smtClean="0"/>
              <a:t>La sovranità appartiene al popolo, che la esercita nelle forme e nei limiti della Costituzione.</a:t>
            </a:r>
          </a:p>
          <a:p>
            <a:endParaRPr lang="it-IT" dirty="0"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740352" cy="5184576"/>
          </a:xfrm>
        </p:spPr>
        <p:txBody>
          <a:bodyPr>
            <a:normAutofit/>
          </a:bodyPr>
          <a:lstStyle/>
          <a:p>
            <a:pPr algn="ctr"/>
            <a:r>
              <a:rPr lang="it-IT" b="1" dirty="0" smtClean="0"/>
              <a:t>LAVORO INTERMITTENTE</a:t>
            </a:r>
          </a:p>
          <a:p>
            <a:pPr algn="ctr"/>
            <a:r>
              <a:rPr lang="it-IT" b="1" dirty="0" smtClean="0"/>
              <a:t>(LAVORO A CHIAMATA)</a:t>
            </a:r>
          </a:p>
          <a:p>
            <a:r>
              <a:rPr lang="it-IT" b="1" dirty="0" smtClean="0"/>
              <a:t>Necessario un preavviso</a:t>
            </a:r>
          </a:p>
          <a:p>
            <a:r>
              <a:rPr lang="it-IT" b="1" dirty="0" smtClean="0"/>
              <a:t>Se c’è obbligo di disponibilità c’è una indennità se non si lavora</a:t>
            </a:r>
          </a:p>
          <a:p>
            <a:r>
              <a:rPr lang="it-IT" b="1" dirty="0" smtClean="0"/>
              <a:t> Se non c’è obbligo di disponibilità non c’è una indennità se non si lavora</a:t>
            </a:r>
          </a:p>
          <a:p>
            <a:r>
              <a:rPr lang="it-IT" b="1" dirty="0" smtClean="0"/>
              <a:t>Caratteristiche simili al lavoro a tempo determinato</a:t>
            </a:r>
          </a:p>
          <a:p>
            <a:r>
              <a:rPr lang="it-IT" b="1" dirty="0" smtClean="0"/>
              <a:t>Divieti come per la somministrazione (Sciopero, licenziamento, riduzione etc.)</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740352" cy="5184576"/>
          </a:xfrm>
        </p:spPr>
        <p:txBody>
          <a:bodyPr>
            <a:normAutofit/>
          </a:bodyPr>
          <a:lstStyle/>
          <a:p>
            <a:pPr algn="ctr"/>
            <a:r>
              <a:rPr lang="it-IT" b="1" dirty="0" smtClean="0"/>
              <a:t>LAVORO ACCESSORIO</a:t>
            </a:r>
          </a:p>
          <a:p>
            <a:pPr algn="ctr"/>
            <a:r>
              <a:rPr lang="it-IT" b="1" dirty="0" smtClean="0"/>
              <a:t>(lavoro occasionale per particolari soggetti)</a:t>
            </a:r>
          </a:p>
          <a:p>
            <a:pPr algn="ctr"/>
            <a:r>
              <a:rPr lang="it-IT" b="1" dirty="0" smtClean="0"/>
              <a:t>Limite 5.000 euro / anno</a:t>
            </a:r>
          </a:p>
          <a:p>
            <a:pPr algn="ctr"/>
            <a:r>
              <a:rPr lang="it-IT" b="1" dirty="0" smtClean="0"/>
              <a:t>Sperimentale in alcune province</a:t>
            </a:r>
          </a:p>
          <a:p>
            <a:r>
              <a:rPr lang="it-IT" sz="1400" dirty="0" smtClean="0"/>
              <a:t>piccoli lavori domestici a carattere straordinario, compresa l'assistenza domiciliare ai bambini e alle persone anziane, agli ammalati o ai portatori di handicap;</a:t>
            </a:r>
          </a:p>
          <a:p>
            <a:r>
              <a:rPr lang="it-IT" sz="1400" dirty="0" smtClean="0"/>
              <a:t>insegnamento privato supplementare;</a:t>
            </a:r>
          </a:p>
          <a:p>
            <a:r>
              <a:rPr lang="it-IT" sz="1400" dirty="0" smtClean="0"/>
              <a:t>piccoli lavori di giardinaggio nonché di pulizia e manutenzione di edifici e monumenti;</a:t>
            </a:r>
          </a:p>
          <a:p>
            <a:r>
              <a:rPr lang="it-IT" sz="1400" dirty="0" smtClean="0"/>
              <a:t>realizzazione di manifestazioni sociali, sportive, culturali o caritatevoli;</a:t>
            </a:r>
          </a:p>
          <a:p>
            <a:r>
              <a:rPr lang="it-IT" sz="1400" dirty="0" smtClean="0"/>
              <a:t>collaborazione con enti pubblici e associazioni di volontariato per l'esecuzione di lavori di emergenza, come quelli dovuti a calamità o eventi naturali improvvisi o di solidarietà;</a:t>
            </a:r>
          </a:p>
          <a:p>
            <a:r>
              <a:rPr lang="it-IT" sz="1400" dirty="0" smtClean="0"/>
              <a:t>attività nell'ambito dell'impresa familiare limitatamente ai settori del commercio, dei servizi e del turismo.</a:t>
            </a:r>
          </a:p>
          <a:p>
            <a:r>
              <a:rPr lang="it-IT" sz="1800" b="1" dirty="0" smtClean="0"/>
              <a:t>Il datore di lavoro acquista CARNET di buoni da 10 euro il lavoratore ottiene il rimborso ed il versamento dei contributi presso il gestore</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740352" cy="5184576"/>
          </a:xfrm>
        </p:spPr>
        <p:txBody>
          <a:bodyPr>
            <a:normAutofit/>
          </a:bodyPr>
          <a:lstStyle/>
          <a:p>
            <a:pPr algn="ctr"/>
            <a:endParaRPr lang="it-IT" b="1" dirty="0" smtClean="0"/>
          </a:p>
          <a:p>
            <a:pPr algn="ctr"/>
            <a:r>
              <a:rPr lang="it-IT" b="1" dirty="0" smtClean="0"/>
              <a:t>PAUSA</a:t>
            </a:r>
            <a:endParaRPr lang="it-IT" sz="1800" b="1" dirty="0" smtClean="0"/>
          </a:p>
        </p:txBody>
      </p:sp>
    </p:spTree>
    <p:extLst>
      <p:ext uri="{BB962C8B-B14F-4D97-AF65-F5344CB8AC3E}">
        <p14:creationId xmlns:p14="http://schemas.microsoft.com/office/powerpoint/2010/main" val="308348719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a:bodyPr>
          <a:lstStyle/>
          <a:p>
            <a:endParaRPr lang="it-IT" b="1" dirty="0" smtClean="0"/>
          </a:p>
          <a:p>
            <a:r>
              <a:rPr lang="it-IT" b="1" dirty="0" smtClean="0"/>
              <a:t>LAVORO SUBORDINATO (DIPENDENTE)</a:t>
            </a:r>
          </a:p>
          <a:p>
            <a:r>
              <a:rPr lang="it-IT" b="1" dirty="0" smtClean="0"/>
              <a:t>si obbliga</a:t>
            </a:r>
            <a:r>
              <a:rPr lang="it-IT" dirty="0" smtClean="0"/>
              <a:t>: stabilisce che il rapporto di lavoro è un rapporto di natura obbligatoria e contrattuale</a:t>
            </a:r>
          </a:p>
          <a:p>
            <a:r>
              <a:rPr lang="it-IT" dirty="0" smtClean="0"/>
              <a:t>a </a:t>
            </a:r>
            <a:r>
              <a:rPr lang="it-IT" b="1" dirty="0" smtClean="0"/>
              <a:t>collaborare</a:t>
            </a:r>
            <a:r>
              <a:rPr lang="it-IT" dirty="0" smtClean="0"/>
              <a:t> nell'impresa: significa lavorare assieme agli altri per realizzare gli scopi dell'impresa</a:t>
            </a:r>
          </a:p>
          <a:p>
            <a:r>
              <a:rPr lang="it-IT" dirty="0" smtClean="0"/>
              <a:t>prestando il proprio </a:t>
            </a:r>
            <a:r>
              <a:rPr lang="it-IT" b="1" dirty="0" smtClean="0"/>
              <a:t>lavoro intellettuale o manuale</a:t>
            </a:r>
            <a:r>
              <a:rPr lang="it-IT" dirty="0" smtClean="0"/>
              <a:t>: una normativa unica per operai e impiegati</a:t>
            </a:r>
            <a:endParaRPr lang="it-IT" b="1" dirty="0" smtClean="0"/>
          </a:p>
          <a:p>
            <a:endParaRPr lang="it-IT" dirty="0" smtClean="0"/>
          </a:p>
          <a:p>
            <a:endParaRPr lang="it-IT" dirty="0" smtClean="0"/>
          </a:p>
          <a:p>
            <a:endParaRPr lang="it-IT" dirty="0" smtClean="0"/>
          </a:p>
          <a:p>
            <a:endParaRPr lang="it-IT" dirty="0" smtClean="0"/>
          </a:p>
          <a:p>
            <a:endParaRPr lang="it-IT" dirty="0" smtClean="0"/>
          </a:p>
        </p:txBody>
      </p:sp>
    </p:spTree>
    <p:extLst>
      <p:ext uri="{BB962C8B-B14F-4D97-AF65-F5344CB8AC3E}">
        <p14:creationId xmlns:p14="http://schemas.microsoft.com/office/powerpoint/2010/main" val="40346851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lnSpcReduction="10000"/>
          </a:bodyPr>
          <a:lstStyle/>
          <a:p>
            <a:endParaRPr lang="it-IT" b="1" dirty="0" smtClean="0"/>
          </a:p>
          <a:p>
            <a:r>
              <a:rPr lang="it-IT" b="1" dirty="0" smtClean="0"/>
              <a:t>LAVORO SUBORDINATO (DIPENDENTE)</a:t>
            </a:r>
          </a:p>
          <a:p>
            <a:r>
              <a:rPr lang="it-IT" dirty="0" smtClean="0"/>
              <a:t>alle </a:t>
            </a:r>
            <a:r>
              <a:rPr lang="it-IT" b="1" dirty="0" smtClean="0"/>
              <a:t>dipendenze dell'imprenditore</a:t>
            </a:r>
            <a:r>
              <a:rPr lang="it-IT" dirty="0" smtClean="0"/>
              <a:t>: significa senza alcuna assunzione del rischio connesso all'attività imprenditoriale</a:t>
            </a:r>
          </a:p>
          <a:p>
            <a:r>
              <a:rPr lang="it-IT" b="1" dirty="0" smtClean="0"/>
              <a:t>sotto la direzione dell'imprenditore</a:t>
            </a:r>
            <a:r>
              <a:rPr lang="it-IT" dirty="0" smtClean="0"/>
              <a:t>: significa che l'attività lavorativa del subordinato è “</a:t>
            </a:r>
            <a:r>
              <a:rPr lang="it-IT" sz="2900" b="1" dirty="0" err="1" smtClean="0"/>
              <a:t>eterodiretta</a:t>
            </a:r>
            <a:r>
              <a:rPr lang="it-IT" dirty="0" smtClean="0"/>
              <a:t>”, diretta  cioè da altri, nella fattispecie dall’imprenditore</a:t>
            </a:r>
          </a:p>
          <a:p>
            <a:r>
              <a:rPr lang="it-IT" dirty="0" smtClean="0"/>
              <a:t>che decide cosa, come, dove e quando fare il lavoro; </a:t>
            </a:r>
          </a:p>
          <a:p>
            <a:r>
              <a:rPr lang="it-IT" dirty="0" smtClean="0"/>
              <a:t>Differenza con il lavoratore autonomo che tutt’al più può ricevere delle direttive di carattere generale.</a:t>
            </a:r>
          </a:p>
          <a:p>
            <a:endParaRPr lang="it-IT" dirty="0" smtClean="0"/>
          </a:p>
          <a:p>
            <a:endParaRPr lang="it-IT" dirty="0" smtClean="0"/>
          </a:p>
          <a:p>
            <a:endParaRPr lang="it-IT" dirty="0" smtClean="0"/>
          </a:p>
        </p:txBody>
      </p:sp>
    </p:spTree>
    <p:extLst>
      <p:ext uri="{BB962C8B-B14F-4D97-AF65-F5344CB8AC3E}">
        <p14:creationId xmlns:p14="http://schemas.microsoft.com/office/powerpoint/2010/main" val="130171492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a:bodyPr>
          <a:lstStyle/>
          <a:p>
            <a:endParaRPr lang="it-IT" b="1" dirty="0" smtClean="0"/>
          </a:p>
          <a:p>
            <a:r>
              <a:rPr lang="it-IT" b="1" dirty="0" smtClean="0"/>
              <a:t>LAVORO SUBORDINATO (DIPENDENTE)</a:t>
            </a:r>
          </a:p>
          <a:p>
            <a:r>
              <a:rPr lang="it-IT" b="1" dirty="0" smtClean="0"/>
              <a:t>l'imprenditore</a:t>
            </a:r>
            <a:r>
              <a:rPr lang="it-IT" dirty="0" smtClean="0"/>
              <a:t>: per imprenditore si intende il “datore di lavoro”, indipendentemente dal fatto che eserciti una attività imprenditoriale o meno</a:t>
            </a:r>
          </a:p>
          <a:p>
            <a:r>
              <a:rPr lang="it-IT" b="1" dirty="0" smtClean="0"/>
              <a:t>mediante retribuzione</a:t>
            </a:r>
            <a:r>
              <a:rPr lang="it-IT" dirty="0" smtClean="0"/>
              <a:t>: si escludono quindi il lavoro volontario prestato a fini di solidarietà sociale e il lavoro familiare</a:t>
            </a:r>
          </a:p>
          <a:p>
            <a:endParaRPr lang="it-IT" dirty="0" smtClean="0"/>
          </a:p>
          <a:p>
            <a:endParaRPr lang="it-IT" dirty="0" smtClean="0"/>
          </a:p>
          <a:p>
            <a:endParaRPr lang="it-IT" dirty="0" smtClean="0"/>
          </a:p>
          <a:p>
            <a:endParaRPr lang="it-IT" dirty="0" smtClean="0"/>
          </a:p>
        </p:txBody>
      </p:sp>
    </p:spTree>
    <p:extLst>
      <p:ext uri="{BB962C8B-B14F-4D97-AF65-F5344CB8AC3E}">
        <p14:creationId xmlns:p14="http://schemas.microsoft.com/office/powerpoint/2010/main" val="296789630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a:bodyPr>
          <a:lstStyle/>
          <a:p>
            <a:pPr algn="ctr"/>
            <a:r>
              <a:rPr lang="it-IT" dirty="0" smtClean="0"/>
              <a:t>IL CONTRATTO</a:t>
            </a:r>
            <a:endParaRPr lang="it-IT" dirty="0"/>
          </a:p>
          <a:p>
            <a:r>
              <a:rPr lang="it-IT" sz="2000" dirty="0">
                <a:latin typeface="Times New Roman" pitchFamily="18" charset="0"/>
                <a:cs typeface="Times New Roman" pitchFamily="18" charset="0"/>
              </a:rPr>
              <a:t>La stipulazione del contratto di lavoro subordinato avviene con l'incontro della volontà delle parti; </a:t>
            </a:r>
            <a:endParaRPr lang="it-IT" sz="2000" dirty="0" smtClean="0">
              <a:latin typeface="Times New Roman" pitchFamily="18" charset="0"/>
              <a:cs typeface="Times New Roman" pitchFamily="18" charset="0"/>
            </a:endParaRPr>
          </a:p>
          <a:p>
            <a:r>
              <a:rPr lang="it-IT" sz="2000" dirty="0" smtClean="0">
                <a:latin typeface="Times New Roman" pitchFamily="18" charset="0"/>
                <a:cs typeface="Times New Roman" pitchFamily="18" charset="0"/>
              </a:rPr>
              <a:t>Requisiti :normale </a:t>
            </a:r>
            <a:r>
              <a:rPr lang="it-IT" sz="2000" dirty="0">
                <a:latin typeface="Times New Roman" pitchFamily="18" charset="0"/>
                <a:cs typeface="Times New Roman" pitchFamily="18" charset="0"/>
              </a:rPr>
              <a:t>capacità di </a:t>
            </a:r>
            <a:r>
              <a:rPr lang="it-IT" sz="2000" dirty="0" smtClean="0">
                <a:latin typeface="Times New Roman" pitchFamily="18" charset="0"/>
                <a:cs typeface="Times New Roman" pitchFamily="18" charset="0"/>
              </a:rPr>
              <a:t>agire e una </a:t>
            </a:r>
            <a:r>
              <a:rPr lang="it-IT" sz="2000" dirty="0">
                <a:latin typeface="Times New Roman" pitchFamily="18" charset="0"/>
                <a:cs typeface="Times New Roman" pitchFamily="18" charset="0"/>
              </a:rPr>
              <a:t>capacità giuridica </a:t>
            </a:r>
            <a:r>
              <a:rPr lang="it-IT" sz="2000" dirty="0" smtClean="0">
                <a:latin typeface="Times New Roman" pitchFamily="18" charset="0"/>
                <a:cs typeface="Times New Roman" pitchFamily="18" charset="0"/>
              </a:rPr>
              <a:t>speciale data dall’età (fine dell’istruzione obbligatoria) quindi </a:t>
            </a:r>
            <a:r>
              <a:rPr lang="it-IT" sz="2000" dirty="0">
                <a:latin typeface="Times New Roman" pitchFamily="18" charset="0"/>
                <a:cs typeface="Times New Roman" pitchFamily="18" charset="0"/>
              </a:rPr>
              <a:t>a 16 anni </a:t>
            </a:r>
            <a:endParaRPr lang="it-IT" sz="2000" dirty="0" smtClean="0">
              <a:latin typeface="Times New Roman" pitchFamily="18" charset="0"/>
              <a:cs typeface="Times New Roman" pitchFamily="18" charset="0"/>
            </a:endParaRPr>
          </a:p>
          <a:p>
            <a:r>
              <a:rPr lang="it-IT" sz="2000" dirty="0" smtClean="0">
                <a:latin typeface="Times New Roman" pitchFamily="18" charset="0"/>
                <a:cs typeface="Times New Roman" pitchFamily="18" charset="0"/>
              </a:rPr>
              <a:t>Attività artistiche, sportive, culturali etc. : c’è la possibilità di autorizzazione data dalla </a:t>
            </a:r>
            <a:r>
              <a:rPr lang="it-IT" sz="2000" dirty="0" err="1" smtClean="0">
                <a:latin typeface="Times New Roman" pitchFamily="18" charset="0"/>
                <a:cs typeface="Times New Roman" pitchFamily="18" charset="0"/>
              </a:rPr>
              <a:t>Dir.Prov.Lavoro</a:t>
            </a:r>
            <a:r>
              <a:rPr lang="it-IT" sz="2000" dirty="0" smtClean="0">
                <a:latin typeface="Times New Roman" pitchFamily="18" charset="0"/>
                <a:cs typeface="Times New Roman" pitchFamily="18" charset="0"/>
              </a:rPr>
              <a:t> </a:t>
            </a:r>
            <a:r>
              <a:rPr lang="it-IT" sz="2000" dirty="0" err="1" smtClean="0">
                <a:latin typeface="Times New Roman" pitchFamily="18" charset="0"/>
                <a:cs typeface="Times New Roman" pitchFamily="18" charset="0"/>
              </a:rPr>
              <a:t>purchè</a:t>
            </a:r>
            <a:r>
              <a:rPr lang="it-IT" sz="2000" dirty="0" smtClean="0">
                <a:latin typeface="Times New Roman" pitchFamily="18" charset="0"/>
                <a:cs typeface="Times New Roman" pitchFamily="18" charset="0"/>
              </a:rPr>
              <a:t> </a:t>
            </a:r>
            <a:r>
              <a:rPr lang="it-IT" sz="2000" dirty="0">
                <a:latin typeface="Times New Roman" pitchFamily="18" charset="0"/>
                <a:cs typeface="Times New Roman" pitchFamily="18" charset="0"/>
              </a:rPr>
              <a:t>si tratti di attività che non pregiudichino sicurezza e </a:t>
            </a:r>
            <a:r>
              <a:rPr lang="it-IT" sz="2000" dirty="0" smtClean="0">
                <a:latin typeface="Times New Roman" pitchFamily="18" charset="0"/>
                <a:cs typeface="Times New Roman" pitchFamily="18" charset="0"/>
              </a:rPr>
              <a:t>integrità psicofisica </a:t>
            </a:r>
            <a:r>
              <a:rPr lang="it-IT" sz="2000" dirty="0">
                <a:latin typeface="Times New Roman" pitchFamily="18" charset="0"/>
                <a:cs typeface="Times New Roman" pitchFamily="18" charset="0"/>
              </a:rPr>
              <a:t>del minore e la sua frequenza </a:t>
            </a:r>
            <a:r>
              <a:rPr lang="it-IT" sz="2000" dirty="0" smtClean="0">
                <a:latin typeface="Times New Roman" pitchFamily="18" charset="0"/>
                <a:cs typeface="Times New Roman" pitchFamily="18" charset="0"/>
              </a:rPr>
              <a:t>scolastica</a:t>
            </a:r>
          </a:p>
          <a:p>
            <a:r>
              <a:rPr lang="it-IT" sz="2000" dirty="0" smtClean="0">
                <a:latin typeface="Times New Roman" pitchFamily="18" charset="0"/>
                <a:cs typeface="Times New Roman" pitchFamily="18" charset="0"/>
              </a:rPr>
              <a:t>Contratto normalmente predisposto dal datore, deve </a:t>
            </a:r>
            <a:r>
              <a:rPr lang="it-IT" sz="2000" dirty="0" err="1" smtClean="0">
                <a:latin typeface="Times New Roman" pitchFamily="18" charset="0"/>
                <a:cs typeface="Times New Roman" pitchFamily="18" charset="0"/>
              </a:rPr>
              <a:t>contienere</a:t>
            </a:r>
            <a:r>
              <a:rPr lang="it-IT" sz="2000" dirty="0" smtClean="0">
                <a:latin typeface="Times New Roman" pitchFamily="18" charset="0"/>
                <a:cs typeface="Times New Roman" pitchFamily="18" charset="0"/>
              </a:rPr>
              <a:t> tutti gli elementi essenziali, cioè nominativi, indirizzi, luogo di lavoro, mansioni, compenso e se prevista durata del periodo di prova (non superiore a 6 mesi)</a:t>
            </a:r>
          </a:p>
          <a:p>
            <a:endParaRPr lang="it-IT" sz="2000" dirty="0" smtClean="0">
              <a:latin typeface="Times New Roman" pitchFamily="18" charset="0"/>
              <a:cs typeface="Times New Roman" pitchFamily="18" charset="0"/>
            </a:endParaRPr>
          </a:p>
          <a:p>
            <a:endParaRPr lang="it-IT" sz="18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78054762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a:bodyPr>
          <a:lstStyle/>
          <a:p>
            <a:r>
              <a:rPr lang="it-IT" b="1" dirty="0" smtClean="0"/>
              <a:t>Il contratto di lavoro si adempie giorno per giorno</a:t>
            </a:r>
          </a:p>
          <a:p>
            <a:r>
              <a:rPr lang="it-IT" dirty="0" smtClean="0"/>
              <a:t>Da ciò derivano </a:t>
            </a:r>
            <a:r>
              <a:rPr lang="it-IT" b="1" dirty="0" smtClean="0"/>
              <a:t>doveri</a:t>
            </a:r>
            <a:r>
              <a:rPr lang="it-IT" dirty="0" smtClean="0"/>
              <a:t> per il lavoratore subordinato:</a:t>
            </a:r>
          </a:p>
          <a:p>
            <a:r>
              <a:rPr lang="it-IT" dirty="0"/>
              <a:t>1</a:t>
            </a:r>
            <a:r>
              <a:rPr lang="it-IT" dirty="0" smtClean="0"/>
              <a:t>) </a:t>
            </a:r>
            <a:r>
              <a:rPr lang="it-IT" b="1" dirty="0" smtClean="0"/>
              <a:t>obbligo </a:t>
            </a:r>
            <a:r>
              <a:rPr lang="it-IT" b="1" dirty="0"/>
              <a:t>di diligenza </a:t>
            </a:r>
            <a:r>
              <a:rPr lang="it-IT" dirty="0"/>
              <a:t>(art 2104 comma 1); il grado di diligenza deve essere rapportato ad alcuni fattori specificati </a:t>
            </a:r>
            <a:r>
              <a:rPr lang="it-IT" dirty="0" smtClean="0"/>
              <a:t>al comma </a:t>
            </a:r>
            <a:r>
              <a:rPr lang="it-IT" dirty="0"/>
              <a:t>2, e cioè:</a:t>
            </a:r>
          </a:p>
          <a:p>
            <a:r>
              <a:rPr lang="it-IT" dirty="0"/>
              <a:t>--natura della prestazione cioè uso della diligenza minima richiesta (in base a norme tecniche) per compiere </a:t>
            </a:r>
            <a:r>
              <a:rPr lang="it-IT" dirty="0" smtClean="0"/>
              <a:t>quella determinata </a:t>
            </a:r>
            <a:r>
              <a:rPr lang="it-IT" dirty="0"/>
              <a:t>attività</a:t>
            </a:r>
          </a:p>
          <a:p>
            <a:r>
              <a:rPr lang="it-IT" dirty="0"/>
              <a:t>--interesse dell'impresa</a:t>
            </a:r>
          </a:p>
          <a:p>
            <a:r>
              <a:rPr lang="it-IT" dirty="0"/>
              <a:t>--interesse superiore della produzione </a:t>
            </a:r>
            <a:r>
              <a:rPr lang="it-IT" dirty="0" smtClean="0"/>
              <a:t>nazionale</a:t>
            </a:r>
          </a:p>
        </p:txBody>
      </p:sp>
    </p:spTree>
    <p:extLst>
      <p:ext uri="{BB962C8B-B14F-4D97-AF65-F5344CB8AC3E}">
        <p14:creationId xmlns:p14="http://schemas.microsoft.com/office/powerpoint/2010/main" val="100617625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268760"/>
            <a:ext cx="7406640" cy="5184576"/>
          </a:xfrm>
        </p:spPr>
        <p:txBody>
          <a:bodyPr>
            <a:normAutofit fontScale="85000" lnSpcReduction="20000"/>
          </a:bodyPr>
          <a:lstStyle/>
          <a:p>
            <a:endParaRPr lang="it-IT" dirty="0" smtClean="0"/>
          </a:p>
          <a:p>
            <a:r>
              <a:rPr lang="it-IT" dirty="0" smtClean="0"/>
              <a:t>2) </a:t>
            </a:r>
            <a:r>
              <a:rPr lang="it-IT" b="1" dirty="0" smtClean="0"/>
              <a:t>dovere </a:t>
            </a:r>
            <a:r>
              <a:rPr lang="it-IT" b="1" dirty="0"/>
              <a:t>di </a:t>
            </a:r>
            <a:r>
              <a:rPr lang="it-IT" b="1" dirty="0" smtClean="0"/>
              <a:t>obbedienza </a:t>
            </a:r>
            <a:r>
              <a:rPr lang="it-IT" dirty="0"/>
              <a:t>art 2104 </a:t>
            </a:r>
            <a:r>
              <a:rPr lang="it-IT" dirty="0" smtClean="0"/>
              <a:t> :  </a:t>
            </a:r>
          </a:p>
          <a:p>
            <a:r>
              <a:rPr lang="it-IT" dirty="0" smtClean="0"/>
              <a:t>il </a:t>
            </a:r>
            <a:r>
              <a:rPr lang="it-IT" dirty="0"/>
              <a:t>lavoratore </a:t>
            </a:r>
            <a:r>
              <a:rPr lang="it-IT" dirty="0" smtClean="0"/>
              <a:t>deve  </a:t>
            </a:r>
            <a:r>
              <a:rPr lang="it-IT" dirty="0"/>
              <a:t>osservare le disposizioni </a:t>
            </a:r>
            <a:r>
              <a:rPr lang="it-IT" dirty="0" smtClean="0"/>
              <a:t>per l'esecuzione </a:t>
            </a:r>
            <a:r>
              <a:rPr lang="it-IT" dirty="0"/>
              <a:t>e la disciplina del lavoro impartite dall'imprenditore e dai suoi </a:t>
            </a:r>
            <a:r>
              <a:rPr lang="it-IT" dirty="0" smtClean="0"/>
              <a:t>collaboratori</a:t>
            </a:r>
            <a:r>
              <a:rPr lang="it-IT" dirty="0"/>
              <a:t>, dai quali </a:t>
            </a:r>
            <a:r>
              <a:rPr lang="it-IT" dirty="0" smtClean="0"/>
              <a:t>gerarchicamente dipende</a:t>
            </a:r>
            <a:r>
              <a:rPr lang="it-IT" dirty="0"/>
              <a:t>: questo sancisce il riconoscimento all'imprenditore del potere direttivo (diritto potestativo) e il dovere </a:t>
            </a:r>
            <a:r>
              <a:rPr lang="it-IT" dirty="0" smtClean="0"/>
              <a:t>di obbedienza </a:t>
            </a:r>
            <a:r>
              <a:rPr lang="it-IT" dirty="0"/>
              <a:t>del lavoratore (soggezione) ed è come sappiamo, l'elemento caratterizzante del lavoro subordinato.</a:t>
            </a:r>
          </a:p>
          <a:p>
            <a:r>
              <a:rPr lang="it-IT" dirty="0" smtClean="0"/>
              <a:t>“</a:t>
            </a:r>
            <a:r>
              <a:rPr lang="it-IT" u="sng" dirty="0"/>
              <a:t>disposizioni per la disciplina</a:t>
            </a:r>
            <a:r>
              <a:rPr lang="it-IT" dirty="0"/>
              <a:t>”: </a:t>
            </a:r>
            <a:r>
              <a:rPr lang="it-IT" dirty="0" smtClean="0"/>
              <a:t>la </a:t>
            </a:r>
            <a:r>
              <a:rPr lang="it-IT" dirty="0"/>
              <a:t>singola prestazione deve essere inserita in un contesto organizzato e ciò </a:t>
            </a:r>
            <a:r>
              <a:rPr lang="it-IT" dirty="0" smtClean="0"/>
              <a:t>richiede ad </a:t>
            </a:r>
            <a:r>
              <a:rPr lang="it-IT" dirty="0"/>
              <a:t>es il coordinamento degli orari di </a:t>
            </a:r>
            <a:r>
              <a:rPr lang="it-IT" dirty="0" smtClean="0"/>
              <a:t>lavoro.</a:t>
            </a:r>
          </a:p>
          <a:p>
            <a:r>
              <a:rPr lang="it-IT" dirty="0" smtClean="0"/>
              <a:t>l'imprenditore  è titolare </a:t>
            </a:r>
            <a:r>
              <a:rPr lang="it-IT" dirty="0"/>
              <a:t>dell'organizzazione dell'impresa, ha il </a:t>
            </a:r>
            <a:r>
              <a:rPr lang="it-IT" dirty="0" smtClean="0"/>
              <a:t>diritto di </a:t>
            </a:r>
            <a:r>
              <a:rPr lang="it-IT" dirty="0"/>
              <a:t>intervenire a regolare al meglio l'organizzazione; quindi può </a:t>
            </a:r>
            <a:r>
              <a:rPr lang="it-IT" dirty="0" smtClean="0"/>
              <a:t>regolare la disciplina interna, sanzionare comportamenti impropri dei lavoratori (abbigliamento, igiene) e rapporti dei lavoratori tra loro (discussioni, liti, chiacchiere etc.)</a:t>
            </a:r>
          </a:p>
        </p:txBody>
      </p:sp>
    </p:spTree>
    <p:extLst>
      <p:ext uri="{BB962C8B-B14F-4D97-AF65-F5344CB8AC3E}">
        <p14:creationId xmlns:p14="http://schemas.microsoft.com/office/powerpoint/2010/main" val="369166311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fontScale="77500" lnSpcReduction="20000"/>
          </a:bodyPr>
          <a:lstStyle/>
          <a:p>
            <a:pPr algn="just"/>
            <a:r>
              <a:rPr lang="it-IT" b="1" dirty="0">
                <a:latin typeface="Times New Roman" pitchFamily="18" charset="0"/>
                <a:cs typeface="Times New Roman" pitchFamily="18" charset="0"/>
              </a:rPr>
              <a:t>3</a:t>
            </a:r>
            <a:r>
              <a:rPr lang="it-IT" b="1" dirty="0" smtClean="0">
                <a:latin typeface="Times New Roman" pitchFamily="18" charset="0"/>
                <a:cs typeface="Times New Roman" pitchFamily="18" charset="0"/>
              </a:rPr>
              <a:t>) obbligo </a:t>
            </a:r>
            <a:r>
              <a:rPr lang="it-IT" b="1" dirty="0">
                <a:latin typeface="Times New Roman" pitchFamily="18" charset="0"/>
                <a:cs typeface="Times New Roman" pitchFamily="18" charset="0"/>
              </a:rPr>
              <a:t>di fedeltà </a:t>
            </a:r>
            <a:r>
              <a:rPr lang="it-IT" dirty="0">
                <a:latin typeface="Times New Roman" pitchFamily="18" charset="0"/>
                <a:cs typeface="Times New Roman" pitchFamily="18" charset="0"/>
              </a:rPr>
              <a:t>(art 2105): </a:t>
            </a:r>
            <a:endParaRPr lang="it-IT" dirty="0" smtClean="0">
              <a:latin typeface="Times New Roman" pitchFamily="18" charset="0"/>
              <a:cs typeface="Times New Roman" pitchFamily="18" charset="0"/>
            </a:endParaRPr>
          </a:p>
          <a:p>
            <a:pPr algn="just"/>
            <a:r>
              <a:rPr lang="it-IT" dirty="0" smtClean="0">
                <a:latin typeface="Times New Roman" pitchFamily="18" charset="0"/>
                <a:cs typeface="Times New Roman" pitchFamily="18" charset="0"/>
              </a:rPr>
              <a:t>due </a:t>
            </a:r>
            <a:r>
              <a:rPr lang="it-IT" dirty="0">
                <a:latin typeface="Times New Roman" pitchFamily="18" charset="0"/>
                <a:cs typeface="Times New Roman" pitchFamily="18" charset="0"/>
              </a:rPr>
              <a:t>concetti </a:t>
            </a:r>
            <a:r>
              <a:rPr lang="it-IT" dirty="0" smtClean="0">
                <a:latin typeface="Times New Roman" pitchFamily="18" charset="0"/>
                <a:cs typeface="Times New Roman" pitchFamily="18" charset="0"/>
              </a:rPr>
              <a:t>:</a:t>
            </a:r>
            <a:endParaRPr lang="it-IT" dirty="0">
              <a:latin typeface="Times New Roman" pitchFamily="18" charset="0"/>
              <a:cs typeface="Times New Roman" pitchFamily="18" charset="0"/>
            </a:endParaRPr>
          </a:p>
          <a:p>
            <a:pPr algn="just"/>
            <a:r>
              <a:rPr lang="it-IT" dirty="0">
                <a:latin typeface="Times New Roman" pitchFamily="18" charset="0"/>
                <a:cs typeface="Times New Roman" pitchFamily="18" charset="0"/>
              </a:rPr>
              <a:t>---obbligo di non concorrenza: il lavoratore non deve trattare affari, per conto proprio o di terzi, in concorrenza </a:t>
            </a:r>
            <a:r>
              <a:rPr lang="it-IT" dirty="0" smtClean="0">
                <a:latin typeface="Times New Roman" pitchFamily="18" charset="0"/>
                <a:cs typeface="Times New Roman" pitchFamily="18" charset="0"/>
              </a:rPr>
              <a:t>con l'imprenditore</a:t>
            </a:r>
            <a:r>
              <a:rPr lang="it-IT" dirty="0">
                <a:latin typeface="Times New Roman" pitchFamily="18" charset="0"/>
                <a:cs typeface="Times New Roman" pitchFamily="18" charset="0"/>
              </a:rPr>
              <a:t>: qualsiasi concorrenza, anche se non può essere definita sleale, è illecita in quanto il lavoratore </a:t>
            </a:r>
            <a:r>
              <a:rPr lang="it-IT" dirty="0" smtClean="0">
                <a:latin typeface="Times New Roman" pitchFamily="18" charset="0"/>
                <a:cs typeface="Times New Roman" pitchFamily="18" charset="0"/>
              </a:rPr>
              <a:t>sarebbe troppo </a:t>
            </a:r>
            <a:r>
              <a:rPr lang="it-IT" dirty="0">
                <a:latin typeface="Times New Roman" pitchFamily="18" charset="0"/>
                <a:cs typeface="Times New Roman" pitchFamily="18" charset="0"/>
              </a:rPr>
              <a:t>avvantaggiato dal fatto di essere a conoscenza dei fatti interni dell'azienda</a:t>
            </a:r>
          </a:p>
          <a:p>
            <a:pPr algn="just"/>
            <a:r>
              <a:rPr lang="it-IT" dirty="0">
                <a:latin typeface="Times New Roman" pitchFamily="18" charset="0"/>
                <a:cs typeface="Times New Roman" pitchFamily="18" charset="0"/>
              </a:rPr>
              <a:t>---obbligo di non divulgare notizie riservate e di non farne un uso che rechi pregiudizio all'azienda.</a:t>
            </a:r>
          </a:p>
          <a:p>
            <a:pPr algn="just"/>
            <a:r>
              <a:rPr lang="it-IT" dirty="0">
                <a:latin typeface="Times New Roman" pitchFamily="18" charset="0"/>
                <a:cs typeface="Times New Roman" pitchFamily="18" charset="0"/>
              </a:rPr>
              <a:t>Il divieto di concorrenza può essere previsto anche per la fase successiva alla cessazione del rapporto di lavoro, il </a:t>
            </a:r>
            <a:r>
              <a:rPr lang="it-IT" dirty="0" smtClean="0">
                <a:latin typeface="Times New Roman" pitchFamily="18" charset="0"/>
                <a:cs typeface="Times New Roman" pitchFamily="18" charset="0"/>
              </a:rPr>
              <a:t>cd patto </a:t>
            </a:r>
            <a:r>
              <a:rPr lang="it-IT" dirty="0">
                <a:latin typeface="Times New Roman" pitchFamily="18" charset="0"/>
                <a:cs typeface="Times New Roman" pitchFamily="18" charset="0"/>
              </a:rPr>
              <a:t>di non concorrenza annesso al contratto di lavoro: (art 2125) con cui il lavoratore si impegna a non lavorare per </a:t>
            </a:r>
            <a:r>
              <a:rPr lang="it-IT" dirty="0" smtClean="0">
                <a:latin typeface="Times New Roman" pitchFamily="18" charset="0"/>
                <a:cs typeface="Times New Roman" pitchFamily="18" charset="0"/>
              </a:rPr>
              <a:t>un determinato </a:t>
            </a:r>
            <a:r>
              <a:rPr lang="it-IT" dirty="0">
                <a:latin typeface="Times New Roman" pitchFamily="18" charset="0"/>
                <a:cs typeface="Times New Roman" pitchFamily="18" charset="0"/>
              </a:rPr>
              <a:t>periodo dopo la cessazione del rapporto di lavoro; condizioni necessarie </a:t>
            </a:r>
            <a:r>
              <a:rPr lang="it-IT" dirty="0" smtClean="0">
                <a:latin typeface="Times New Roman" pitchFamily="18" charset="0"/>
                <a:cs typeface="Times New Roman" pitchFamily="18" charset="0"/>
              </a:rPr>
              <a:t>sono la forma </a:t>
            </a:r>
            <a:r>
              <a:rPr lang="it-IT" dirty="0">
                <a:latin typeface="Times New Roman" pitchFamily="18" charset="0"/>
                <a:cs typeface="Times New Roman" pitchFamily="18" charset="0"/>
              </a:rPr>
              <a:t>scritta, pena la </a:t>
            </a:r>
            <a:r>
              <a:rPr lang="it-IT" dirty="0" smtClean="0">
                <a:latin typeface="Times New Roman" pitchFamily="18" charset="0"/>
                <a:cs typeface="Times New Roman" pitchFamily="18" charset="0"/>
              </a:rPr>
              <a:t>nullità, ed un corrispettivo </a:t>
            </a:r>
            <a:r>
              <a:rPr lang="it-IT" dirty="0">
                <a:latin typeface="Times New Roman" pitchFamily="18" charset="0"/>
                <a:cs typeface="Times New Roman" pitchFamily="18" charset="0"/>
              </a:rPr>
              <a:t>a favore del lavoratore, periodico o una tantum, adeguato all'entità del vincolo</a:t>
            </a:r>
          </a:p>
          <a:p>
            <a:pPr algn="just"/>
            <a:r>
              <a:rPr lang="it-IT" dirty="0" smtClean="0">
                <a:latin typeface="Times New Roman" pitchFamily="18" charset="0"/>
                <a:cs typeface="Times New Roman" pitchFamily="18" charset="0"/>
              </a:rPr>
              <a:t>Il </a:t>
            </a:r>
            <a:r>
              <a:rPr lang="it-IT" dirty="0">
                <a:latin typeface="Times New Roman" pitchFamily="18" charset="0"/>
                <a:cs typeface="Times New Roman" pitchFamily="18" charset="0"/>
              </a:rPr>
              <a:t>vincolo temporale non può superare i 5 anni se si tratta di dirigenti, i 2 anni negli altri casi</a:t>
            </a:r>
            <a:endParaRPr lang="it-IT"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4360308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a:bodyPr>
          <a:lstStyle/>
          <a:p>
            <a:r>
              <a:rPr lang="it-IT" b="1" dirty="0" smtClean="0"/>
              <a:t>Art. 3 </a:t>
            </a:r>
            <a:endParaRPr lang="it-IT" dirty="0" smtClean="0"/>
          </a:p>
          <a:p>
            <a:r>
              <a:rPr lang="it-IT" dirty="0" smtClean="0"/>
              <a:t>Tutti i cittadini hanno pari dignità sociale e sono eguali davanti alla legge, senza distinzione di sesso, di razza, di lingua, di religione, di opinioni politiche, di condizioni personali e sociali.</a:t>
            </a:r>
          </a:p>
          <a:p>
            <a:r>
              <a:rPr lang="it-IT" dirty="0" smtClean="0"/>
              <a:t>È compito della Repubblica rimuovere gli ostacoli di ordine economico e sociale, che, limitando di fatto la libertà e l'eguaglianza dei cittadini, impediscono il pieno sviluppo della persona umana e l'effettiva partecipazione di tutti i lavoratori all'organizzazione politica, economica e sociale del Paese.</a:t>
            </a:r>
          </a:p>
          <a:p>
            <a:endParaRPr lang="it-IT" dirty="0" smtClean="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a:bodyPr>
          <a:lstStyle/>
          <a:p>
            <a:r>
              <a:rPr lang="it-IT" dirty="0" smtClean="0"/>
              <a:t>INQUADRAMENTO DEI  LAVORATORI</a:t>
            </a:r>
          </a:p>
          <a:p>
            <a:r>
              <a:rPr lang="it-IT" dirty="0"/>
              <a:t>la legge e i contratti </a:t>
            </a:r>
            <a:r>
              <a:rPr lang="it-IT" dirty="0" smtClean="0"/>
              <a:t>collettivi  classificano i </a:t>
            </a:r>
            <a:r>
              <a:rPr lang="it-IT" dirty="0"/>
              <a:t>lavoratori in categorie e livelli</a:t>
            </a:r>
            <a:r>
              <a:rPr lang="it-IT" dirty="0" smtClean="0"/>
              <a:t>. </a:t>
            </a:r>
          </a:p>
          <a:p>
            <a:r>
              <a:rPr lang="it-IT" dirty="0" smtClean="0"/>
              <a:t>CATEGORIE : </a:t>
            </a:r>
            <a:r>
              <a:rPr lang="it-IT" dirty="0"/>
              <a:t>L'art 2095 </a:t>
            </a:r>
            <a:r>
              <a:rPr lang="it-IT" dirty="0" smtClean="0"/>
              <a:t>c. 1 </a:t>
            </a:r>
            <a:r>
              <a:rPr lang="it-IT" dirty="0"/>
              <a:t>prevede 4 </a:t>
            </a:r>
            <a:r>
              <a:rPr lang="it-IT" dirty="0" smtClean="0"/>
              <a:t>categorie:</a:t>
            </a:r>
          </a:p>
          <a:p>
            <a:endParaRPr lang="it-IT" dirty="0"/>
          </a:p>
          <a:p>
            <a:r>
              <a:rPr lang="it-IT" dirty="0" smtClean="0"/>
              <a:t>DIRIGENTI</a:t>
            </a:r>
          </a:p>
          <a:p>
            <a:r>
              <a:rPr lang="it-IT" dirty="0" smtClean="0"/>
              <a:t>IMPIEGATI</a:t>
            </a:r>
          </a:p>
          <a:p>
            <a:r>
              <a:rPr lang="it-IT" dirty="0" smtClean="0"/>
              <a:t>OPERAI</a:t>
            </a:r>
          </a:p>
          <a:p>
            <a:r>
              <a:rPr lang="it-IT" dirty="0" smtClean="0"/>
              <a:t>QUADRI</a:t>
            </a:r>
          </a:p>
          <a:p>
            <a:endParaRPr lang="it-IT" dirty="0" smtClean="0"/>
          </a:p>
          <a:p>
            <a:endParaRPr lang="it-IT" dirty="0" smtClean="0"/>
          </a:p>
        </p:txBody>
      </p:sp>
    </p:spTree>
    <p:extLst>
      <p:ext uri="{BB962C8B-B14F-4D97-AF65-F5344CB8AC3E}">
        <p14:creationId xmlns:p14="http://schemas.microsoft.com/office/powerpoint/2010/main" val="419624685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560840" cy="5184576"/>
          </a:xfrm>
        </p:spPr>
        <p:txBody>
          <a:bodyPr>
            <a:normAutofit/>
          </a:bodyPr>
          <a:lstStyle/>
          <a:p>
            <a:r>
              <a:rPr lang="it-IT" dirty="0"/>
              <a:t>1)DIRIGENTI: </a:t>
            </a:r>
            <a:endParaRPr lang="it-IT" dirty="0" smtClean="0"/>
          </a:p>
          <a:p>
            <a:r>
              <a:rPr lang="it-IT" dirty="0" smtClean="0"/>
              <a:t>sono </a:t>
            </a:r>
            <a:r>
              <a:rPr lang="it-IT" dirty="0"/>
              <a:t>coloro che, in stretta collaborazione con l'imprenditore, hanno competenze e responsabilità</a:t>
            </a:r>
          </a:p>
          <a:p>
            <a:r>
              <a:rPr lang="it-IT" dirty="0"/>
              <a:t>decisionali ( che attenuano ma non annullano la “subordinazione” al potere direttivo d</a:t>
            </a:r>
            <a:r>
              <a:rPr lang="it-IT" dirty="0" smtClean="0"/>
              <a:t>ell'imprenditore</a:t>
            </a:r>
            <a:r>
              <a:rPr lang="it-IT" dirty="0"/>
              <a:t>, anche se tra </a:t>
            </a:r>
            <a:r>
              <a:rPr lang="it-IT" dirty="0" smtClean="0"/>
              <a:t>i due </a:t>
            </a:r>
            <a:r>
              <a:rPr lang="it-IT" dirty="0"/>
              <a:t>il rapporto assume un alto grado di </a:t>
            </a:r>
            <a:r>
              <a:rPr lang="it-IT" dirty="0" err="1" smtClean="0"/>
              <a:t>fiduciarietà</a:t>
            </a:r>
            <a:r>
              <a:rPr lang="it-IT" dirty="0" smtClean="0"/>
              <a:t> ); </a:t>
            </a:r>
          </a:p>
          <a:p>
            <a:r>
              <a:rPr lang="it-IT" dirty="0" smtClean="0"/>
              <a:t>sono </a:t>
            </a:r>
            <a:r>
              <a:rPr lang="it-IT" dirty="0"/>
              <a:t>organizzati in sindacati autonomi, godono di un </a:t>
            </a:r>
            <a:r>
              <a:rPr lang="it-IT" dirty="0" smtClean="0"/>
              <a:t>trattamento economico </a:t>
            </a:r>
            <a:r>
              <a:rPr lang="it-IT" dirty="0"/>
              <a:t>(frutto di solito di contratti individuali o collettivi diversi per settore) + elevato </a:t>
            </a:r>
            <a:r>
              <a:rPr lang="it-IT" dirty="0" smtClean="0"/>
              <a:t>ma, </a:t>
            </a:r>
            <a:r>
              <a:rPr lang="it-IT" dirty="0"/>
              <a:t>d'altro canto, </a:t>
            </a:r>
            <a:r>
              <a:rPr lang="it-IT" dirty="0" smtClean="0"/>
              <a:t>sono sottoposti </a:t>
            </a:r>
            <a:r>
              <a:rPr lang="it-IT" dirty="0"/>
              <a:t>a un regime di licenziamento ad </a:t>
            </a:r>
            <a:r>
              <a:rPr lang="it-IT" dirty="0" err="1"/>
              <a:t>nutum</a:t>
            </a:r>
            <a:endParaRPr lang="it-IT" dirty="0" smtClean="0"/>
          </a:p>
        </p:txBody>
      </p:sp>
    </p:spTree>
    <p:extLst>
      <p:ext uri="{BB962C8B-B14F-4D97-AF65-F5344CB8AC3E}">
        <p14:creationId xmlns:p14="http://schemas.microsoft.com/office/powerpoint/2010/main" val="283955423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a:bodyPr>
          <a:lstStyle/>
          <a:p>
            <a:r>
              <a:rPr lang="it-IT" dirty="0"/>
              <a:t>2)IMPIEGATI: </a:t>
            </a:r>
            <a:endParaRPr lang="it-IT" dirty="0" smtClean="0"/>
          </a:p>
          <a:p>
            <a:r>
              <a:rPr lang="it-IT" dirty="0" smtClean="0"/>
              <a:t>sono </a:t>
            </a:r>
            <a:r>
              <a:rPr lang="it-IT" dirty="0"/>
              <a:t>la categoria </a:t>
            </a:r>
            <a:r>
              <a:rPr lang="it-IT" dirty="0" smtClean="0"/>
              <a:t>più </a:t>
            </a:r>
            <a:r>
              <a:rPr lang="it-IT" dirty="0"/>
              <a:t>antica tanto che la loro definizione risale al regio decreto 1825 del 1924 che parla </a:t>
            </a:r>
            <a:r>
              <a:rPr lang="it-IT" dirty="0" smtClean="0"/>
              <a:t>di “</a:t>
            </a:r>
            <a:r>
              <a:rPr lang="it-IT" dirty="0"/>
              <a:t>collaborazione, professionalità e non manualità” dei quali è rimasta oggi solo la non manualità come </a:t>
            </a:r>
            <a:r>
              <a:rPr lang="it-IT" dirty="0" smtClean="0"/>
              <a:t>distinzione dall'operaio</a:t>
            </a:r>
            <a:r>
              <a:rPr lang="it-IT" dirty="0"/>
              <a:t>, anzi nemmeno questa, tenuto conto che, a partire dagli anni '70 si è optato per l'inquadramento unico,</a:t>
            </a:r>
          </a:p>
          <a:p>
            <a:r>
              <a:rPr lang="it-IT" dirty="0"/>
              <a:t>eliminando di fatto quasi tutte le differenze di trattamento tra le due categorie.</a:t>
            </a:r>
            <a:endParaRPr lang="it-IT" dirty="0" smtClean="0"/>
          </a:p>
        </p:txBody>
      </p:sp>
    </p:spTree>
    <p:extLst>
      <p:ext uri="{BB962C8B-B14F-4D97-AF65-F5344CB8AC3E}">
        <p14:creationId xmlns:p14="http://schemas.microsoft.com/office/powerpoint/2010/main" val="205466214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fontScale="92500" lnSpcReduction="10000"/>
          </a:bodyPr>
          <a:lstStyle/>
          <a:p>
            <a:r>
              <a:rPr lang="it-IT" dirty="0"/>
              <a:t>3)OPERAI: </a:t>
            </a:r>
            <a:endParaRPr lang="it-IT" dirty="0" smtClean="0"/>
          </a:p>
          <a:p>
            <a:r>
              <a:rPr lang="it-IT" dirty="0" smtClean="0"/>
              <a:t>la </a:t>
            </a:r>
            <a:r>
              <a:rPr lang="it-IT" dirty="0"/>
              <a:t>definizione di operaio è incentrata sulla manualità </a:t>
            </a:r>
            <a:r>
              <a:rPr lang="it-IT" dirty="0" smtClean="0"/>
              <a:t>della </a:t>
            </a:r>
            <a:r>
              <a:rPr lang="it-IT" dirty="0"/>
              <a:t>sua </a:t>
            </a:r>
            <a:r>
              <a:rPr lang="it-IT" dirty="0" smtClean="0"/>
              <a:t>opera</a:t>
            </a:r>
          </a:p>
          <a:p>
            <a:r>
              <a:rPr lang="it-IT" dirty="0"/>
              <a:t>4)QUADRI: è la categoria </a:t>
            </a:r>
            <a:r>
              <a:rPr lang="it-IT" dirty="0" smtClean="0"/>
              <a:t>più </a:t>
            </a:r>
            <a:r>
              <a:rPr lang="it-IT" dirty="0"/>
              <a:t>recente e comprende i lavoratori intermedi tra dirigenti e </a:t>
            </a:r>
            <a:r>
              <a:rPr lang="it-IT" dirty="0" smtClean="0"/>
              <a:t>impiegati/operai</a:t>
            </a:r>
            <a:r>
              <a:rPr lang="it-IT" dirty="0"/>
              <a:t>: sono </a:t>
            </a:r>
            <a:r>
              <a:rPr lang="it-IT" dirty="0" smtClean="0"/>
              <a:t>lavoratori con </a:t>
            </a:r>
            <a:r>
              <a:rPr lang="it-IT" dirty="0"/>
              <a:t>responsabilità importanti di </a:t>
            </a:r>
            <a:r>
              <a:rPr lang="it-IT" u="sng" dirty="0"/>
              <a:t>gestione</a:t>
            </a:r>
            <a:r>
              <a:rPr lang="it-IT" dirty="0"/>
              <a:t> ma non hanno responsabilità decisionali; </a:t>
            </a:r>
            <a:endParaRPr lang="it-IT" dirty="0" smtClean="0"/>
          </a:p>
          <a:p>
            <a:r>
              <a:rPr lang="it-IT" dirty="0" smtClean="0"/>
              <a:t>Sono nati </a:t>
            </a:r>
            <a:r>
              <a:rPr lang="it-IT" dirty="0"/>
              <a:t>negli anni '80 dalla marcia </a:t>
            </a:r>
            <a:r>
              <a:rPr lang="it-IT" dirty="0" smtClean="0"/>
              <a:t>dei quarantamila </a:t>
            </a:r>
            <a:r>
              <a:rPr lang="it-IT" dirty="0"/>
              <a:t>(una manifestazione con la quale i quadri ottennero la fine di un lungo sciopero degli operai FIAT) </a:t>
            </a:r>
            <a:r>
              <a:rPr lang="it-IT" dirty="0" smtClean="0"/>
              <a:t>hanno ottenuto </a:t>
            </a:r>
            <a:r>
              <a:rPr lang="it-IT" dirty="0"/>
              <a:t>riconoscimento legale con legge 190 del 1985 la quale ha tuttavia ribadito che per essi vale la </a:t>
            </a:r>
            <a:r>
              <a:rPr lang="it-IT" dirty="0" smtClean="0"/>
              <a:t>normativa riservata </a:t>
            </a:r>
            <a:r>
              <a:rPr lang="it-IT" dirty="0"/>
              <a:t>alla categoria impiegati </a:t>
            </a:r>
            <a:r>
              <a:rPr lang="it-IT" dirty="0" smtClean="0"/>
              <a:t>( privilegi di natura economica e premiante connessa alle responsabilità )</a:t>
            </a:r>
          </a:p>
        </p:txBody>
      </p:sp>
    </p:spTree>
    <p:extLst>
      <p:ext uri="{BB962C8B-B14F-4D97-AF65-F5344CB8AC3E}">
        <p14:creationId xmlns:p14="http://schemas.microsoft.com/office/powerpoint/2010/main" val="368256386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a:bodyPr>
          <a:lstStyle/>
          <a:p>
            <a:pPr algn="ctr"/>
            <a:r>
              <a:rPr lang="it-IT" dirty="0" smtClean="0"/>
              <a:t>I LIVELLI</a:t>
            </a:r>
          </a:p>
          <a:p>
            <a:endParaRPr lang="it-IT" dirty="0"/>
          </a:p>
          <a:p>
            <a:r>
              <a:rPr lang="it-IT" dirty="0" smtClean="0"/>
              <a:t>la </a:t>
            </a:r>
            <a:r>
              <a:rPr lang="it-IT" dirty="0"/>
              <a:t>classificazione </a:t>
            </a:r>
            <a:r>
              <a:rPr lang="it-IT" dirty="0" smtClean="0"/>
              <a:t>legale è  </a:t>
            </a:r>
            <a:r>
              <a:rPr lang="it-IT" dirty="0"/>
              <a:t>troppo </a:t>
            </a:r>
            <a:r>
              <a:rPr lang="it-IT" dirty="0" smtClean="0"/>
              <a:t>generica e praticamente nei contratti  </a:t>
            </a:r>
            <a:r>
              <a:rPr lang="it-IT" dirty="0"/>
              <a:t>se ne usa abitualmente un'altra ed è la classificazione in livelli (</a:t>
            </a:r>
            <a:r>
              <a:rPr lang="it-IT" dirty="0" smtClean="0"/>
              <a:t>di solito </a:t>
            </a:r>
            <a:r>
              <a:rPr lang="it-IT" dirty="0"/>
              <a:t>7-8) che si trova nella prima parte dei </a:t>
            </a:r>
            <a:r>
              <a:rPr lang="it-IT" dirty="0" smtClean="0"/>
              <a:t>contratti, i </a:t>
            </a:r>
            <a:r>
              <a:rPr lang="it-IT" dirty="0"/>
              <a:t>quali contratti con la </a:t>
            </a:r>
            <a:r>
              <a:rPr lang="it-IT" dirty="0" smtClean="0"/>
              <a:t>cd </a:t>
            </a:r>
            <a:r>
              <a:rPr lang="it-IT" u="sng" dirty="0" smtClean="0"/>
              <a:t>declaratoria</a:t>
            </a:r>
            <a:r>
              <a:rPr lang="it-IT" dirty="0" smtClean="0"/>
              <a:t> </a:t>
            </a:r>
            <a:r>
              <a:rPr lang="it-IT" dirty="0"/>
              <a:t>indicano </a:t>
            </a:r>
            <a:r>
              <a:rPr lang="it-IT" u="sng" dirty="0"/>
              <a:t>i profili professionali </a:t>
            </a:r>
            <a:r>
              <a:rPr lang="it-IT" dirty="0"/>
              <a:t>(manovale, elettricista) e descrivono in dettaglio l'elenco delle </a:t>
            </a:r>
            <a:r>
              <a:rPr lang="it-IT" dirty="0" smtClean="0"/>
              <a:t>attività riconducibili </a:t>
            </a:r>
            <a:r>
              <a:rPr lang="it-IT" dirty="0"/>
              <a:t>a quella qualifica</a:t>
            </a:r>
            <a:endParaRPr lang="it-IT" dirty="0" smtClean="0"/>
          </a:p>
        </p:txBody>
      </p:sp>
    </p:spTree>
    <p:extLst>
      <p:ext uri="{BB962C8B-B14F-4D97-AF65-F5344CB8AC3E}">
        <p14:creationId xmlns:p14="http://schemas.microsoft.com/office/powerpoint/2010/main" val="417791952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fontScale="92500"/>
          </a:bodyPr>
          <a:lstStyle/>
          <a:p>
            <a:r>
              <a:rPr lang="it-IT" dirty="0"/>
              <a:t>A</a:t>
            </a:r>
            <a:r>
              <a:rPr lang="it-IT" dirty="0" smtClean="0"/>
              <a:t>d </a:t>
            </a:r>
            <a:r>
              <a:rPr lang="it-IT" dirty="0"/>
              <a:t>un lavoratore si può chiedere solo lo svolgimento di </a:t>
            </a:r>
            <a:r>
              <a:rPr lang="it-IT" dirty="0" smtClean="0"/>
              <a:t>quelle mansioni </a:t>
            </a:r>
            <a:r>
              <a:rPr lang="it-IT" dirty="0"/>
              <a:t>previste dal contratto per quel </a:t>
            </a:r>
            <a:r>
              <a:rPr lang="it-IT" dirty="0" smtClean="0"/>
              <a:t>livello</a:t>
            </a:r>
          </a:p>
          <a:p>
            <a:r>
              <a:rPr lang="it-IT" dirty="0" smtClean="0"/>
              <a:t>il </a:t>
            </a:r>
            <a:r>
              <a:rPr lang="it-IT" dirty="0"/>
              <a:t>datore di lavoro può esercitare lo </a:t>
            </a:r>
            <a:r>
              <a:rPr lang="it-IT" dirty="0" err="1"/>
              <a:t>ius</a:t>
            </a:r>
            <a:r>
              <a:rPr lang="it-IT" dirty="0"/>
              <a:t> </a:t>
            </a:r>
            <a:r>
              <a:rPr lang="it-IT" dirty="0" err="1"/>
              <a:t>variandi</a:t>
            </a:r>
            <a:r>
              <a:rPr lang="it-IT" dirty="0"/>
              <a:t>, ossia il </a:t>
            </a:r>
            <a:r>
              <a:rPr lang="it-IT" dirty="0" smtClean="0"/>
              <a:t>diritto potestativo </a:t>
            </a:r>
            <a:r>
              <a:rPr lang="it-IT" dirty="0"/>
              <a:t>unilaterale di variare, anche senza motivazione, quelle mansioni; </a:t>
            </a:r>
            <a:endParaRPr lang="it-IT" dirty="0" smtClean="0"/>
          </a:p>
          <a:p>
            <a:r>
              <a:rPr lang="it-IT" dirty="0" smtClean="0"/>
              <a:t>fino </a:t>
            </a:r>
            <a:r>
              <a:rPr lang="it-IT" dirty="0"/>
              <a:t>agli anni '70 questo potere non </a:t>
            </a:r>
            <a:r>
              <a:rPr lang="it-IT" dirty="0" smtClean="0"/>
              <a:t>aveva limiti</a:t>
            </a:r>
            <a:r>
              <a:rPr lang="it-IT" dirty="0"/>
              <a:t>, ma l'art 13 dello Statuto dei Lavoratori e l'art 2103 hanno istituito rigide norme a tutela della </a:t>
            </a:r>
            <a:r>
              <a:rPr lang="it-IT" dirty="0" smtClean="0"/>
              <a:t>professionalità acquisita </a:t>
            </a:r>
            <a:r>
              <a:rPr lang="it-IT" dirty="0"/>
              <a:t>dal lavoratore ( e della sua dignità) e conseguentemente del suo trattamento retributivo: </a:t>
            </a:r>
            <a:endParaRPr lang="it-IT" dirty="0" smtClean="0"/>
          </a:p>
          <a:p>
            <a:r>
              <a:rPr lang="it-IT" dirty="0" smtClean="0"/>
              <a:t>in </a:t>
            </a:r>
            <a:r>
              <a:rPr lang="it-IT" dirty="0"/>
              <a:t>sostanza lo </a:t>
            </a:r>
            <a:r>
              <a:rPr lang="it-IT" dirty="0" err="1" smtClean="0"/>
              <a:t>ius</a:t>
            </a:r>
            <a:r>
              <a:rPr lang="it-IT" dirty="0" smtClean="0"/>
              <a:t> </a:t>
            </a:r>
            <a:r>
              <a:rPr lang="it-IT" dirty="0" err="1" smtClean="0"/>
              <a:t>variandi</a:t>
            </a:r>
            <a:r>
              <a:rPr lang="it-IT" dirty="0" smtClean="0"/>
              <a:t> </a:t>
            </a:r>
            <a:r>
              <a:rPr lang="it-IT" dirty="0"/>
              <a:t>può essere esercitato solo adibendo il lavoratore a </a:t>
            </a:r>
            <a:r>
              <a:rPr lang="it-IT" u="sng" dirty="0"/>
              <a:t>mansioni almeno equivalenti</a:t>
            </a:r>
            <a:r>
              <a:rPr lang="it-IT" dirty="0"/>
              <a:t>, </a:t>
            </a:r>
            <a:r>
              <a:rPr lang="it-IT" u="sng" dirty="0"/>
              <a:t>mai a mansioni inferiori </a:t>
            </a:r>
            <a:r>
              <a:rPr lang="it-IT" dirty="0" smtClean="0"/>
              <a:t>a quelle </a:t>
            </a:r>
            <a:r>
              <a:rPr lang="it-IT" dirty="0"/>
              <a:t>originariamente svolte.</a:t>
            </a:r>
            <a:endParaRPr lang="it-IT" dirty="0" smtClean="0"/>
          </a:p>
        </p:txBody>
      </p:sp>
    </p:spTree>
    <p:extLst>
      <p:ext uri="{BB962C8B-B14F-4D97-AF65-F5344CB8AC3E}">
        <p14:creationId xmlns:p14="http://schemas.microsoft.com/office/powerpoint/2010/main" val="411001600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fontScale="85000" lnSpcReduction="10000"/>
          </a:bodyPr>
          <a:lstStyle/>
          <a:p>
            <a:pPr algn="ctr"/>
            <a:r>
              <a:rPr lang="it-IT" dirty="0"/>
              <a:t>2 sono i criteri utilizzati:</a:t>
            </a:r>
          </a:p>
          <a:p>
            <a:r>
              <a:rPr lang="it-IT" dirty="0"/>
              <a:t>1)criterio oggettivo: fa riferimento alla classificazione contrattuale: la nuova mansione non può essere quella di </a:t>
            </a:r>
            <a:r>
              <a:rPr lang="it-IT" dirty="0" smtClean="0"/>
              <a:t>un livello </a:t>
            </a:r>
            <a:r>
              <a:rPr lang="it-IT" dirty="0"/>
              <a:t>inferiore; </a:t>
            </a:r>
            <a:r>
              <a:rPr lang="it-IT" dirty="0" smtClean="0"/>
              <a:t>necessità </a:t>
            </a:r>
            <a:r>
              <a:rPr lang="it-IT" dirty="0"/>
              <a:t>di </a:t>
            </a:r>
            <a:r>
              <a:rPr lang="it-IT" dirty="0" smtClean="0"/>
              <a:t>flessibilità di </a:t>
            </a:r>
            <a:r>
              <a:rPr lang="it-IT" dirty="0"/>
              <a:t>produzione </a:t>
            </a:r>
            <a:r>
              <a:rPr lang="it-IT" dirty="0" smtClean="0"/>
              <a:t>: numerosi </a:t>
            </a:r>
            <a:r>
              <a:rPr lang="it-IT" dirty="0"/>
              <a:t>contratti collettivi hanno ridotto il numero dei livelli o </a:t>
            </a:r>
            <a:r>
              <a:rPr lang="it-IT" dirty="0" smtClean="0"/>
              <a:t>hanno inserito </a:t>
            </a:r>
            <a:r>
              <a:rPr lang="it-IT" dirty="0"/>
              <a:t>clausole di fungibilità tra gruppi di </a:t>
            </a:r>
            <a:r>
              <a:rPr lang="it-IT" dirty="0" smtClean="0"/>
              <a:t>mansioni</a:t>
            </a:r>
            <a:r>
              <a:rPr lang="it-IT" dirty="0"/>
              <a:t>.</a:t>
            </a:r>
            <a:r>
              <a:rPr lang="it-IT" dirty="0" smtClean="0"/>
              <a:t> </a:t>
            </a:r>
          </a:p>
          <a:p>
            <a:r>
              <a:rPr lang="it-IT" dirty="0" smtClean="0"/>
              <a:t>2)criterio </a:t>
            </a:r>
            <a:r>
              <a:rPr lang="it-IT" dirty="0"/>
              <a:t>soggettivo: al criterio oggettivo va aggiunto in ogni caso un criterio soggettivo che fa riferimento </a:t>
            </a:r>
            <a:r>
              <a:rPr lang="it-IT" dirty="0" smtClean="0"/>
              <a:t>alla valutazione</a:t>
            </a:r>
            <a:r>
              <a:rPr lang="it-IT" dirty="0"/>
              <a:t>, peraltro molto delicata, del giudice il quale valuterà caso per caso, tenendo conto di tutti gli elementi </a:t>
            </a:r>
            <a:r>
              <a:rPr lang="it-IT" dirty="0" smtClean="0"/>
              <a:t>utili compresa </a:t>
            </a:r>
            <a:r>
              <a:rPr lang="it-IT" dirty="0"/>
              <a:t>la carriera professionale del lavoratore: egli può così ad es ritenere non equivalente una mansione che, </a:t>
            </a:r>
            <a:r>
              <a:rPr lang="it-IT" dirty="0" smtClean="0"/>
              <a:t>pur essendo </a:t>
            </a:r>
            <a:r>
              <a:rPr lang="it-IT" dirty="0"/>
              <a:t>dello stesso livello di quella precedente richiede una professionalità diversa da quella accumulata dal lavoratore</a:t>
            </a:r>
          </a:p>
          <a:p>
            <a:r>
              <a:rPr lang="it-IT" dirty="0" smtClean="0"/>
              <a:t>Ma…  </a:t>
            </a:r>
            <a:r>
              <a:rPr lang="it-IT" dirty="0"/>
              <a:t>la rotazione su </a:t>
            </a:r>
            <a:r>
              <a:rPr lang="it-IT" dirty="0" smtClean="0"/>
              <a:t>più mansioni </a:t>
            </a:r>
            <a:r>
              <a:rPr lang="it-IT" dirty="0"/>
              <a:t>può essere considerata un arricchimento dell'esperienza professionale del </a:t>
            </a:r>
            <a:r>
              <a:rPr lang="it-IT" dirty="0" smtClean="0"/>
              <a:t>lavoratore ?</a:t>
            </a:r>
          </a:p>
        </p:txBody>
      </p:sp>
    </p:spTree>
    <p:extLst>
      <p:ext uri="{BB962C8B-B14F-4D97-AF65-F5344CB8AC3E}">
        <p14:creationId xmlns:p14="http://schemas.microsoft.com/office/powerpoint/2010/main" val="321975840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a:bodyPr>
          <a:lstStyle/>
          <a:p>
            <a:pPr algn="ctr"/>
            <a:r>
              <a:rPr lang="it-IT" dirty="0"/>
              <a:t>recente tendenza </a:t>
            </a:r>
            <a:r>
              <a:rPr lang="it-IT" dirty="0" smtClean="0"/>
              <a:t>giurisprudenziale</a:t>
            </a:r>
          </a:p>
          <a:p>
            <a:pPr algn="ctr"/>
            <a:endParaRPr lang="it-IT" dirty="0" smtClean="0"/>
          </a:p>
          <a:p>
            <a:pPr algn="just"/>
            <a:r>
              <a:rPr lang="it-IT" dirty="0" smtClean="0"/>
              <a:t> </a:t>
            </a:r>
            <a:r>
              <a:rPr lang="it-IT" dirty="0"/>
              <a:t>non </a:t>
            </a:r>
            <a:r>
              <a:rPr lang="it-IT" dirty="0" smtClean="0"/>
              <a:t>si considera </a:t>
            </a:r>
            <a:r>
              <a:rPr lang="it-IT" dirty="0"/>
              <a:t>come violazione dell'art 2103 il</a:t>
            </a:r>
          </a:p>
          <a:p>
            <a:pPr algn="just"/>
            <a:r>
              <a:rPr lang="it-IT" dirty="0"/>
              <a:t>declassamento che sia stato accettato dal lavoratore in nome di un interesse superiore, quale potrebbe essere ad </a:t>
            </a:r>
            <a:r>
              <a:rPr lang="it-IT" dirty="0" smtClean="0"/>
              <a:t>es evitare </a:t>
            </a:r>
            <a:r>
              <a:rPr lang="it-IT" dirty="0"/>
              <a:t>un licenziamento per giustificato motivo oggettivo; principio che può essere applicato anche ai </a:t>
            </a:r>
            <a:r>
              <a:rPr lang="it-IT" dirty="0" smtClean="0"/>
              <a:t>licenziamenti collettivi purché </a:t>
            </a:r>
            <a:r>
              <a:rPr lang="it-IT" dirty="0"/>
              <a:t>sia stato concordato dalle associazioni sindacali.</a:t>
            </a:r>
            <a:endParaRPr lang="it-IT" dirty="0" smtClean="0"/>
          </a:p>
        </p:txBody>
      </p:sp>
    </p:spTree>
    <p:extLst>
      <p:ext uri="{BB962C8B-B14F-4D97-AF65-F5344CB8AC3E}">
        <p14:creationId xmlns:p14="http://schemas.microsoft.com/office/powerpoint/2010/main" val="64434769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a:bodyPr>
          <a:lstStyle/>
          <a:p>
            <a:pPr algn="ctr"/>
            <a:r>
              <a:rPr lang="it-IT" dirty="0"/>
              <a:t>lavoratore divenuto </a:t>
            </a:r>
            <a:r>
              <a:rPr lang="it-IT" dirty="0" smtClean="0"/>
              <a:t>disabile </a:t>
            </a:r>
            <a:r>
              <a:rPr lang="it-IT" dirty="0"/>
              <a:t>in seguito </a:t>
            </a:r>
            <a:r>
              <a:rPr lang="it-IT" dirty="0" smtClean="0"/>
              <a:t>al rapporto:</a:t>
            </a:r>
          </a:p>
          <a:p>
            <a:pPr algn="just"/>
            <a:r>
              <a:rPr lang="it-IT" dirty="0" smtClean="0"/>
              <a:t>Il lavoratore </a:t>
            </a:r>
            <a:r>
              <a:rPr lang="it-IT" dirty="0"/>
              <a:t>non può essere licenziato per giustificato motivo ma può essere adibito a mansioni equivalenti </a:t>
            </a:r>
            <a:r>
              <a:rPr lang="it-IT" dirty="0" smtClean="0"/>
              <a:t>o anche </a:t>
            </a:r>
            <a:r>
              <a:rPr lang="it-IT" dirty="0"/>
              <a:t>inferiori, conservando la </a:t>
            </a:r>
            <a:r>
              <a:rPr lang="it-IT" dirty="0" smtClean="0"/>
              <a:t>retribuzione </a:t>
            </a:r>
            <a:r>
              <a:rPr lang="it-IT" dirty="0"/>
              <a:t>precedente</a:t>
            </a:r>
            <a:endParaRPr lang="it-IT" dirty="0" smtClean="0"/>
          </a:p>
          <a:p>
            <a:pPr algn="just"/>
            <a:r>
              <a:rPr lang="it-IT" dirty="0" smtClean="0"/>
              <a:t>Negli altri casi il </a:t>
            </a:r>
            <a:r>
              <a:rPr lang="it-IT" dirty="0"/>
              <a:t>declassamento professionale (</a:t>
            </a:r>
            <a:r>
              <a:rPr lang="it-IT" dirty="0" err="1"/>
              <a:t>demansionamento</a:t>
            </a:r>
            <a:r>
              <a:rPr lang="it-IT" dirty="0"/>
              <a:t>), </a:t>
            </a:r>
            <a:r>
              <a:rPr lang="it-IT" dirty="0" smtClean="0"/>
              <a:t>produce </a:t>
            </a:r>
            <a:r>
              <a:rPr lang="it-IT" dirty="0"/>
              <a:t>per effetto diretto dell'art </a:t>
            </a:r>
            <a:r>
              <a:rPr lang="it-IT" dirty="0" smtClean="0"/>
              <a:t>2103 una </a:t>
            </a:r>
            <a:r>
              <a:rPr lang="it-IT" dirty="0"/>
              <a:t>nullità dell'atto che lo ha determinato, per cui il lavoratore ha diritto a vedere ripristinata la situazione precedente </a:t>
            </a:r>
            <a:r>
              <a:rPr lang="it-IT" dirty="0" smtClean="0"/>
              <a:t>o essere </a:t>
            </a:r>
            <a:r>
              <a:rPr lang="it-IT" dirty="0"/>
              <a:t>assegnato a mansioni equivalenti. </a:t>
            </a:r>
            <a:endParaRPr lang="it-IT" dirty="0" smtClean="0"/>
          </a:p>
        </p:txBody>
      </p:sp>
    </p:spTree>
    <p:extLst>
      <p:ext uri="{BB962C8B-B14F-4D97-AF65-F5344CB8AC3E}">
        <p14:creationId xmlns:p14="http://schemas.microsoft.com/office/powerpoint/2010/main" val="167952889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259632" y="1196752"/>
            <a:ext cx="7776864" cy="5184576"/>
          </a:xfrm>
        </p:spPr>
        <p:txBody>
          <a:bodyPr>
            <a:normAutofit/>
          </a:bodyPr>
          <a:lstStyle/>
          <a:p>
            <a:pPr algn="ctr"/>
            <a:r>
              <a:rPr lang="it-IT" sz="1800" b="1" dirty="0"/>
              <a:t>ESERCIZIO DI MANSIONI SUPERIORI </a:t>
            </a:r>
            <a:endParaRPr lang="it-IT" sz="1800" b="1" dirty="0" smtClean="0"/>
          </a:p>
          <a:p>
            <a:pPr algn="ctr"/>
            <a:r>
              <a:rPr lang="it-IT" sz="1800" b="1" dirty="0" smtClean="0"/>
              <a:t>E PROMOZIONE AUTOMATICA</a:t>
            </a:r>
          </a:p>
          <a:p>
            <a:pPr algn="just"/>
            <a:r>
              <a:rPr lang="it-IT" sz="1800" b="1" dirty="0" smtClean="0"/>
              <a:t>Assegnazione a mansioni superiori per :</a:t>
            </a:r>
          </a:p>
          <a:p>
            <a:pPr marL="313182" indent="-285750" algn="just">
              <a:buFont typeface="Arial" pitchFamily="34" charset="0"/>
              <a:buChar char="•"/>
            </a:pPr>
            <a:r>
              <a:rPr lang="it-IT" sz="2000" dirty="0"/>
              <a:t>promozione (con relativa retribuzione</a:t>
            </a:r>
            <a:r>
              <a:rPr lang="it-IT" sz="2000" dirty="0" smtClean="0"/>
              <a:t>)</a:t>
            </a:r>
          </a:p>
          <a:p>
            <a:pPr marL="313182" indent="-285750">
              <a:buFont typeface="Arial" pitchFamily="34" charset="0"/>
              <a:buChar char="•"/>
            </a:pPr>
            <a:r>
              <a:rPr lang="it-IT" sz="2000" dirty="0"/>
              <a:t>in via </a:t>
            </a:r>
            <a:r>
              <a:rPr lang="it-IT" sz="2000" dirty="0" smtClean="0"/>
              <a:t>temporanea : </a:t>
            </a:r>
          </a:p>
          <a:p>
            <a:r>
              <a:rPr lang="it-IT" sz="2000" dirty="0" smtClean="0"/>
              <a:t>solo </a:t>
            </a:r>
            <a:r>
              <a:rPr lang="it-IT" sz="2000" dirty="0"/>
              <a:t>per un tempo definito dai contratti collettivi e </a:t>
            </a:r>
            <a:r>
              <a:rPr lang="it-IT" sz="2000" dirty="0" smtClean="0"/>
              <a:t>comunque non </a:t>
            </a:r>
            <a:r>
              <a:rPr lang="it-IT" sz="2000" dirty="0"/>
              <a:t>superiore a </a:t>
            </a:r>
            <a:r>
              <a:rPr lang="it-IT" sz="2000" dirty="0" smtClean="0"/>
              <a:t>tre mesi </a:t>
            </a:r>
            <a:r>
              <a:rPr lang="it-IT" sz="2000" dirty="0"/>
              <a:t>continuativi per i lavoratori (+ lungo per quadri e dirigenti), trascorsi i quali il lavoratore acquisisce in </a:t>
            </a:r>
            <a:r>
              <a:rPr lang="it-IT" sz="2000" dirty="0" smtClean="0"/>
              <a:t>via definitiva </a:t>
            </a:r>
            <a:r>
              <a:rPr lang="it-IT" sz="2000" dirty="0"/>
              <a:t>il livello contrattuale </a:t>
            </a:r>
            <a:r>
              <a:rPr lang="it-IT" sz="2000" dirty="0" smtClean="0"/>
              <a:t>superiore, a meno che non sia in sostituzione di un dipendente assente con diritto alla conservazione del posto ( malato, aspettativa, etc.);</a:t>
            </a:r>
          </a:p>
          <a:p>
            <a:pPr marL="313182" indent="-285750" algn="just">
              <a:buFont typeface="Arial" pitchFamily="34" charset="0"/>
              <a:buChar char="•"/>
            </a:pPr>
            <a:endParaRPr lang="it-IT" sz="2000" b="1" dirty="0"/>
          </a:p>
          <a:p>
            <a:pPr marL="313182" indent="-285750" algn="just">
              <a:buFont typeface="Arial" pitchFamily="34" charset="0"/>
              <a:buChar char="•"/>
            </a:pPr>
            <a:endParaRPr lang="it-IT" sz="2000" b="1" dirty="0" smtClean="0"/>
          </a:p>
        </p:txBody>
      </p:sp>
    </p:spTree>
    <p:extLst>
      <p:ext uri="{BB962C8B-B14F-4D97-AF65-F5344CB8AC3E}">
        <p14:creationId xmlns:p14="http://schemas.microsoft.com/office/powerpoint/2010/main" val="19249630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a:bodyPr>
          <a:lstStyle/>
          <a:p>
            <a:r>
              <a:rPr lang="it-IT" b="1" dirty="0" smtClean="0"/>
              <a:t>Art. 4 </a:t>
            </a:r>
            <a:endParaRPr lang="it-IT" dirty="0" smtClean="0"/>
          </a:p>
          <a:p>
            <a:r>
              <a:rPr lang="it-IT" dirty="0" smtClean="0"/>
              <a:t>La Repubblica riconosce a tutti i cittadini il diritto al lavoro e promuove le condizioni che rendano effettivo questo diritto. </a:t>
            </a:r>
          </a:p>
          <a:p>
            <a:r>
              <a:rPr lang="it-IT" dirty="0" smtClean="0"/>
              <a:t>Ogni cittadino ha il dovere di svolgere, secondo le proprie possibilità e la propria scelta, un'attività o una funzione che concorra al progresso materiale o spirituale della società.</a:t>
            </a:r>
          </a:p>
          <a:p>
            <a:endParaRPr lang="it-IT" dirty="0" smtClean="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fontScale="92500"/>
          </a:bodyPr>
          <a:lstStyle/>
          <a:p>
            <a:pPr algn="ctr"/>
            <a:r>
              <a:rPr lang="it-IT" dirty="0"/>
              <a:t>MANSIONI E </a:t>
            </a:r>
            <a:r>
              <a:rPr lang="it-IT" dirty="0" smtClean="0"/>
              <a:t>PROFESSIONALITA‘</a:t>
            </a:r>
          </a:p>
          <a:p>
            <a:pPr algn="ctr"/>
            <a:r>
              <a:rPr lang="it-IT" dirty="0" smtClean="0"/>
              <a:t> NEL </a:t>
            </a:r>
            <a:r>
              <a:rPr lang="it-IT" dirty="0"/>
              <a:t>LAVORO </a:t>
            </a:r>
            <a:r>
              <a:rPr lang="it-IT" dirty="0" smtClean="0"/>
              <a:t>PUBBLICO</a:t>
            </a:r>
          </a:p>
          <a:p>
            <a:r>
              <a:rPr lang="it-IT" dirty="0"/>
              <a:t>1)tendenzialmente il concetto di equivalenza delle mansioni è affidato ai contratti collettivi , non al giudice</a:t>
            </a:r>
          </a:p>
          <a:p>
            <a:r>
              <a:rPr lang="it-IT" dirty="0"/>
              <a:t>2)la promozione non è affidata ad atti unilaterali di un dirigente ma a regolari procedure previste nei contratti collettivi </a:t>
            </a:r>
            <a:r>
              <a:rPr lang="it-IT" dirty="0" smtClean="0"/>
              <a:t>e a </a:t>
            </a:r>
            <a:r>
              <a:rPr lang="it-IT" dirty="0"/>
              <a:t>delibere dell'amministrazione</a:t>
            </a:r>
          </a:p>
          <a:p>
            <a:r>
              <a:rPr lang="it-IT" dirty="0"/>
              <a:t>3)l'assegnazione temporanea a mansioni diverse è ammessa nei casi di sostituzione di lavoratore con diritto </a:t>
            </a:r>
            <a:r>
              <a:rPr lang="it-IT" dirty="0" smtClean="0"/>
              <a:t>alla conservazione </a:t>
            </a:r>
            <a:r>
              <a:rPr lang="it-IT" dirty="0"/>
              <a:t>del posto, per obiettive esigenze di servizio, in caso di vacanza di posto in organico e per non </a:t>
            </a:r>
            <a:r>
              <a:rPr lang="it-IT" dirty="0" smtClean="0"/>
              <a:t>più di sei mesi </a:t>
            </a:r>
            <a:r>
              <a:rPr lang="it-IT" dirty="0"/>
              <a:t>prorogabili a 12 se sono state avviate le procedure di copertura del posto</a:t>
            </a:r>
            <a:endParaRPr lang="it-IT" dirty="0" smtClean="0"/>
          </a:p>
        </p:txBody>
      </p:sp>
    </p:spTree>
    <p:extLst>
      <p:ext uri="{BB962C8B-B14F-4D97-AF65-F5344CB8AC3E}">
        <p14:creationId xmlns:p14="http://schemas.microsoft.com/office/powerpoint/2010/main" val="85438738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a:bodyPr>
          <a:lstStyle/>
          <a:p>
            <a:r>
              <a:rPr lang="it-IT" dirty="0"/>
              <a:t>TRASFERIMENTO DEL </a:t>
            </a:r>
            <a:r>
              <a:rPr lang="it-IT" dirty="0" smtClean="0"/>
              <a:t>LAVORATORE</a:t>
            </a:r>
          </a:p>
          <a:p>
            <a:endParaRPr lang="it-IT" dirty="0"/>
          </a:p>
          <a:p>
            <a:pPr algn="just"/>
            <a:r>
              <a:rPr lang="it-IT" dirty="0"/>
              <a:t>L'art 13 dello </a:t>
            </a:r>
            <a:r>
              <a:rPr lang="it-IT" u="sng" dirty="0"/>
              <a:t>Statuto dei lavoratori </a:t>
            </a:r>
            <a:r>
              <a:rPr lang="it-IT" dirty="0"/>
              <a:t>stabilisce che il lavoratore può essere trasferito da un'unità produttiva a un'altra </a:t>
            </a:r>
            <a:r>
              <a:rPr lang="it-IT" dirty="0" smtClean="0"/>
              <a:t>solo quando </a:t>
            </a:r>
            <a:r>
              <a:rPr lang="it-IT" dirty="0"/>
              <a:t>siano provate dal datore le ragioni tecniche, organizzative e produttive che lo giustificano, ragioni che in caso </a:t>
            </a:r>
            <a:r>
              <a:rPr lang="it-IT" dirty="0" smtClean="0"/>
              <a:t>di impugnazione </a:t>
            </a:r>
            <a:r>
              <a:rPr lang="it-IT" dirty="0"/>
              <a:t>dovranno essere attentamente valutate dal giudice in base al nesso della causalità tra esse e il</a:t>
            </a:r>
          </a:p>
          <a:p>
            <a:pPr algn="just"/>
            <a:r>
              <a:rPr lang="it-IT" dirty="0"/>
              <a:t>trasferimento del lavoratore.</a:t>
            </a:r>
            <a:endParaRPr lang="it-IT" dirty="0" smtClean="0"/>
          </a:p>
        </p:txBody>
      </p:sp>
    </p:spTree>
    <p:extLst>
      <p:ext uri="{BB962C8B-B14F-4D97-AF65-F5344CB8AC3E}">
        <p14:creationId xmlns:p14="http://schemas.microsoft.com/office/powerpoint/2010/main" val="69360728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fontScale="92500" lnSpcReduction="10000"/>
          </a:bodyPr>
          <a:lstStyle/>
          <a:p>
            <a:pPr algn="ctr"/>
            <a:r>
              <a:rPr lang="it-IT" dirty="0"/>
              <a:t>TEMPI DI LAVORO E DI </a:t>
            </a:r>
            <a:r>
              <a:rPr lang="it-IT" dirty="0" smtClean="0"/>
              <a:t>RIPOSO</a:t>
            </a:r>
          </a:p>
          <a:p>
            <a:pPr algn="just"/>
            <a:r>
              <a:rPr lang="it-IT" dirty="0" smtClean="0"/>
              <a:t>esigenza </a:t>
            </a:r>
            <a:r>
              <a:rPr lang="it-IT" dirty="0"/>
              <a:t>di tutelare l'integrità fisica del lavoratore e la sua </a:t>
            </a:r>
            <a:r>
              <a:rPr lang="it-IT" dirty="0" smtClean="0"/>
              <a:t>partecipazione alla </a:t>
            </a:r>
            <a:r>
              <a:rPr lang="it-IT" dirty="0"/>
              <a:t>vita familiare e </a:t>
            </a:r>
            <a:r>
              <a:rPr lang="it-IT" dirty="0" smtClean="0"/>
              <a:t>sociale e l'esigenza di </a:t>
            </a:r>
            <a:r>
              <a:rPr lang="it-IT" dirty="0"/>
              <a:t>competitività e di flessibilità delle imprese </a:t>
            </a:r>
            <a:r>
              <a:rPr lang="it-IT" dirty="0" smtClean="0"/>
              <a:t>( </a:t>
            </a:r>
            <a:r>
              <a:rPr lang="it-IT" dirty="0"/>
              <a:t>i problemi connessi </a:t>
            </a:r>
            <a:r>
              <a:rPr lang="it-IT" dirty="0" smtClean="0"/>
              <a:t>all'occupazione )</a:t>
            </a:r>
          </a:p>
          <a:p>
            <a:r>
              <a:rPr lang="it-IT" dirty="0"/>
              <a:t>Il </a:t>
            </a:r>
            <a:r>
              <a:rPr lang="it-IT" dirty="0" err="1"/>
              <a:t>dls</a:t>
            </a:r>
            <a:r>
              <a:rPr lang="it-IT" dirty="0"/>
              <a:t> 66 fissa l'orario normale di lavoro in 40 ore settimanali e aggiunge 2 altri elementi:</a:t>
            </a:r>
          </a:p>
          <a:p>
            <a:r>
              <a:rPr lang="it-IT" dirty="0"/>
              <a:t>1)la possibilità di una durata inferiore, da stabilire nei contratti collettivi di QUALSIASI livello</a:t>
            </a:r>
          </a:p>
          <a:p>
            <a:r>
              <a:rPr lang="it-IT" dirty="0"/>
              <a:t>2)il riferimento alla MEDIA di 40 ore in un arco di tempo non superiore all'anno ( i cd orari </a:t>
            </a:r>
            <a:r>
              <a:rPr lang="it-IT" dirty="0" err="1"/>
              <a:t>multiperiodali</a:t>
            </a:r>
            <a:r>
              <a:rPr lang="it-IT" dirty="0"/>
              <a:t>): questo</a:t>
            </a:r>
          </a:p>
          <a:p>
            <a:r>
              <a:rPr lang="it-IT" dirty="0"/>
              <a:t>significa che si potrebbero ad es fare 48 ore in una settimana e 32 ore la settimana successiva, </a:t>
            </a:r>
            <a:r>
              <a:rPr lang="it-IT" dirty="0" err="1"/>
              <a:t>purchè</a:t>
            </a:r>
            <a:r>
              <a:rPr lang="it-IT" dirty="0"/>
              <a:t> venga rispettata </a:t>
            </a:r>
            <a:r>
              <a:rPr lang="it-IT" dirty="0" smtClean="0"/>
              <a:t>la media </a:t>
            </a:r>
            <a:r>
              <a:rPr lang="it-IT" dirty="0"/>
              <a:t>delle 40 ore settimanali.</a:t>
            </a:r>
            <a:endParaRPr lang="it-IT" dirty="0" smtClean="0"/>
          </a:p>
        </p:txBody>
      </p:sp>
    </p:spTree>
    <p:extLst>
      <p:ext uri="{BB962C8B-B14F-4D97-AF65-F5344CB8AC3E}">
        <p14:creationId xmlns:p14="http://schemas.microsoft.com/office/powerpoint/2010/main" val="324336073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lnSpcReduction="10000"/>
          </a:bodyPr>
          <a:lstStyle/>
          <a:p>
            <a:endParaRPr lang="it-IT" dirty="0" smtClean="0"/>
          </a:p>
          <a:p>
            <a:r>
              <a:rPr lang="it-IT" dirty="0" smtClean="0"/>
              <a:t>La disciplina dell’orario di lavoro non si applica ai Dirigenti</a:t>
            </a:r>
          </a:p>
          <a:p>
            <a:r>
              <a:rPr lang="it-IT" dirty="0" smtClean="0"/>
              <a:t>Come si ricava l’orario massimo settimanale?</a:t>
            </a:r>
          </a:p>
          <a:p>
            <a:r>
              <a:rPr lang="it-IT" dirty="0"/>
              <a:t>si può </a:t>
            </a:r>
            <a:r>
              <a:rPr lang="it-IT" dirty="0" smtClean="0"/>
              <a:t>ricavare </a:t>
            </a:r>
            <a:r>
              <a:rPr lang="it-IT" dirty="0"/>
              <a:t>il limite </a:t>
            </a:r>
            <a:r>
              <a:rPr lang="it-IT" dirty="0" smtClean="0"/>
              <a:t>massimo dalla </a:t>
            </a:r>
            <a:r>
              <a:rPr lang="it-IT" dirty="0"/>
              <a:t>legge 2003 per via indiretta: infatti poiché questa legge stabilisce il diritto del lavoratore a 11 ore giornaliere </a:t>
            </a:r>
            <a:r>
              <a:rPr lang="it-IT" dirty="0" smtClean="0"/>
              <a:t>di riposo </a:t>
            </a:r>
            <a:r>
              <a:rPr lang="it-IT" dirty="0"/>
              <a:t>(continuativo, salvo per alcuni lavori frazionati nella giornata), il calcolo è presto fatto: teoricamente in </a:t>
            </a:r>
            <a:r>
              <a:rPr lang="it-IT" dirty="0" smtClean="0"/>
              <a:t>una settimana </a:t>
            </a:r>
            <a:r>
              <a:rPr lang="it-IT" dirty="0"/>
              <a:t>le ore massime giornaliere sarebbero 13 X 6 = 78</a:t>
            </a:r>
            <a:r>
              <a:rPr lang="it-IT" dirty="0" smtClean="0"/>
              <a:t>, (la </a:t>
            </a:r>
            <a:r>
              <a:rPr lang="it-IT" dirty="0"/>
              <a:t>legge al solito permette la deroga in</a:t>
            </a:r>
          </a:p>
          <a:p>
            <a:r>
              <a:rPr lang="it-IT" dirty="0" err="1"/>
              <a:t>peius</a:t>
            </a:r>
            <a:r>
              <a:rPr lang="it-IT" dirty="0"/>
              <a:t> anche per le ore di riposo mediante i contratti collettivi</a:t>
            </a:r>
            <a:r>
              <a:rPr lang="it-IT" dirty="0" smtClean="0"/>
              <a:t>.)</a:t>
            </a:r>
          </a:p>
        </p:txBody>
      </p:sp>
    </p:spTree>
    <p:extLst>
      <p:ext uri="{BB962C8B-B14F-4D97-AF65-F5344CB8AC3E}">
        <p14:creationId xmlns:p14="http://schemas.microsoft.com/office/powerpoint/2010/main" val="689745037"/>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a:bodyPr>
          <a:lstStyle/>
          <a:p>
            <a:pPr algn="ctr"/>
            <a:r>
              <a:rPr lang="it-IT" dirty="0" smtClean="0"/>
              <a:t>LAVORO </a:t>
            </a:r>
            <a:r>
              <a:rPr lang="it-IT" dirty="0"/>
              <a:t>STRAORDINARIO </a:t>
            </a:r>
            <a:endParaRPr lang="it-IT" dirty="0" smtClean="0"/>
          </a:p>
          <a:p>
            <a:pPr algn="just"/>
            <a:r>
              <a:rPr lang="it-IT" dirty="0" smtClean="0"/>
              <a:t>è </a:t>
            </a:r>
            <a:r>
              <a:rPr lang="it-IT" dirty="0"/>
              <a:t>regolato dalla </a:t>
            </a:r>
            <a:r>
              <a:rPr lang="it-IT" dirty="0" smtClean="0"/>
              <a:t>legge 66/2003 </a:t>
            </a:r>
            <a:r>
              <a:rPr lang="it-IT" dirty="0"/>
              <a:t>ed è quello che eccede le 40 ore settimanali: è ammesso </a:t>
            </a:r>
            <a:r>
              <a:rPr lang="it-IT" dirty="0" smtClean="0"/>
              <a:t>solo previo </a:t>
            </a:r>
            <a:r>
              <a:rPr lang="it-IT" dirty="0"/>
              <a:t>accordo tra le parti e per un periodo che non superi le 250 ore annuali “in difetto di disciplina collettiva</a:t>
            </a:r>
          </a:p>
          <a:p>
            <a:pPr algn="just"/>
            <a:r>
              <a:rPr lang="it-IT" dirty="0"/>
              <a:t>applicabile” cioè quando manchino accordi stabiliti nei contratti collettivi che possono derogare anche in </a:t>
            </a:r>
            <a:r>
              <a:rPr lang="it-IT" dirty="0" err="1"/>
              <a:t>peius</a:t>
            </a:r>
            <a:r>
              <a:rPr lang="it-IT" dirty="0"/>
              <a:t> oltre </a:t>
            </a:r>
            <a:r>
              <a:rPr lang="it-IT" dirty="0" smtClean="0"/>
              <a:t>che stabilire </a:t>
            </a:r>
            <a:r>
              <a:rPr lang="it-IT" dirty="0"/>
              <a:t>di volta in volta maggiorazioni retributive (non più l'aumento del 10% sulla retribuzione normale stabilito </a:t>
            </a:r>
            <a:r>
              <a:rPr lang="it-IT" dirty="0" smtClean="0"/>
              <a:t>nel '23</a:t>
            </a:r>
            <a:r>
              <a:rPr lang="it-IT" dirty="0"/>
              <a:t>) e riposi compensativi.</a:t>
            </a:r>
            <a:endParaRPr lang="it-IT" dirty="0" smtClean="0"/>
          </a:p>
        </p:txBody>
      </p:sp>
    </p:spTree>
    <p:extLst>
      <p:ext uri="{BB962C8B-B14F-4D97-AF65-F5344CB8AC3E}">
        <p14:creationId xmlns:p14="http://schemas.microsoft.com/office/powerpoint/2010/main" val="174103363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lnSpcReduction="10000"/>
          </a:bodyPr>
          <a:lstStyle/>
          <a:p>
            <a:r>
              <a:rPr lang="it-IT" dirty="0"/>
              <a:t>CONTRATTO DI LAVORO A TEMPO </a:t>
            </a:r>
            <a:r>
              <a:rPr lang="it-IT" dirty="0" smtClean="0"/>
              <a:t>PARZIALE</a:t>
            </a:r>
          </a:p>
          <a:p>
            <a:pPr algn="ctr"/>
            <a:r>
              <a:rPr lang="it-IT" dirty="0" smtClean="0"/>
              <a:t>( PART TIME )</a:t>
            </a:r>
          </a:p>
          <a:p>
            <a:pPr algn="just"/>
            <a:r>
              <a:rPr lang="it-IT" dirty="0" smtClean="0"/>
              <a:t>E’ un contratto di lavoro che precede un orario inferiore a quello  normale.</a:t>
            </a:r>
          </a:p>
          <a:p>
            <a:pPr algn="just"/>
            <a:r>
              <a:rPr lang="it-IT" dirty="0" smtClean="0"/>
              <a:t>La legge Biagi (D.Lgs</a:t>
            </a:r>
            <a:r>
              <a:rPr lang="it-IT" dirty="0" err="1" smtClean="0"/>
              <a:t>.276/2</a:t>
            </a:r>
            <a:r>
              <a:rPr lang="it-IT" dirty="0" smtClean="0"/>
              <a:t>003) ha tentato di promuoverlo anche per fini sociali ( accesso delle lavoratrici madri o di soggetti che accudiscono malati al lavoro)</a:t>
            </a:r>
          </a:p>
          <a:p>
            <a:pPr algn="just"/>
            <a:r>
              <a:rPr lang="it-IT" dirty="0" smtClean="0"/>
              <a:t>E’ previsto il </a:t>
            </a:r>
          </a:p>
          <a:p>
            <a:pPr marL="484632" indent="-457200" algn="just">
              <a:buFont typeface="Arial" pitchFamily="34" charset="0"/>
              <a:buChar char="•"/>
            </a:pPr>
            <a:r>
              <a:rPr lang="it-IT" dirty="0" smtClean="0"/>
              <a:t>Part time verticale</a:t>
            </a:r>
          </a:p>
          <a:p>
            <a:pPr marL="484632" indent="-457200" algn="just">
              <a:buFont typeface="Arial" pitchFamily="34" charset="0"/>
              <a:buChar char="•"/>
            </a:pPr>
            <a:r>
              <a:rPr lang="it-IT" dirty="0" smtClean="0"/>
              <a:t>Part time orizzontale</a:t>
            </a:r>
          </a:p>
          <a:p>
            <a:pPr marL="484632" indent="-457200" algn="just">
              <a:buFont typeface="Arial" pitchFamily="34" charset="0"/>
              <a:buChar char="•"/>
            </a:pPr>
            <a:r>
              <a:rPr lang="it-IT" dirty="0" smtClean="0"/>
              <a:t>Part time misto</a:t>
            </a:r>
          </a:p>
        </p:txBody>
      </p:sp>
    </p:spTree>
    <p:extLst>
      <p:ext uri="{BB962C8B-B14F-4D97-AF65-F5344CB8AC3E}">
        <p14:creationId xmlns:p14="http://schemas.microsoft.com/office/powerpoint/2010/main" val="1061553707"/>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a:bodyPr>
          <a:lstStyle/>
          <a:p>
            <a:endParaRPr lang="it-IT" b="1" dirty="0" smtClean="0"/>
          </a:p>
          <a:p>
            <a:r>
              <a:rPr lang="it-IT" b="1" dirty="0" smtClean="0"/>
              <a:t>1)part-time </a:t>
            </a:r>
            <a:r>
              <a:rPr lang="it-IT" b="1" dirty="0"/>
              <a:t>orizzontale</a:t>
            </a:r>
            <a:r>
              <a:rPr lang="it-IT" dirty="0"/>
              <a:t>: </a:t>
            </a:r>
            <a:endParaRPr lang="it-IT" dirty="0" smtClean="0"/>
          </a:p>
          <a:p>
            <a:r>
              <a:rPr lang="it-IT" dirty="0" smtClean="0"/>
              <a:t>attività </a:t>
            </a:r>
            <a:r>
              <a:rPr lang="it-IT" dirty="0"/>
              <a:t>normale ma ridotta </a:t>
            </a:r>
            <a:r>
              <a:rPr lang="it-IT" dirty="0" smtClean="0"/>
              <a:t>( es </a:t>
            </a:r>
            <a:r>
              <a:rPr lang="it-IT" dirty="0"/>
              <a:t>4 ore tutti i </a:t>
            </a:r>
            <a:r>
              <a:rPr lang="it-IT" dirty="0" smtClean="0"/>
              <a:t>giorni )</a:t>
            </a:r>
            <a:endParaRPr lang="it-IT" dirty="0"/>
          </a:p>
          <a:p>
            <a:r>
              <a:rPr lang="it-IT" b="1" dirty="0" smtClean="0"/>
              <a:t>2)part-time </a:t>
            </a:r>
            <a:r>
              <a:rPr lang="it-IT" b="1" dirty="0"/>
              <a:t>verticale</a:t>
            </a:r>
            <a:r>
              <a:rPr lang="it-IT" dirty="0"/>
              <a:t>: </a:t>
            </a:r>
            <a:endParaRPr lang="it-IT" dirty="0" smtClean="0"/>
          </a:p>
          <a:p>
            <a:r>
              <a:rPr lang="it-IT" dirty="0" smtClean="0"/>
              <a:t>orario </a:t>
            </a:r>
            <a:r>
              <a:rPr lang="it-IT" dirty="0"/>
              <a:t>normale ma il lavoro è collocato in periodi predeterminati </a:t>
            </a:r>
            <a:r>
              <a:rPr lang="it-IT" dirty="0" smtClean="0"/>
              <a:t>(es </a:t>
            </a:r>
            <a:r>
              <a:rPr lang="it-IT" dirty="0"/>
              <a:t>lavoro stagionale, </a:t>
            </a:r>
            <a:r>
              <a:rPr lang="it-IT" dirty="0" smtClean="0"/>
              <a:t>4 giorni a settimana, 10 mesi l’anno )</a:t>
            </a:r>
            <a:endParaRPr lang="it-IT" dirty="0"/>
          </a:p>
          <a:p>
            <a:r>
              <a:rPr lang="it-IT" b="1" dirty="0"/>
              <a:t>3)part-time misto</a:t>
            </a:r>
            <a:r>
              <a:rPr lang="it-IT" dirty="0"/>
              <a:t>: </a:t>
            </a:r>
            <a:endParaRPr lang="it-IT" dirty="0" smtClean="0"/>
          </a:p>
          <a:p>
            <a:r>
              <a:rPr lang="it-IT" dirty="0" smtClean="0"/>
              <a:t>combinazione </a:t>
            </a:r>
            <a:r>
              <a:rPr lang="it-IT" dirty="0"/>
              <a:t>dei 2 precedenti </a:t>
            </a:r>
            <a:r>
              <a:rPr lang="it-IT" dirty="0" smtClean="0"/>
              <a:t>( es </a:t>
            </a:r>
            <a:r>
              <a:rPr lang="it-IT" dirty="0"/>
              <a:t>lavoro stagionale di 4 </a:t>
            </a:r>
            <a:r>
              <a:rPr lang="it-IT" dirty="0" smtClean="0"/>
              <a:t>ore).</a:t>
            </a:r>
          </a:p>
        </p:txBody>
      </p:sp>
    </p:spTree>
    <p:extLst>
      <p:ext uri="{BB962C8B-B14F-4D97-AF65-F5344CB8AC3E}">
        <p14:creationId xmlns:p14="http://schemas.microsoft.com/office/powerpoint/2010/main" val="291572522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lnSpcReduction="10000"/>
          </a:bodyPr>
          <a:lstStyle/>
          <a:p>
            <a:r>
              <a:rPr lang="it-IT" dirty="0"/>
              <a:t>Requisiti essenziali </a:t>
            </a:r>
            <a:r>
              <a:rPr lang="it-IT" dirty="0" smtClean="0"/>
              <a:t>:</a:t>
            </a:r>
            <a:endParaRPr lang="it-IT" dirty="0"/>
          </a:p>
          <a:p>
            <a:r>
              <a:rPr lang="it-IT" dirty="0"/>
              <a:t>1)la forma </a:t>
            </a:r>
            <a:r>
              <a:rPr lang="it-IT" dirty="0" smtClean="0"/>
              <a:t>scritta</a:t>
            </a:r>
          </a:p>
          <a:p>
            <a:r>
              <a:rPr lang="it-IT" dirty="0" smtClean="0"/>
              <a:t>2)nel </a:t>
            </a:r>
            <a:r>
              <a:rPr lang="it-IT" dirty="0"/>
              <a:t>contratto deve essere specificata la collocazione temporale del lavoro, non “2 ore al giorno” ma “dalle 10 alle 12</a:t>
            </a:r>
            <a:r>
              <a:rPr lang="it-IT" dirty="0" smtClean="0"/>
              <a:t>”;</a:t>
            </a:r>
          </a:p>
          <a:p>
            <a:r>
              <a:rPr lang="it-IT" dirty="0" smtClean="0"/>
              <a:t>Possibilità di inserire clausole :</a:t>
            </a:r>
          </a:p>
          <a:p>
            <a:r>
              <a:rPr lang="it-IT" u="sng" dirty="0" smtClean="0"/>
              <a:t>Lavoro supplementare </a:t>
            </a:r>
            <a:r>
              <a:rPr lang="it-IT" dirty="0" smtClean="0"/>
              <a:t>(più ore, nel P.T. orizzontale, serve il consenso), </a:t>
            </a:r>
          </a:p>
          <a:p>
            <a:r>
              <a:rPr lang="it-IT" u="sng" dirty="0" smtClean="0"/>
              <a:t>lavoro elastico </a:t>
            </a:r>
            <a:r>
              <a:rPr lang="it-IT" dirty="0" smtClean="0"/>
              <a:t>(spostamento di giorni, nel P.T. verticale) e </a:t>
            </a:r>
          </a:p>
          <a:p>
            <a:r>
              <a:rPr lang="it-IT" u="sng" dirty="0" smtClean="0"/>
              <a:t>clausola di flessibilità </a:t>
            </a:r>
            <a:r>
              <a:rPr lang="it-IT" dirty="0" smtClean="0"/>
              <a:t>(il datore può chiedere la mattina come il pomeriggio)</a:t>
            </a:r>
          </a:p>
        </p:txBody>
      </p:sp>
    </p:spTree>
    <p:extLst>
      <p:ext uri="{BB962C8B-B14F-4D97-AF65-F5344CB8AC3E}">
        <p14:creationId xmlns:p14="http://schemas.microsoft.com/office/powerpoint/2010/main" val="344404278"/>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fontScale="92500" lnSpcReduction="10000"/>
          </a:bodyPr>
          <a:lstStyle/>
          <a:p>
            <a:pPr algn="ctr"/>
            <a:r>
              <a:rPr lang="it-IT" b="1" dirty="0"/>
              <a:t>RIPOSO SETTIMANALE E DOMENICALE</a:t>
            </a:r>
          </a:p>
          <a:p>
            <a:r>
              <a:rPr lang="it-IT" dirty="0"/>
              <a:t>E' un diritto assoluto posto a tutela dell'integrità psicofisica del lavoratore e della sua libertà di disporre del tempo: </a:t>
            </a:r>
            <a:r>
              <a:rPr lang="it-IT" dirty="0" smtClean="0"/>
              <a:t>il lavoratore </a:t>
            </a:r>
            <a:r>
              <a:rPr lang="it-IT" dirty="0"/>
              <a:t>ha diritto ogni 7 giorni a un periodo di riposo di almeno 24 ore consecutive, calcolato come media di </a:t>
            </a:r>
            <a:r>
              <a:rPr lang="it-IT" dirty="0" smtClean="0"/>
              <a:t>un periodo </a:t>
            </a:r>
            <a:r>
              <a:rPr lang="it-IT" dirty="0"/>
              <a:t>non superiore ai 14 giorni (con deroga anche in </a:t>
            </a:r>
            <a:r>
              <a:rPr lang="it-IT" dirty="0" err="1"/>
              <a:t>peius</a:t>
            </a:r>
            <a:r>
              <a:rPr lang="it-IT" dirty="0"/>
              <a:t> affidata ai contratti collettivi). </a:t>
            </a:r>
            <a:endParaRPr lang="it-IT" dirty="0" smtClean="0"/>
          </a:p>
          <a:p>
            <a:r>
              <a:rPr lang="it-IT" dirty="0" smtClean="0"/>
              <a:t>Il </a:t>
            </a:r>
            <a:r>
              <a:rPr lang="it-IT" dirty="0"/>
              <a:t>riposo settimanale </a:t>
            </a:r>
            <a:r>
              <a:rPr lang="it-IT" dirty="0" smtClean="0"/>
              <a:t>in Italia </a:t>
            </a:r>
            <a:r>
              <a:rPr lang="it-IT" dirty="0"/>
              <a:t>( la Corte europea riconosce ampia libertà di decidere ai legislatori di ogni paese membro) coincide di regola </a:t>
            </a:r>
            <a:r>
              <a:rPr lang="it-IT" dirty="0" smtClean="0"/>
              <a:t>con la </a:t>
            </a:r>
            <a:r>
              <a:rPr lang="it-IT" dirty="0"/>
              <a:t>domenica, con numerose eccezioni; </a:t>
            </a:r>
            <a:endParaRPr lang="it-IT" dirty="0" smtClean="0"/>
          </a:p>
          <a:p>
            <a:r>
              <a:rPr lang="it-IT" dirty="0" smtClean="0"/>
              <a:t>il </a:t>
            </a:r>
            <a:r>
              <a:rPr lang="it-IT" dirty="0"/>
              <a:t>trattamento retributivo per il lavoro domenicale esso è </a:t>
            </a:r>
            <a:r>
              <a:rPr lang="it-IT" dirty="0" smtClean="0"/>
              <a:t>maggiorato rispetto </a:t>
            </a:r>
            <a:r>
              <a:rPr lang="it-IT" dirty="0"/>
              <a:t>a tempi normali </a:t>
            </a:r>
            <a:r>
              <a:rPr lang="it-IT" dirty="0" smtClean="0"/>
              <a:t>perché </a:t>
            </a:r>
            <a:r>
              <a:rPr lang="it-IT" dirty="0"/>
              <a:t>è considerato di maggior peso per il lavoratore</a:t>
            </a:r>
            <a:endParaRPr lang="it-IT" dirty="0" smtClean="0"/>
          </a:p>
        </p:txBody>
      </p:sp>
    </p:spTree>
    <p:extLst>
      <p:ext uri="{BB962C8B-B14F-4D97-AF65-F5344CB8AC3E}">
        <p14:creationId xmlns:p14="http://schemas.microsoft.com/office/powerpoint/2010/main" val="2178666911"/>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fontScale="85000" lnSpcReduction="10000"/>
          </a:bodyPr>
          <a:lstStyle/>
          <a:p>
            <a:pPr algn="ctr"/>
            <a:r>
              <a:rPr lang="it-IT" b="1" dirty="0" smtClean="0"/>
              <a:t>FERIE</a:t>
            </a:r>
          </a:p>
          <a:p>
            <a:pPr algn="ctr"/>
            <a:endParaRPr lang="it-IT" b="1" dirty="0"/>
          </a:p>
          <a:p>
            <a:r>
              <a:rPr lang="it-IT" dirty="0"/>
              <a:t>Il </a:t>
            </a:r>
            <a:r>
              <a:rPr lang="it-IT" dirty="0" err="1"/>
              <a:t>dlgs</a:t>
            </a:r>
            <a:r>
              <a:rPr lang="it-IT" dirty="0"/>
              <a:t> 66 del 2003 disciplina le ferie annuali retribuite: </a:t>
            </a:r>
            <a:endParaRPr lang="it-IT" dirty="0" smtClean="0"/>
          </a:p>
          <a:p>
            <a:r>
              <a:rPr lang="it-IT" dirty="0" smtClean="0"/>
              <a:t>devono </a:t>
            </a:r>
            <a:r>
              <a:rPr lang="it-IT" dirty="0"/>
              <a:t>ammontare ad almeno 4 settimane non riducibili né</a:t>
            </a:r>
          </a:p>
          <a:p>
            <a:r>
              <a:rPr lang="it-IT" dirty="0"/>
              <a:t>sostituibili con indennità per ferie non godute e vengono sospese in caso di malattia intervenuta del lavoratore, </a:t>
            </a:r>
            <a:r>
              <a:rPr lang="it-IT" dirty="0" smtClean="0"/>
              <a:t>purché </a:t>
            </a:r>
            <a:r>
              <a:rPr lang="it-IT" dirty="0"/>
              <a:t>si</a:t>
            </a:r>
          </a:p>
          <a:p>
            <a:r>
              <a:rPr lang="it-IT" dirty="0"/>
              <a:t>tratti di malattia tale da impedirne il godimento (di solito malattia superiore ai 3 giorni</a:t>
            </a:r>
            <a:r>
              <a:rPr lang="it-IT" dirty="0" smtClean="0"/>
              <a:t>):</a:t>
            </a:r>
          </a:p>
          <a:p>
            <a:r>
              <a:rPr lang="it-IT" dirty="0" smtClean="0"/>
              <a:t>il </a:t>
            </a:r>
            <a:r>
              <a:rPr lang="it-IT" dirty="0"/>
              <a:t>collocamento </a:t>
            </a:r>
            <a:r>
              <a:rPr lang="it-IT" dirty="0" smtClean="0"/>
              <a:t>temporale spetta </a:t>
            </a:r>
            <a:r>
              <a:rPr lang="it-IT" dirty="0"/>
              <a:t>al datore, tenuto conto degli interessi del lavoratore, ma </a:t>
            </a:r>
            <a:r>
              <a:rPr lang="it-IT" u="sng" dirty="0"/>
              <a:t>in ogni caso spettano almeno 2 settimane nel </a:t>
            </a:r>
            <a:r>
              <a:rPr lang="it-IT" u="sng" dirty="0" smtClean="0"/>
              <a:t>corso dell'anno </a:t>
            </a:r>
            <a:r>
              <a:rPr lang="it-IT" u="sng" dirty="0"/>
              <a:t>in cui maturano</a:t>
            </a:r>
            <a:r>
              <a:rPr lang="it-IT" dirty="0"/>
              <a:t>( le restanti saranno godute nei successivi 18 mesi): il trattamento economico è </a:t>
            </a:r>
            <a:r>
              <a:rPr lang="it-IT" dirty="0" smtClean="0"/>
              <a:t>pressoché normale </a:t>
            </a:r>
            <a:r>
              <a:rPr lang="it-IT" dirty="0"/>
              <a:t>ed è regolato dai contratti collettivi.</a:t>
            </a:r>
            <a:endParaRPr lang="it-IT" dirty="0" smtClean="0"/>
          </a:p>
        </p:txBody>
      </p:sp>
    </p:spTree>
    <p:extLst>
      <p:ext uri="{BB962C8B-B14F-4D97-AF65-F5344CB8AC3E}">
        <p14:creationId xmlns:p14="http://schemas.microsoft.com/office/powerpoint/2010/main" val="37461446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a:bodyPr>
          <a:lstStyle/>
          <a:p>
            <a:r>
              <a:rPr lang="it-IT" b="1" dirty="0" smtClean="0"/>
              <a:t>Art. 35. </a:t>
            </a:r>
            <a:endParaRPr lang="it-IT" dirty="0" smtClean="0"/>
          </a:p>
          <a:p>
            <a:r>
              <a:rPr lang="it-IT" dirty="0" smtClean="0"/>
              <a:t>La Repubblica tutela il lavoro in tutte le sue forme ed applicazioni. </a:t>
            </a:r>
          </a:p>
          <a:p>
            <a:r>
              <a:rPr lang="it-IT" dirty="0" smtClean="0"/>
              <a:t>Cura la formazione e l'elevazione professionale dei lavoratori.</a:t>
            </a:r>
          </a:p>
          <a:p>
            <a:r>
              <a:rPr lang="it-IT" dirty="0" smtClean="0"/>
              <a:t>Promuove e favorisce gli accordi e le organizzazioni internazionali intesi ad affermare e regolare i diritti del lavoro.</a:t>
            </a:r>
          </a:p>
          <a:p>
            <a:r>
              <a:rPr lang="it-IT" dirty="0" smtClean="0"/>
              <a:t>Riconosce la libertà di emigrazione, salvo gli obblighi stabiliti dalla legge nell'interesse generale, e tutela il lavoro italiano all'estero.</a:t>
            </a:r>
          </a:p>
          <a:p>
            <a:endParaRPr lang="it-IT" dirty="0" smtClean="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fontScale="85000" lnSpcReduction="20000"/>
          </a:bodyPr>
          <a:lstStyle/>
          <a:p>
            <a:pPr algn="ctr"/>
            <a:r>
              <a:rPr lang="it-IT" b="1" dirty="0"/>
              <a:t>POTERE DISCIPLINARE </a:t>
            </a:r>
            <a:endParaRPr lang="it-IT" b="1" dirty="0" smtClean="0"/>
          </a:p>
          <a:p>
            <a:r>
              <a:rPr lang="it-IT" dirty="0" smtClean="0"/>
              <a:t>il </a:t>
            </a:r>
            <a:r>
              <a:rPr lang="it-IT" dirty="0"/>
              <a:t>lavoratore inadempiente può essere perseguito.</a:t>
            </a:r>
          </a:p>
          <a:p>
            <a:r>
              <a:rPr lang="it-IT" dirty="0" smtClean="0"/>
              <a:t>Affinché </a:t>
            </a:r>
            <a:r>
              <a:rPr lang="it-IT" dirty="0"/>
              <a:t>queste controversie non giungano sempre davanti a un giudice -</a:t>
            </a:r>
            <a:r>
              <a:rPr lang="it-IT" dirty="0" smtClean="0"/>
              <a:t>perché </a:t>
            </a:r>
            <a:r>
              <a:rPr lang="it-IT" dirty="0"/>
              <a:t>poi di solito si tratta di violazioni </a:t>
            </a:r>
            <a:r>
              <a:rPr lang="it-IT" dirty="0" smtClean="0"/>
              <a:t>di norme </a:t>
            </a:r>
            <a:r>
              <a:rPr lang="it-IT" dirty="0"/>
              <a:t>di carattere organizzativo ad es orario di ingresso e di uscita, divieto di fumo, giustificazione delle assenze </a:t>
            </a:r>
            <a:r>
              <a:rPr lang="it-IT" dirty="0" smtClean="0"/>
              <a:t>ecc. – la </a:t>
            </a:r>
            <a:r>
              <a:rPr lang="it-IT" dirty="0"/>
              <a:t>legge consente che il lavoratore inadempiente possa essere perseguito anche con sanzioni irrogate direttamente </a:t>
            </a:r>
            <a:r>
              <a:rPr lang="it-IT" dirty="0" smtClean="0"/>
              <a:t>dal datore </a:t>
            </a:r>
            <a:r>
              <a:rPr lang="it-IT" dirty="0"/>
              <a:t>di lavoro al quale questo potere è conferito dal contratto di lavoro subordinato.</a:t>
            </a:r>
          </a:p>
          <a:p>
            <a:r>
              <a:rPr lang="it-IT" dirty="0"/>
              <a:t>L'art 2106 </a:t>
            </a:r>
            <a:r>
              <a:rPr lang="it-IT" dirty="0" smtClean="0"/>
              <a:t>propone il </a:t>
            </a:r>
            <a:r>
              <a:rPr lang="it-IT" dirty="0"/>
              <a:t>criterio della proporzionalità tra </a:t>
            </a:r>
            <a:r>
              <a:rPr lang="it-IT" u="sng" dirty="0"/>
              <a:t>sanzione</a:t>
            </a:r>
            <a:r>
              <a:rPr lang="it-IT" dirty="0"/>
              <a:t> e </a:t>
            </a:r>
            <a:r>
              <a:rPr lang="it-IT" u="sng" dirty="0"/>
              <a:t>infrazione</a:t>
            </a:r>
            <a:r>
              <a:rPr lang="it-IT" dirty="0"/>
              <a:t> commessa, rimandando ai contratti </a:t>
            </a:r>
            <a:r>
              <a:rPr lang="it-IT" dirty="0" smtClean="0"/>
              <a:t>collettivi l'individuazione </a:t>
            </a:r>
            <a:r>
              <a:rPr lang="it-IT" dirty="0"/>
              <a:t>dettagliata di sanzioni e infrazioni</a:t>
            </a:r>
          </a:p>
          <a:p>
            <a:r>
              <a:rPr lang="it-IT" dirty="0"/>
              <a:t>Nel 1970 lo Statuto dei lavoratori, art 7 , ha ribadito che le norme disciplinari relative alle sanzioni e alle infrazioni</a:t>
            </a:r>
            <a:r>
              <a:rPr lang="it-IT" dirty="0" smtClean="0"/>
              <a:t>, devono </a:t>
            </a:r>
            <a:r>
              <a:rPr lang="it-IT" dirty="0"/>
              <a:t>applicare quanto è stabilito dai contratti collettivi nazionali di categoria che elaborano norme </a:t>
            </a:r>
            <a:r>
              <a:rPr lang="it-IT" dirty="0" smtClean="0"/>
              <a:t>sostanziali raccolte </a:t>
            </a:r>
            <a:r>
              <a:rPr lang="it-IT" dirty="0"/>
              <a:t>nel </a:t>
            </a:r>
            <a:r>
              <a:rPr lang="it-IT" b="1" dirty="0"/>
              <a:t>“codice disciplinare”</a:t>
            </a:r>
            <a:endParaRPr lang="it-IT" b="1" dirty="0" smtClean="0"/>
          </a:p>
        </p:txBody>
      </p:sp>
    </p:spTree>
    <p:extLst>
      <p:ext uri="{BB962C8B-B14F-4D97-AF65-F5344CB8AC3E}">
        <p14:creationId xmlns:p14="http://schemas.microsoft.com/office/powerpoint/2010/main" val="3236419022"/>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lnSpcReduction="10000"/>
          </a:bodyPr>
          <a:lstStyle/>
          <a:p>
            <a:pPr algn="ctr"/>
            <a:r>
              <a:rPr lang="it-IT" b="1" dirty="0" smtClean="0"/>
              <a:t>CODICE DISCIPLINARE </a:t>
            </a:r>
            <a:endParaRPr lang="it-IT" b="1" dirty="0"/>
          </a:p>
          <a:p>
            <a:endParaRPr lang="it-IT" dirty="0" smtClean="0"/>
          </a:p>
          <a:p>
            <a:r>
              <a:rPr lang="it-IT" dirty="0" smtClean="0"/>
              <a:t>Il </a:t>
            </a:r>
            <a:r>
              <a:rPr lang="it-IT" dirty="0"/>
              <a:t>codice disciplinare distingue 4 livelli di sanzione: </a:t>
            </a:r>
            <a:r>
              <a:rPr lang="it-IT" u="sng" dirty="0"/>
              <a:t>rimprovero verbale</a:t>
            </a:r>
            <a:r>
              <a:rPr lang="it-IT" dirty="0"/>
              <a:t>, </a:t>
            </a:r>
            <a:r>
              <a:rPr lang="it-IT" u="sng" dirty="0" smtClean="0"/>
              <a:t>rimprovero scritto</a:t>
            </a:r>
            <a:r>
              <a:rPr lang="it-IT" dirty="0" smtClean="0"/>
              <a:t>, </a:t>
            </a:r>
            <a:r>
              <a:rPr lang="it-IT" u="sng" dirty="0" smtClean="0"/>
              <a:t>multa</a:t>
            </a:r>
            <a:r>
              <a:rPr lang="it-IT" dirty="0" smtClean="0"/>
              <a:t> </a:t>
            </a:r>
            <a:r>
              <a:rPr lang="it-IT" dirty="0"/>
              <a:t>e </a:t>
            </a:r>
            <a:r>
              <a:rPr lang="it-IT" u="sng" dirty="0"/>
              <a:t>sospensione</a:t>
            </a:r>
            <a:r>
              <a:rPr lang="it-IT" dirty="0"/>
              <a:t>,</a:t>
            </a:r>
          </a:p>
          <a:p>
            <a:r>
              <a:rPr lang="it-IT" dirty="0" smtClean="0"/>
              <a:t>Con i seguenti limiti</a:t>
            </a:r>
            <a:endParaRPr lang="it-IT" dirty="0"/>
          </a:p>
          <a:p>
            <a:r>
              <a:rPr lang="it-IT" dirty="0"/>
              <a:t>1)la multa non può superare un importo pari a 4 ore lavorative</a:t>
            </a:r>
          </a:p>
          <a:p>
            <a:r>
              <a:rPr lang="it-IT" dirty="0"/>
              <a:t>2)la sospensione non può protrarsi per </a:t>
            </a:r>
            <a:r>
              <a:rPr lang="it-IT" dirty="0" smtClean="0"/>
              <a:t>più </a:t>
            </a:r>
            <a:r>
              <a:rPr lang="it-IT" dirty="0"/>
              <a:t>di 10 giorni</a:t>
            </a:r>
          </a:p>
          <a:p>
            <a:r>
              <a:rPr lang="it-IT" dirty="0"/>
              <a:t>3)non possono essere applicate sanzioni che comportino una variazione definitiva del rapporto, come trasferimenti </a:t>
            </a:r>
            <a:r>
              <a:rPr lang="it-IT" dirty="0" smtClean="0"/>
              <a:t>o mutamento </a:t>
            </a:r>
            <a:r>
              <a:rPr lang="it-IT" dirty="0"/>
              <a:t>di mansioni.</a:t>
            </a:r>
            <a:endParaRPr lang="it-IT" dirty="0" smtClean="0"/>
          </a:p>
        </p:txBody>
      </p:sp>
    </p:spTree>
    <p:extLst>
      <p:ext uri="{BB962C8B-B14F-4D97-AF65-F5344CB8AC3E}">
        <p14:creationId xmlns:p14="http://schemas.microsoft.com/office/powerpoint/2010/main" val="794883821"/>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a:bodyPr>
          <a:lstStyle/>
          <a:p>
            <a:r>
              <a:rPr lang="it-IT" dirty="0" smtClean="0"/>
              <a:t>Proporzionalità nel rapporto infrazione – sanzione</a:t>
            </a:r>
          </a:p>
          <a:p>
            <a:r>
              <a:rPr lang="it-IT" dirty="0" smtClean="0"/>
              <a:t>La recidiva </a:t>
            </a:r>
            <a:r>
              <a:rPr lang="it-IT" dirty="0"/>
              <a:t>specifica (se in precedenza si è incorsi nella stessa sanzione ) o generica ( se si è incorsi in un'altra sanzione</a:t>
            </a:r>
            <a:r>
              <a:rPr lang="it-IT" dirty="0" smtClean="0"/>
              <a:t>), purché </a:t>
            </a:r>
            <a:r>
              <a:rPr lang="it-IT" dirty="0"/>
              <a:t>non anteriore a + di 2 anni, </a:t>
            </a:r>
            <a:r>
              <a:rPr lang="it-IT" dirty="0" smtClean="0"/>
              <a:t>costituisce </a:t>
            </a:r>
            <a:r>
              <a:rPr lang="it-IT" dirty="0"/>
              <a:t>un'aggravante</a:t>
            </a:r>
            <a:r>
              <a:rPr lang="it-IT" dirty="0" smtClean="0"/>
              <a:t>.</a:t>
            </a:r>
          </a:p>
          <a:p>
            <a:r>
              <a:rPr lang="it-IT" dirty="0"/>
              <a:t>Il codice disciplinare deve essere affisso in luogo accessibile a tutti</a:t>
            </a:r>
            <a:endParaRPr lang="it-IT" dirty="0" smtClean="0"/>
          </a:p>
        </p:txBody>
      </p:sp>
    </p:spTree>
    <p:extLst>
      <p:ext uri="{BB962C8B-B14F-4D97-AF65-F5344CB8AC3E}">
        <p14:creationId xmlns:p14="http://schemas.microsoft.com/office/powerpoint/2010/main" val="65502287"/>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fontScale="85000" lnSpcReduction="10000"/>
          </a:bodyPr>
          <a:lstStyle/>
          <a:p>
            <a:pPr algn="ctr"/>
            <a:r>
              <a:rPr lang="it-IT" b="1" dirty="0" smtClean="0"/>
              <a:t>PROCEDURE</a:t>
            </a:r>
          </a:p>
          <a:p>
            <a:pPr algn="ctr"/>
            <a:endParaRPr lang="it-IT" b="1" dirty="0" smtClean="0"/>
          </a:p>
          <a:p>
            <a:r>
              <a:rPr lang="it-IT" dirty="0" smtClean="0"/>
              <a:t>1)contestazione </a:t>
            </a:r>
            <a:r>
              <a:rPr lang="it-IT" dirty="0"/>
              <a:t>di addebito: il datore contesta al lavoratore l'infrazione verbalmente o tramite lettera</a:t>
            </a:r>
          </a:p>
          <a:p>
            <a:r>
              <a:rPr lang="it-IT" dirty="0"/>
              <a:t>2)Difesa del lavoratore: entro 5 giorni dal ricevimento della contestazione, il lavoratore può opporre le proprie ragioni</a:t>
            </a:r>
          </a:p>
          <a:p>
            <a:r>
              <a:rPr lang="it-IT" dirty="0"/>
              <a:t>per iscritto o verbalmente con facoltà di farsi assistere da un rappresentante sindacale; </a:t>
            </a:r>
            <a:endParaRPr lang="it-IT" dirty="0" smtClean="0"/>
          </a:p>
          <a:p>
            <a:r>
              <a:rPr lang="it-IT" dirty="0" smtClean="0"/>
              <a:t>3)passati </a:t>
            </a:r>
            <a:r>
              <a:rPr lang="it-IT" dirty="0"/>
              <a:t>i 5 gg il datore può applicare la sanzione, dandone avviso al lavoratore ma non è tenuto a specificare i motivi</a:t>
            </a:r>
          </a:p>
          <a:p>
            <a:r>
              <a:rPr lang="it-IT" dirty="0"/>
              <a:t>per i quali ha rigettato la difesa del lavoratore.</a:t>
            </a:r>
          </a:p>
          <a:p>
            <a:r>
              <a:rPr lang="it-IT" dirty="0"/>
              <a:t>4)Il lavoratore può accettare le sanzioni oppure impugnarle di fronte a un giudice del lavoro o ad un collegio arbitrale</a:t>
            </a:r>
          </a:p>
          <a:p>
            <a:r>
              <a:rPr lang="it-IT" dirty="0"/>
              <a:t>costituito presso la direzione provinciale </a:t>
            </a:r>
            <a:r>
              <a:rPr lang="it-IT" dirty="0" smtClean="0"/>
              <a:t>del lavoro</a:t>
            </a:r>
          </a:p>
        </p:txBody>
      </p:sp>
    </p:spTree>
    <p:extLst>
      <p:ext uri="{BB962C8B-B14F-4D97-AF65-F5344CB8AC3E}">
        <p14:creationId xmlns:p14="http://schemas.microsoft.com/office/powerpoint/2010/main" val="402735944"/>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a:bodyPr>
          <a:lstStyle/>
          <a:p>
            <a:pPr algn="ctr"/>
            <a:r>
              <a:rPr lang="it-IT" dirty="0"/>
              <a:t>LA </a:t>
            </a:r>
            <a:r>
              <a:rPr lang="it-IT" dirty="0" smtClean="0"/>
              <a:t>RETRIBUZIONE</a:t>
            </a:r>
          </a:p>
          <a:p>
            <a:r>
              <a:rPr lang="it-IT" dirty="0"/>
              <a:t>la retribuzione è </a:t>
            </a:r>
            <a:r>
              <a:rPr lang="it-IT" dirty="0" smtClean="0"/>
              <a:t>il </a:t>
            </a:r>
            <a:r>
              <a:rPr lang="it-IT" dirty="0"/>
              <a:t>corrispettivo del lavoro.</a:t>
            </a:r>
          </a:p>
          <a:p>
            <a:r>
              <a:rPr lang="it-IT" dirty="0"/>
              <a:t>Essa matura DOPO che la prestazione sia stata </a:t>
            </a:r>
            <a:r>
              <a:rPr lang="it-IT" dirty="0" smtClean="0"/>
              <a:t>eseguita </a:t>
            </a:r>
            <a:r>
              <a:rPr lang="it-IT" dirty="0"/>
              <a:t>e SE viene eseguita: tuttavia </a:t>
            </a:r>
            <a:r>
              <a:rPr lang="it-IT" dirty="0" smtClean="0"/>
              <a:t>ci sono </a:t>
            </a:r>
            <a:r>
              <a:rPr lang="it-IT" dirty="0"/>
              <a:t>casi in cui il lavoratore pur non avendo eseguita la prestazione, ha ugualmente diritto alla retribuzione </a:t>
            </a:r>
            <a:endParaRPr lang="it-IT" dirty="0" smtClean="0"/>
          </a:p>
          <a:p>
            <a:r>
              <a:rPr lang="it-IT" dirty="0" smtClean="0"/>
              <a:t>( es malattia</a:t>
            </a:r>
            <a:r>
              <a:rPr lang="it-IT" dirty="0"/>
              <a:t>, maternità</a:t>
            </a:r>
            <a:r>
              <a:rPr lang="it-IT" dirty="0" smtClean="0"/>
              <a:t>)</a:t>
            </a:r>
          </a:p>
          <a:p>
            <a:r>
              <a:rPr lang="it-IT" dirty="0"/>
              <a:t>Costituzione, art 36:” il lavoratore ha diritto a una retribuzione </a:t>
            </a:r>
            <a:r>
              <a:rPr lang="it-IT" dirty="0" smtClean="0"/>
              <a:t>proporzionale alla </a:t>
            </a:r>
            <a:r>
              <a:rPr lang="it-IT" dirty="0"/>
              <a:t>qualità e alla quantità di lavoro svolto e, in ogni caso, sufficiente a garantire a sé e alla sua famiglia, </a:t>
            </a:r>
            <a:r>
              <a:rPr lang="it-IT" dirty="0" smtClean="0"/>
              <a:t>un'esistenza libera </a:t>
            </a:r>
            <a:r>
              <a:rPr lang="it-IT" dirty="0"/>
              <a:t>e dignitosa”.</a:t>
            </a:r>
            <a:endParaRPr lang="it-IT" dirty="0" smtClean="0"/>
          </a:p>
        </p:txBody>
      </p:sp>
    </p:spTree>
    <p:extLst>
      <p:ext uri="{BB962C8B-B14F-4D97-AF65-F5344CB8AC3E}">
        <p14:creationId xmlns:p14="http://schemas.microsoft.com/office/powerpoint/2010/main" val="2938548974"/>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fontScale="92500" lnSpcReduction="20000"/>
          </a:bodyPr>
          <a:lstStyle/>
          <a:p>
            <a:r>
              <a:rPr lang="it-IT" dirty="0"/>
              <a:t>cosa significa </a:t>
            </a:r>
            <a:r>
              <a:rPr lang="it-IT" b="1" dirty="0" smtClean="0"/>
              <a:t>sufficiente</a:t>
            </a:r>
            <a:r>
              <a:rPr lang="it-IT" dirty="0" smtClean="0"/>
              <a:t>, </a:t>
            </a:r>
            <a:r>
              <a:rPr lang="it-IT" dirty="0"/>
              <a:t>ossia </a:t>
            </a:r>
            <a:endParaRPr lang="it-IT" dirty="0" smtClean="0"/>
          </a:p>
          <a:p>
            <a:r>
              <a:rPr lang="it-IT" dirty="0" smtClean="0"/>
              <a:t>quanto </a:t>
            </a:r>
            <a:r>
              <a:rPr lang="it-IT" dirty="0"/>
              <a:t>deve essere il minimo della retribuzione</a:t>
            </a:r>
            <a:r>
              <a:rPr lang="it-IT" dirty="0" smtClean="0"/>
              <a:t>, ?</a:t>
            </a:r>
            <a:endParaRPr lang="it-IT" dirty="0"/>
          </a:p>
          <a:p>
            <a:r>
              <a:rPr lang="it-IT" dirty="0" smtClean="0"/>
              <a:t>tutto </a:t>
            </a:r>
            <a:r>
              <a:rPr lang="it-IT" dirty="0"/>
              <a:t>questo è stato demandato (art 2099) dalla legge ai </a:t>
            </a:r>
            <a:r>
              <a:rPr lang="it-IT" dirty="0" smtClean="0"/>
              <a:t>contratti collettivi </a:t>
            </a:r>
            <a:r>
              <a:rPr lang="it-IT" dirty="0"/>
              <a:t>di lavoro: le tariffe retributive di questi contratti ( la cd paga sindacale) sono quindi utilizzate come </a:t>
            </a:r>
            <a:r>
              <a:rPr lang="it-IT" dirty="0" smtClean="0"/>
              <a:t>parametro di orientamento</a:t>
            </a:r>
          </a:p>
          <a:p>
            <a:r>
              <a:rPr lang="it-IT" dirty="0" smtClean="0"/>
              <a:t> </a:t>
            </a:r>
            <a:r>
              <a:rPr lang="it-IT" dirty="0"/>
              <a:t>il contratto collettivo vale erga </a:t>
            </a:r>
            <a:r>
              <a:rPr lang="it-IT" dirty="0" err="1"/>
              <a:t>omnes</a:t>
            </a:r>
            <a:r>
              <a:rPr lang="it-IT" dirty="0"/>
              <a:t>: </a:t>
            </a:r>
            <a:r>
              <a:rPr lang="it-IT" dirty="0" smtClean="0"/>
              <a:t>questo significa </a:t>
            </a:r>
            <a:r>
              <a:rPr lang="it-IT" dirty="0"/>
              <a:t>che un datore di lavoro che non appartiene all'associazione sindacale che ha firmato questi contratti, è </a:t>
            </a:r>
            <a:r>
              <a:rPr lang="it-IT" dirty="0" smtClean="0"/>
              <a:t>tenuto ugualmente </a:t>
            </a:r>
            <a:r>
              <a:rPr lang="it-IT" dirty="0"/>
              <a:t>a rispettare le clausole retributive del contratto.</a:t>
            </a:r>
          </a:p>
          <a:p>
            <a:r>
              <a:rPr lang="it-IT" dirty="0" smtClean="0"/>
              <a:t>Il </a:t>
            </a:r>
            <a:r>
              <a:rPr lang="it-IT" dirty="0"/>
              <a:t>contratto collettivo di lavoro assume quindi un ruolo centrale e non solo il contratto collettivo di primo livello (</a:t>
            </a:r>
            <a:r>
              <a:rPr lang="it-IT" dirty="0" smtClean="0"/>
              <a:t>quello nazionale</a:t>
            </a:r>
            <a:r>
              <a:rPr lang="it-IT" dirty="0"/>
              <a:t>), ma anche di secondo livello, tanto territoriale quanto aziendale;</a:t>
            </a:r>
            <a:endParaRPr lang="it-IT" dirty="0" smtClean="0"/>
          </a:p>
        </p:txBody>
      </p:sp>
    </p:spTree>
    <p:extLst>
      <p:ext uri="{BB962C8B-B14F-4D97-AF65-F5344CB8AC3E}">
        <p14:creationId xmlns:p14="http://schemas.microsoft.com/office/powerpoint/2010/main" val="3193145361"/>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259632" y="1196752"/>
            <a:ext cx="7550656" cy="5184576"/>
          </a:xfrm>
        </p:spPr>
        <p:txBody>
          <a:bodyPr>
            <a:normAutofit/>
          </a:bodyPr>
          <a:lstStyle/>
          <a:p>
            <a:pPr algn="ctr"/>
            <a:r>
              <a:rPr lang="it-IT" dirty="0" smtClean="0"/>
              <a:t>FORME </a:t>
            </a:r>
            <a:r>
              <a:rPr lang="it-IT" dirty="0"/>
              <a:t>DI RETRIBUZIONE </a:t>
            </a:r>
            <a:endParaRPr lang="it-IT" dirty="0" smtClean="0"/>
          </a:p>
          <a:p>
            <a:pPr algn="ctr"/>
            <a:r>
              <a:rPr lang="it-IT" dirty="0" smtClean="0"/>
              <a:t>previste </a:t>
            </a:r>
            <a:r>
              <a:rPr lang="it-IT" dirty="0"/>
              <a:t>dall'art 2099 </a:t>
            </a:r>
          </a:p>
          <a:p>
            <a:r>
              <a:rPr lang="it-IT" dirty="0"/>
              <a:t>--la retribuzione a cottimo o a pezzo, ancora presente, sia pure in forma mista cioè garantendo un minimo </a:t>
            </a:r>
            <a:r>
              <a:rPr lang="it-IT" dirty="0" smtClean="0"/>
              <a:t>di retribuzione</a:t>
            </a:r>
            <a:endParaRPr lang="it-IT" dirty="0"/>
          </a:p>
          <a:p>
            <a:r>
              <a:rPr lang="it-IT" dirty="0"/>
              <a:t>--la retribuzione a tempo , </a:t>
            </a:r>
            <a:r>
              <a:rPr lang="it-IT" dirty="0" smtClean="0"/>
              <a:t> </a:t>
            </a:r>
            <a:r>
              <a:rPr lang="it-IT" dirty="0"/>
              <a:t>adatta ad un lavoro continuato</a:t>
            </a:r>
            <a:r>
              <a:rPr lang="it-IT" dirty="0" smtClean="0"/>
              <a:t>.</a:t>
            </a:r>
          </a:p>
          <a:p>
            <a:r>
              <a:rPr lang="it-IT" dirty="0" smtClean="0"/>
              <a:t>L’art </a:t>
            </a:r>
            <a:r>
              <a:rPr lang="it-IT" dirty="0"/>
              <a:t>2099 parla anche di COMPENSI VARIABILI, collegati alla produttività del lavoratore o </a:t>
            </a:r>
            <a:r>
              <a:rPr lang="it-IT" dirty="0" smtClean="0"/>
              <a:t>dell'impresa</a:t>
            </a:r>
          </a:p>
          <a:p>
            <a:r>
              <a:rPr lang="it-IT" dirty="0"/>
              <a:t>Nei compensi variabili rientra anche la </a:t>
            </a:r>
            <a:r>
              <a:rPr lang="it-IT" dirty="0" smtClean="0"/>
              <a:t>DISTRIBUZIONE </a:t>
            </a:r>
            <a:r>
              <a:rPr lang="it-IT" dirty="0"/>
              <a:t>DI TITOLI AZIONARI ai </a:t>
            </a:r>
            <a:r>
              <a:rPr lang="it-IT" dirty="0" smtClean="0"/>
              <a:t>dipendenti</a:t>
            </a:r>
            <a:r>
              <a:rPr lang="it-IT" dirty="0"/>
              <a:t>, sia dirigenti </a:t>
            </a:r>
            <a:r>
              <a:rPr lang="it-IT" dirty="0" smtClean="0"/>
              <a:t>che semplici dipendenti</a:t>
            </a:r>
          </a:p>
        </p:txBody>
      </p:sp>
    </p:spTree>
    <p:extLst>
      <p:ext uri="{BB962C8B-B14F-4D97-AF65-F5344CB8AC3E}">
        <p14:creationId xmlns:p14="http://schemas.microsoft.com/office/powerpoint/2010/main" val="109614205"/>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fontScale="92500"/>
          </a:bodyPr>
          <a:lstStyle/>
          <a:p>
            <a:pPr algn="ctr"/>
            <a:r>
              <a:rPr lang="it-IT" dirty="0"/>
              <a:t>TUTELA DEL DIRITTO RETRIBUTIVO</a:t>
            </a:r>
          </a:p>
          <a:p>
            <a:r>
              <a:rPr lang="it-IT" dirty="0"/>
              <a:t>Il diritto di </a:t>
            </a:r>
            <a:r>
              <a:rPr lang="it-IT" u="sng" dirty="0"/>
              <a:t>credito retributivo </a:t>
            </a:r>
            <a:r>
              <a:rPr lang="it-IT" dirty="0"/>
              <a:t>del lavoratore subordinato nei confronti del datore di lavoro, viene tutelato dalla </a:t>
            </a:r>
            <a:r>
              <a:rPr lang="it-IT" dirty="0" smtClean="0"/>
              <a:t>legge sotto </a:t>
            </a:r>
            <a:r>
              <a:rPr lang="it-IT" dirty="0"/>
              <a:t>3 aspetti:</a:t>
            </a:r>
          </a:p>
          <a:p>
            <a:r>
              <a:rPr lang="it-IT" dirty="0"/>
              <a:t>1)gli importi dovuti non versati, una volta riconosciuti dal giudice, devono essere incrementati in relazione alla</a:t>
            </a:r>
          </a:p>
          <a:p>
            <a:r>
              <a:rPr lang="it-IT" dirty="0"/>
              <a:t>svalutazione monetaria e agli interessi legali</a:t>
            </a:r>
          </a:p>
          <a:p>
            <a:r>
              <a:rPr lang="it-IT" dirty="0"/>
              <a:t>2)i crediti di lavoro </a:t>
            </a:r>
            <a:r>
              <a:rPr lang="it-IT" u="sng" dirty="0"/>
              <a:t>sono privilegiati </a:t>
            </a:r>
            <a:r>
              <a:rPr lang="it-IT" dirty="0"/>
              <a:t>rispetto a tutti gli altri</a:t>
            </a:r>
          </a:p>
          <a:p>
            <a:r>
              <a:rPr lang="it-IT" dirty="0"/>
              <a:t>3)il regime di prescrizione è di 5 anni da computarsi:</a:t>
            </a:r>
          </a:p>
          <a:p>
            <a:r>
              <a:rPr lang="it-IT" dirty="0"/>
              <a:t>---a partire dal giorno della loro maturazione, per contratti soggetti all'art 18 Statuto lavoratori</a:t>
            </a:r>
          </a:p>
          <a:p>
            <a:r>
              <a:rPr lang="it-IT" dirty="0"/>
              <a:t>---a partire dal giorno di fine rapporto, per gli altri</a:t>
            </a:r>
            <a:endParaRPr lang="it-IT" dirty="0" smtClean="0"/>
          </a:p>
        </p:txBody>
      </p:sp>
    </p:spTree>
    <p:extLst>
      <p:ext uri="{BB962C8B-B14F-4D97-AF65-F5344CB8AC3E}">
        <p14:creationId xmlns:p14="http://schemas.microsoft.com/office/powerpoint/2010/main" val="2764681507"/>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a:bodyPr>
          <a:lstStyle/>
          <a:p>
            <a:pPr algn="ctr"/>
            <a:endParaRPr lang="it-IT" dirty="0" smtClean="0"/>
          </a:p>
          <a:p>
            <a:pPr algn="ctr"/>
            <a:r>
              <a:rPr lang="it-IT" sz="4800" b="1" dirty="0" smtClean="0">
                <a:latin typeface="Times New Roman" pitchFamily="18" charset="0"/>
                <a:cs typeface="Times New Roman" pitchFamily="18" charset="0"/>
              </a:rPr>
              <a:t>PAUSA</a:t>
            </a:r>
            <a:endParaRPr lang="it-IT" sz="48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4018400903"/>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fontScale="77500" lnSpcReduction="20000"/>
          </a:bodyPr>
          <a:lstStyle/>
          <a:p>
            <a:pPr algn="ctr"/>
            <a:endParaRPr lang="it-IT" dirty="0" smtClean="0"/>
          </a:p>
          <a:p>
            <a:pPr algn="ctr"/>
            <a:r>
              <a:rPr lang="it-IT" b="1" dirty="0" smtClean="0"/>
              <a:t>Il </a:t>
            </a:r>
            <a:r>
              <a:rPr lang="it-IT" b="1" dirty="0"/>
              <a:t>TRATTAMENTO DI FINE RAPPORTO </a:t>
            </a:r>
            <a:endParaRPr lang="it-IT" b="1" dirty="0" smtClean="0"/>
          </a:p>
          <a:p>
            <a:pPr algn="ctr"/>
            <a:r>
              <a:rPr lang="it-IT" b="1" dirty="0"/>
              <a:t> </a:t>
            </a:r>
            <a:r>
              <a:rPr lang="it-IT" b="1" dirty="0" smtClean="0"/>
              <a:t>( </a:t>
            </a:r>
            <a:r>
              <a:rPr lang="it-IT" b="1" dirty="0"/>
              <a:t>TFR o </a:t>
            </a:r>
            <a:r>
              <a:rPr lang="it-IT" b="1" dirty="0" smtClean="0"/>
              <a:t>LIQUIDAZIONE)</a:t>
            </a:r>
          </a:p>
          <a:p>
            <a:r>
              <a:rPr lang="it-IT" dirty="0" smtClean="0"/>
              <a:t>forma </a:t>
            </a:r>
            <a:r>
              <a:rPr lang="it-IT" dirty="0"/>
              <a:t>di retribuzione differita </a:t>
            </a:r>
            <a:r>
              <a:rPr lang="it-IT" dirty="0" smtClean="0"/>
              <a:t>che, sebbene </a:t>
            </a:r>
            <a:r>
              <a:rPr lang="it-IT" dirty="0"/>
              <a:t>si formi durante tutto il corso del rapporto di lavoro, matura solo alla fine di </a:t>
            </a:r>
            <a:r>
              <a:rPr lang="it-IT" dirty="0" smtClean="0"/>
              <a:t>esso</a:t>
            </a:r>
          </a:p>
          <a:p>
            <a:r>
              <a:rPr lang="it-IT" dirty="0" smtClean="0"/>
              <a:t>ha </a:t>
            </a:r>
            <a:r>
              <a:rPr lang="it-IT" dirty="0"/>
              <a:t>sostituito con </a:t>
            </a:r>
            <a:r>
              <a:rPr lang="it-IT" dirty="0" smtClean="0"/>
              <a:t>legge 297/1982 </a:t>
            </a:r>
            <a:r>
              <a:rPr lang="it-IT" dirty="0"/>
              <a:t>la vecchia “indennità di anzianità” calcolata moltiplicando l'ultima mensilità per gli anni di </a:t>
            </a:r>
            <a:r>
              <a:rPr lang="it-IT" dirty="0" smtClean="0"/>
              <a:t>servizio</a:t>
            </a:r>
          </a:p>
          <a:p>
            <a:r>
              <a:rPr lang="it-IT" dirty="0" smtClean="0"/>
              <a:t> </a:t>
            </a:r>
            <a:r>
              <a:rPr lang="it-IT" dirty="0"/>
              <a:t>con </a:t>
            </a:r>
            <a:r>
              <a:rPr lang="it-IT" dirty="0" smtClean="0"/>
              <a:t>il passaggio </a:t>
            </a:r>
            <a:r>
              <a:rPr lang="it-IT" dirty="0"/>
              <a:t>al </a:t>
            </a:r>
            <a:r>
              <a:rPr lang="it-IT" b="1" dirty="0" smtClean="0"/>
              <a:t>TFR</a:t>
            </a:r>
            <a:r>
              <a:rPr lang="it-IT" dirty="0" smtClean="0"/>
              <a:t> invece </a:t>
            </a:r>
            <a:r>
              <a:rPr lang="it-IT" dirty="0"/>
              <a:t>ogni anno viene accantonata una somma calcolata dividendo la retribuzione annuale per 13,5,</a:t>
            </a:r>
          </a:p>
          <a:p>
            <a:r>
              <a:rPr lang="it-IT" dirty="0"/>
              <a:t>(pari grosso modo a una mensilità): per retribuzione si intende ogni somma percepita dal lavoratore a titolo </a:t>
            </a:r>
            <a:r>
              <a:rPr lang="it-IT" dirty="0" smtClean="0"/>
              <a:t>non occasionale</a:t>
            </a:r>
            <a:r>
              <a:rPr lang="it-IT" dirty="0"/>
              <a:t>, salvo diversa ( quindi anche in </a:t>
            </a:r>
            <a:r>
              <a:rPr lang="it-IT" dirty="0" err="1"/>
              <a:t>peius</a:t>
            </a:r>
            <a:r>
              <a:rPr lang="it-IT" dirty="0"/>
              <a:t>) disposizione dei contratti collettivi.</a:t>
            </a:r>
          </a:p>
          <a:p>
            <a:r>
              <a:rPr lang="it-IT" dirty="0"/>
              <a:t>Gli accantonamenti annuali vengono rivalutati annualmente dell'1,5% + lo 0,75% dell'aumento dei prezzi e il </a:t>
            </a:r>
            <a:r>
              <a:rPr lang="it-IT" dirty="0" err="1"/>
              <a:t>tfr</a:t>
            </a:r>
            <a:r>
              <a:rPr lang="it-IT" dirty="0"/>
              <a:t> </a:t>
            </a:r>
            <a:r>
              <a:rPr lang="it-IT" dirty="0" smtClean="0"/>
              <a:t>finale risulta </a:t>
            </a:r>
            <a:r>
              <a:rPr lang="it-IT" dirty="0"/>
              <a:t>dalla somma di tutti gli accantonamenti versati.</a:t>
            </a:r>
            <a:endParaRPr lang="it-IT" dirty="0" smtClean="0"/>
          </a:p>
        </p:txBody>
      </p:sp>
    </p:spTree>
    <p:extLst>
      <p:ext uri="{BB962C8B-B14F-4D97-AF65-F5344CB8AC3E}">
        <p14:creationId xmlns:p14="http://schemas.microsoft.com/office/powerpoint/2010/main" val="21331555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a:bodyPr>
          <a:lstStyle/>
          <a:p>
            <a:r>
              <a:rPr lang="it-IT" b="1" dirty="0" smtClean="0"/>
              <a:t>Art. 36.</a:t>
            </a:r>
            <a:endParaRPr lang="it-IT" dirty="0" smtClean="0"/>
          </a:p>
          <a:p>
            <a:r>
              <a:rPr lang="it-IT" dirty="0" smtClean="0"/>
              <a:t>Il lavoratore ha diritto ad una retribuzione proporzionata alla quantità e qualità del suo lavoro e in ogni caso sufficiente ad assicurare a sé e alla famiglia un'esistenza libera e dignitosa.</a:t>
            </a:r>
          </a:p>
          <a:p>
            <a:r>
              <a:rPr lang="it-IT" dirty="0" smtClean="0"/>
              <a:t>La durata massima della giornata lavorativa è stabilita dalla legge.</a:t>
            </a:r>
          </a:p>
          <a:p>
            <a:r>
              <a:rPr lang="it-IT" dirty="0" smtClean="0"/>
              <a:t>Il lavoratore ha diritto al riposo settimanale e a ferie annuali retribuite, e non può rinunziarvi.</a:t>
            </a:r>
          </a:p>
          <a:p>
            <a:endParaRPr lang="it-IT" dirty="0" smtClean="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a:bodyPr>
          <a:lstStyle/>
          <a:p>
            <a:r>
              <a:rPr lang="it-IT" dirty="0"/>
              <a:t>Il dipendente con almeno 8 anni di servizio presso lo stesso </a:t>
            </a:r>
            <a:r>
              <a:rPr lang="it-IT" dirty="0" smtClean="0"/>
              <a:t>imprenditore (</a:t>
            </a:r>
            <a:r>
              <a:rPr lang="it-IT" dirty="0" err="1" smtClean="0"/>
              <a:t>max</a:t>
            </a:r>
            <a:r>
              <a:rPr lang="it-IT" dirty="0" smtClean="0"/>
              <a:t> 10% dei dipendenti dell’azienda), </a:t>
            </a:r>
            <a:r>
              <a:rPr lang="it-IT" dirty="0"/>
              <a:t>può richiedere un anticipo del </a:t>
            </a:r>
            <a:r>
              <a:rPr lang="it-IT" dirty="0" smtClean="0"/>
              <a:t>TFR entro un massimo </a:t>
            </a:r>
            <a:r>
              <a:rPr lang="it-IT" dirty="0"/>
              <a:t>del 70% di quello maturato fino a quel momento, ma solo per specifici e documentati motivi:</a:t>
            </a:r>
          </a:p>
          <a:p>
            <a:r>
              <a:rPr lang="it-IT" dirty="0"/>
              <a:t>--spese sanitarie non gratuite</a:t>
            </a:r>
          </a:p>
          <a:p>
            <a:r>
              <a:rPr lang="it-IT" dirty="0"/>
              <a:t>--acquisto della prima casa per sé e per i figli, documentato da atto notarile</a:t>
            </a:r>
          </a:p>
          <a:p>
            <a:r>
              <a:rPr lang="it-IT" dirty="0"/>
              <a:t>--per sostegno economico durante il periodo di congedo parentale o formativo.</a:t>
            </a:r>
            <a:endParaRPr lang="it-IT" dirty="0" smtClean="0"/>
          </a:p>
        </p:txBody>
      </p:sp>
    </p:spTree>
    <p:extLst>
      <p:ext uri="{BB962C8B-B14F-4D97-AF65-F5344CB8AC3E}">
        <p14:creationId xmlns:p14="http://schemas.microsoft.com/office/powerpoint/2010/main" val="4099233709"/>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a:bodyPr>
          <a:lstStyle/>
          <a:p>
            <a:pPr algn="ctr"/>
            <a:r>
              <a:rPr lang="it-IT" dirty="0"/>
              <a:t>LA RIFORMA DEL SISTEMA </a:t>
            </a:r>
            <a:endParaRPr lang="it-IT" dirty="0" smtClean="0"/>
          </a:p>
          <a:p>
            <a:pPr algn="ctr"/>
            <a:r>
              <a:rPr lang="it-IT" dirty="0" smtClean="0"/>
              <a:t>PREVIDENZIALE </a:t>
            </a:r>
            <a:r>
              <a:rPr lang="it-IT" dirty="0"/>
              <a:t>E IL TFR.</a:t>
            </a:r>
          </a:p>
          <a:p>
            <a:pPr algn="just"/>
            <a:r>
              <a:rPr lang="it-IT" dirty="0"/>
              <a:t>Il sistema previdenziale italiano era fino agli anni 90 di tipo </a:t>
            </a:r>
            <a:r>
              <a:rPr lang="it-IT" u="sng" dirty="0"/>
              <a:t>retributivo</a:t>
            </a:r>
            <a:r>
              <a:rPr lang="it-IT" dirty="0"/>
              <a:t> cioè si basava sulla retribuzione </a:t>
            </a:r>
            <a:r>
              <a:rPr lang="it-IT" dirty="0" smtClean="0"/>
              <a:t> </a:t>
            </a:r>
          </a:p>
          <a:p>
            <a:pPr algn="just"/>
            <a:r>
              <a:rPr lang="it-IT" dirty="0" smtClean="0"/>
              <a:t>Con il </a:t>
            </a:r>
            <a:r>
              <a:rPr lang="it-IT" dirty="0"/>
              <a:t>tempo e con il progressivo invecchiamento della popolazione e della parte attiva di </a:t>
            </a:r>
            <a:r>
              <a:rPr lang="it-IT" dirty="0" smtClean="0"/>
              <a:t>essa, il sistema è giunto ad una situazione finanziaria </a:t>
            </a:r>
            <a:r>
              <a:rPr lang="it-IT" dirty="0"/>
              <a:t>critica cui si volle mettere riparo con la legge Dini del 1995: detta legge prevedeva un passaggio graduale al</a:t>
            </a:r>
          </a:p>
          <a:p>
            <a:pPr algn="just"/>
            <a:r>
              <a:rPr lang="it-IT" dirty="0"/>
              <a:t>sistema </a:t>
            </a:r>
            <a:r>
              <a:rPr lang="it-IT" u="sng" dirty="0"/>
              <a:t>contributivo</a:t>
            </a:r>
            <a:r>
              <a:rPr lang="it-IT" dirty="0"/>
              <a:t> basato non </a:t>
            </a:r>
            <a:r>
              <a:rPr lang="it-IT" dirty="0" smtClean="0"/>
              <a:t>più </a:t>
            </a:r>
            <a:r>
              <a:rPr lang="it-IT" dirty="0"/>
              <a:t>sulla retribuzione ma sui contributi effettivamente versati</a:t>
            </a:r>
            <a:endParaRPr lang="it-IT" dirty="0" smtClean="0"/>
          </a:p>
        </p:txBody>
      </p:sp>
    </p:spTree>
    <p:extLst>
      <p:ext uri="{BB962C8B-B14F-4D97-AF65-F5344CB8AC3E}">
        <p14:creationId xmlns:p14="http://schemas.microsoft.com/office/powerpoint/2010/main" val="1995671667"/>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a:bodyPr>
          <a:lstStyle/>
          <a:p>
            <a:r>
              <a:rPr lang="it-IT" dirty="0" smtClean="0"/>
              <a:t>La norma voleva spingere i </a:t>
            </a:r>
            <a:r>
              <a:rPr lang="it-IT" dirty="0"/>
              <a:t>lavoratori ai fondi di pensione</a:t>
            </a:r>
          </a:p>
          <a:p>
            <a:r>
              <a:rPr lang="it-IT" dirty="0"/>
              <a:t>COMPLEMENTARE che promettevano di integrare la pensione garantita dalla legge.</a:t>
            </a:r>
          </a:p>
          <a:p>
            <a:r>
              <a:rPr lang="it-IT" dirty="0"/>
              <a:t>La legge124/1993 prevedeva la costituzione dei fondi pensione complementari </a:t>
            </a:r>
            <a:r>
              <a:rPr lang="it-IT" u="sng" dirty="0"/>
              <a:t>CHIUSI</a:t>
            </a:r>
            <a:r>
              <a:rPr lang="it-IT" dirty="0"/>
              <a:t> e contrattuali: cioè </a:t>
            </a:r>
            <a:r>
              <a:rPr lang="it-IT" dirty="0" smtClean="0"/>
              <a:t>ciascuna categoria </a:t>
            </a:r>
            <a:r>
              <a:rPr lang="it-IT" dirty="0"/>
              <a:t>nel suo contratto collettivo poteva istituire un fondo pensione chiuso </a:t>
            </a:r>
            <a:r>
              <a:rPr lang="it-IT" dirty="0" err="1"/>
              <a:t>perchè</a:t>
            </a:r>
            <a:r>
              <a:rPr lang="it-IT" dirty="0"/>
              <a:t> riservato ai soli lavoratori </a:t>
            </a:r>
            <a:r>
              <a:rPr lang="it-IT" dirty="0" smtClean="0"/>
              <a:t>del settore</a:t>
            </a:r>
            <a:r>
              <a:rPr lang="it-IT" dirty="0"/>
              <a:t>, volontario, e finanziato da quote in parte a carico dell'azienda, in parte a carico del lavoratore e in </a:t>
            </a:r>
            <a:r>
              <a:rPr lang="it-IT" dirty="0" smtClean="0"/>
              <a:t>parte provenienti </a:t>
            </a:r>
            <a:r>
              <a:rPr lang="it-IT" dirty="0"/>
              <a:t>dagli accantonamenti </a:t>
            </a:r>
            <a:r>
              <a:rPr lang="it-IT" dirty="0" smtClean="0"/>
              <a:t>TFR.</a:t>
            </a:r>
          </a:p>
        </p:txBody>
      </p:sp>
    </p:spTree>
    <p:extLst>
      <p:ext uri="{BB962C8B-B14F-4D97-AF65-F5344CB8AC3E}">
        <p14:creationId xmlns:p14="http://schemas.microsoft.com/office/powerpoint/2010/main" val="325665613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fontScale="85000" lnSpcReduction="10000"/>
          </a:bodyPr>
          <a:lstStyle/>
          <a:p>
            <a:r>
              <a:rPr lang="it-IT" dirty="0"/>
              <a:t>Il </a:t>
            </a:r>
            <a:r>
              <a:rPr lang="it-IT" dirty="0" err="1"/>
              <a:t>dlgs</a:t>
            </a:r>
            <a:r>
              <a:rPr lang="it-IT" dirty="0"/>
              <a:t> 252/2005 ha portato a una riforma complessiva dei fondi pensione che ha sostituito quella del 1993 e che è</a:t>
            </a:r>
          </a:p>
          <a:p>
            <a:r>
              <a:rPr lang="it-IT" dirty="0"/>
              <a:t>caratterizzata </a:t>
            </a:r>
            <a:r>
              <a:rPr lang="it-IT" u="sng" dirty="0"/>
              <a:t>dalla possibilità di scelta dei lavoratori tra il tradizionale </a:t>
            </a:r>
            <a:r>
              <a:rPr lang="it-IT" u="sng" dirty="0" err="1"/>
              <a:t>tfr</a:t>
            </a:r>
            <a:r>
              <a:rPr lang="it-IT" u="sng" dirty="0"/>
              <a:t> e i fondi pensione</a:t>
            </a:r>
            <a:r>
              <a:rPr lang="it-IT" dirty="0"/>
              <a:t>: </a:t>
            </a:r>
            <a:endParaRPr lang="it-IT" dirty="0" smtClean="0"/>
          </a:p>
          <a:p>
            <a:r>
              <a:rPr lang="it-IT" dirty="0" smtClean="0"/>
              <a:t>entro </a:t>
            </a:r>
            <a:r>
              <a:rPr lang="it-IT" dirty="0"/>
              <a:t>6 </a:t>
            </a:r>
            <a:r>
              <a:rPr lang="it-IT" dirty="0" smtClean="0"/>
              <a:t>mesi dall'assunzione </a:t>
            </a:r>
            <a:r>
              <a:rPr lang="it-IT" dirty="0"/>
              <a:t>il dipendente che voglia mantenere il trattamento presso l'azienda, deve esprimere formalmente </a:t>
            </a:r>
            <a:r>
              <a:rPr lang="it-IT" dirty="0" smtClean="0"/>
              <a:t>tale volontà </a:t>
            </a:r>
            <a:r>
              <a:rPr lang="it-IT" dirty="0"/>
              <a:t>sottoscrivendo un apposito modulo. </a:t>
            </a:r>
            <a:endParaRPr lang="it-IT" dirty="0" smtClean="0"/>
          </a:p>
          <a:p>
            <a:r>
              <a:rPr lang="it-IT" dirty="0" smtClean="0"/>
              <a:t>In </a:t>
            </a:r>
            <a:r>
              <a:rPr lang="it-IT" dirty="0"/>
              <a:t>mancanza di tale assenso il trattamento maturando viene devoluto a </a:t>
            </a:r>
            <a:r>
              <a:rPr lang="it-IT" dirty="0" smtClean="0"/>
              <a:t>un fondo </a:t>
            </a:r>
            <a:r>
              <a:rPr lang="it-IT" dirty="0"/>
              <a:t>pensione chiuso predisposto per i lavoratori della categoria; </a:t>
            </a:r>
            <a:endParaRPr lang="it-IT" dirty="0" smtClean="0"/>
          </a:p>
          <a:p>
            <a:r>
              <a:rPr lang="it-IT" dirty="0" smtClean="0"/>
              <a:t>ma </a:t>
            </a:r>
            <a:r>
              <a:rPr lang="it-IT" dirty="0"/>
              <a:t>il lavoratore ha anche una terza alternativa cioè</a:t>
            </a:r>
          </a:p>
          <a:p>
            <a:r>
              <a:rPr lang="it-IT" dirty="0"/>
              <a:t>quella di destinare il suo trattamento maturando, a un fondo pensione diverso, a fondi aperti operanti sul mercato e</a:t>
            </a:r>
          </a:p>
          <a:p>
            <a:r>
              <a:rPr lang="it-IT" dirty="0"/>
              <a:t>gestiti da istituti di credito, compagnie assicurative </a:t>
            </a:r>
            <a:r>
              <a:rPr lang="it-IT" dirty="0" err="1"/>
              <a:t>ecc</a:t>
            </a:r>
            <a:endParaRPr lang="it-IT" dirty="0" smtClean="0"/>
          </a:p>
        </p:txBody>
      </p:sp>
    </p:spTree>
    <p:extLst>
      <p:ext uri="{BB962C8B-B14F-4D97-AF65-F5344CB8AC3E}">
        <p14:creationId xmlns:p14="http://schemas.microsoft.com/office/powerpoint/2010/main" val="3258781382"/>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187624" y="1196752"/>
            <a:ext cx="7560840" cy="5184576"/>
          </a:xfrm>
        </p:spPr>
        <p:txBody>
          <a:bodyPr>
            <a:normAutofit/>
          </a:bodyPr>
          <a:lstStyle/>
          <a:p>
            <a:r>
              <a:rPr lang="it-IT" dirty="0"/>
              <a:t>In ogni caso il lavoratore che sceglie un fondo pensione perde il diritto al </a:t>
            </a:r>
            <a:r>
              <a:rPr lang="it-IT" dirty="0" smtClean="0"/>
              <a:t>TFR</a:t>
            </a:r>
          </a:p>
          <a:p>
            <a:r>
              <a:rPr lang="it-IT" dirty="0" smtClean="0"/>
              <a:t>Scelta TFR</a:t>
            </a:r>
          </a:p>
          <a:p>
            <a:r>
              <a:rPr lang="it-IT" dirty="0" smtClean="0"/>
              <a:t>al </a:t>
            </a:r>
            <a:r>
              <a:rPr lang="it-IT" dirty="0"/>
              <a:t>momento </a:t>
            </a:r>
            <a:r>
              <a:rPr lang="it-IT" dirty="0" smtClean="0"/>
              <a:t>della pensione si avrà il TFR e  </a:t>
            </a:r>
            <a:r>
              <a:rPr lang="it-IT" dirty="0"/>
              <a:t>la pensione mensile normale</a:t>
            </a:r>
            <a:r>
              <a:rPr lang="it-IT" dirty="0" smtClean="0"/>
              <a:t>,</a:t>
            </a:r>
          </a:p>
          <a:p>
            <a:r>
              <a:rPr lang="it-IT" dirty="0" smtClean="0"/>
              <a:t>Scelta FONDO PENSIONE</a:t>
            </a:r>
          </a:p>
          <a:p>
            <a:r>
              <a:rPr lang="it-IT" dirty="0" smtClean="0"/>
              <a:t> si avrà la pensione </a:t>
            </a:r>
            <a:r>
              <a:rPr lang="it-IT" dirty="0"/>
              <a:t>normale </a:t>
            </a:r>
            <a:r>
              <a:rPr lang="it-IT" dirty="0" smtClean="0"/>
              <a:t>e una </a:t>
            </a:r>
            <a:r>
              <a:rPr lang="it-IT" dirty="0"/>
              <a:t>somma (che deriva dagli accantonamenti </a:t>
            </a:r>
            <a:r>
              <a:rPr lang="it-IT" dirty="0" smtClean="0"/>
              <a:t>annuali) che sarà versata, a scelta,  </a:t>
            </a:r>
            <a:r>
              <a:rPr lang="it-IT" dirty="0"/>
              <a:t>tutta in una volta o a poco a poco, </a:t>
            </a:r>
            <a:r>
              <a:rPr lang="it-IT" dirty="0" smtClean="0"/>
              <a:t>mensilmente </a:t>
            </a:r>
            <a:r>
              <a:rPr lang="it-IT" dirty="0"/>
              <a:t>come una specie di </a:t>
            </a:r>
            <a:r>
              <a:rPr lang="it-IT" dirty="0" smtClean="0"/>
              <a:t>pensione integrativa</a:t>
            </a:r>
            <a:r>
              <a:rPr lang="it-IT" dirty="0"/>
              <a:t>.</a:t>
            </a:r>
            <a:endParaRPr lang="it-IT" dirty="0" smtClean="0"/>
          </a:p>
        </p:txBody>
      </p:sp>
    </p:spTree>
    <p:extLst>
      <p:ext uri="{BB962C8B-B14F-4D97-AF65-F5344CB8AC3E}">
        <p14:creationId xmlns:p14="http://schemas.microsoft.com/office/powerpoint/2010/main" val="1135396500"/>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a:bodyPr>
          <a:lstStyle/>
          <a:p>
            <a:r>
              <a:rPr lang="it-IT" dirty="0" err="1" smtClean="0"/>
              <a:t>u.un</a:t>
            </a:r>
            <a:r>
              <a:rPr lang="it-IT" dirty="0" smtClean="0"/>
              <a:t> </a:t>
            </a:r>
            <a:r>
              <a:rPr lang="it-IT" dirty="0" err="1"/>
              <a:t>dlgs</a:t>
            </a:r>
            <a:r>
              <a:rPr lang="it-IT" dirty="0"/>
              <a:t> del 2006 del governo Prodi </a:t>
            </a:r>
            <a:r>
              <a:rPr lang="it-IT" dirty="0" smtClean="0"/>
              <a:t>ha imposto alle </a:t>
            </a:r>
            <a:r>
              <a:rPr lang="it-IT" dirty="0"/>
              <a:t>aziende con </a:t>
            </a:r>
            <a:r>
              <a:rPr lang="it-IT" dirty="0" smtClean="0"/>
              <a:t>più </a:t>
            </a:r>
            <a:r>
              <a:rPr lang="it-IT" dirty="0"/>
              <a:t>di 50 </a:t>
            </a:r>
            <a:r>
              <a:rPr lang="it-IT" dirty="0" smtClean="0"/>
              <a:t>dipendenti ( </a:t>
            </a:r>
            <a:r>
              <a:rPr lang="it-IT" dirty="0"/>
              <a:t>che fino ad allora detenevano </a:t>
            </a:r>
            <a:r>
              <a:rPr lang="it-IT" dirty="0" smtClean="0"/>
              <a:t>le quote </a:t>
            </a:r>
            <a:r>
              <a:rPr lang="it-IT" dirty="0"/>
              <a:t>di </a:t>
            </a:r>
            <a:r>
              <a:rPr lang="it-IT" dirty="0" smtClean="0"/>
              <a:t>TFR maturate </a:t>
            </a:r>
            <a:r>
              <a:rPr lang="it-IT" dirty="0"/>
              <a:t>dai </a:t>
            </a:r>
            <a:r>
              <a:rPr lang="it-IT" dirty="0" smtClean="0"/>
              <a:t>lavoratori), </a:t>
            </a:r>
            <a:r>
              <a:rPr lang="it-IT" dirty="0"/>
              <a:t>di versarle in un apposito fondo istituito presso </a:t>
            </a:r>
            <a:r>
              <a:rPr lang="it-IT" dirty="0" smtClean="0"/>
              <a:t>l'INPS</a:t>
            </a:r>
          </a:p>
          <a:p>
            <a:r>
              <a:rPr lang="it-IT" dirty="0" smtClean="0"/>
              <a:t>le </a:t>
            </a:r>
            <a:r>
              <a:rPr lang="it-IT" dirty="0"/>
              <a:t>misure adottate con </a:t>
            </a:r>
            <a:r>
              <a:rPr lang="it-IT" dirty="0" smtClean="0"/>
              <a:t>il provvedimento </a:t>
            </a:r>
            <a:r>
              <a:rPr lang="it-IT" dirty="0"/>
              <a:t>Prodi, hanno privato le aziende di ingenti masse monetarie che come visto sono state dirottate sia </a:t>
            </a:r>
            <a:r>
              <a:rPr lang="it-IT" dirty="0" smtClean="0"/>
              <a:t>verso l'INPS</a:t>
            </a:r>
            <a:r>
              <a:rPr lang="it-IT" dirty="0"/>
              <a:t>, sia verso i fondi pensione, azzerando quello che di fatto era una specie di autofinanziamento</a:t>
            </a:r>
            <a:endParaRPr lang="it-IT" dirty="0" smtClean="0"/>
          </a:p>
        </p:txBody>
      </p:sp>
    </p:spTree>
    <p:extLst>
      <p:ext uri="{BB962C8B-B14F-4D97-AF65-F5344CB8AC3E}">
        <p14:creationId xmlns:p14="http://schemas.microsoft.com/office/powerpoint/2010/main" val="622129302"/>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a:bodyPr>
          <a:lstStyle/>
          <a:p>
            <a:pPr algn="ctr"/>
            <a:r>
              <a:rPr lang="it-IT" sz="3200" b="1" dirty="0" smtClean="0">
                <a:latin typeface="Times New Roman" pitchFamily="18" charset="0"/>
                <a:cs typeface="Times New Roman" pitchFamily="18" charset="0"/>
              </a:rPr>
              <a:t>Tutela della persona</a:t>
            </a:r>
          </a:p>
          <a:p>
            <a:pPr algn="just"/>
            <a:r>
              <a:rPr lang="it-IT" sz="3200" dirty="0" smtClean="0"/>
              <a:t>Art. 2087 :  il datore di lavoro è tenuto ad adottare tutte le misure che secondo la particolarità del lavoro, l'esperienza e la tecnica, sono necessarie a tutelare l'integrità fisica e la personalità morale del lavoratore</a:t>
            </a:r>
            <a:endParaRPr lang="it-IT" sz="3200" b="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814495934"/>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a:bodyPr>
          <a:lstStyle/>
          <a:p>
            <a:endParaRPr lang="it-IT" dirty="0" smtClean="0"/>
          </a:p>
          <a:p>
            <a:pPr algn="just"/>
            <a:r>
              <a:rPr lang="it-IT" dirty="0" smtClean="0"/>
              <a:t>E’ NECESSARIA E OBBLIGATORIA l’adozione di opportune misure dettate dal tipo di lavoro, dall'esperienza accumulata in quel settore e dalla tecnica  più recente: ciò vuol dire che il datore è tenuto all'aggiornamento continuo delle misure seguendo la continua evoluzione della tecnica</a:t>
            </a:r>
          </a:p>
          <a:p>
            <a:pPr algn="just"/>
            <a:r>
              <a:rPr lang="it-IT" dirty="0" smtClean="0"/>
              <a:t>Necessità di una norma che in concreto esplicitasse come doveva svolgersi questa attività di prevenzione e protezione del lavoratore </a:t>
            </a:r>
          </a:p>
        </p:txBody>
      </p:sp>
    </p:spTree>
    <p:extLst>
      <p:ext uri="{BB962C8B-B14F-4D97-AF65-F5344CB8AC3E}">
        <p14:creationId xmlns:p14="http://schemas.microsoft.com/office/powerpoint/2010/main" val="1072553803"/>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a:bodyPr>
          <a:lstStyle/>
          <a:p>
            <a:pPr algn="ctr"/>
            <a:r>
              <a:rPr lang="it-IT" sz="3200" b="1" dirty="0" err="1" smtClean="0">
                <a:latin typeface="Times New Roman" pitchFamily="18" charset="0"/>
                <a:cs typeface="Times New Roman" pitchFamily="18" charset="0"/>
              </a:rPr>
              <a:t>dlgs</a:t>
            </a:r>
            <a:r>
              <a:rPr lang="it-IT" sz="3200" b="1" dirty="0" smtClean="0">
                <a:latin typeface="Times New Roman" pitchFamily="18" charset="0"/>
                <a:cs typeface="Times New Roman" pitchFamily="18" charset="0"/>
              </a:rPr>
              <a:t> 626 del 1994</a:t>
            </a:r>
          </a:p>
          <a:p>
            <a:pPr algn="ctr"/>
            <a:r>
              <a:rPr lang="it-IT" sz="3200" b="1" dirty="0" smtClean="0"/>
              <a:t>Disposizioni in materia di sicurezza sul lavoro </a:t>
            </a:r>
            <a:endParaRPr lang="it-IT" sz="3200" b="1" dirty="0" smtClean="0">
              <a:latin typeface="Times New Roman" pitchFamily="18" charset="0"/>
              <a:cs typeface="Times New Roman" pitchFamily="18" charset="0"/>
            </a:endParaRPr>
          </a:p>
          <a:p>
            <a:pPr algn="just"/>
            <a:r>
              <a:rPr lang="it-IT" sz="3200" b="1" dirty="0" smtClean="0">
                <a:latin typeface="Times New Roman" pitchFamily="18" charset="0"/>
                <a:cs typeface="Times New Roman" pitchFamily="18" charset="0"/>
              </a:rPr>
              <a:t>Contenuti principali :</a:t>
            </a:r>
          </a:p>
          <a:p>
            <a:pPr algn="just"/>
            <a:endParaRPr lang="it-IT" sz="3200" b="1" dirty="0" smtClean="0">
              <a:latin typeface="Times New Roman" pitchFamily="18" charset="0"/>
              <a:cs typeface="Times New Roman" pitchFamily="18" charset="0"/>
            </a:endParaRPr>
          </a:p>
          <a:p>
            <a:pPr algn="just"/>
            <a:r>
              <a:rPr lang="it-IT" sz="3200" dirty="0" smtClean="0"/>
              <a:t>1)conferma dell'obbligo di sicurezza come </a:t>
            </a:r>
            <a:r>
              <a:rPr lang="it-IT" sz="3200" dirty="0" err="1" smtClean="0"/>
              <a:t>gia</a:t>
            </a:r>
            <a:r>
              <a:rPr lang="it-IT" sz="3200" dirty="0" smtClean="0"/>
              <a:t> previsto dalla da art. 2087, del codice civile  arricchito da una serie di norme generali</a:t>
            </a:r>
            <a:endParaRPr lang="it-IT" sz="3200" b="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456279354"/>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a:bodyPr>
          <a:lstStyle/>
          <a:p>
            <a:endParaRPr lang="it-IT" dirty="0" smtClean="0"/>
          </a:p>
          <a:p>
            <a:r>
              <a:rPr lang="it-IT" dirty="0" smtClean="0"/>
              <a:t>2) creazione all'interno dell'azienda di un servizio di prevenzione e protezione dei rischi, con a capo un responsabile</a:t>
            </a:r>
          </a:p>
          <a:p>
            <a:endParaRPr lang="it-IT" dirty="0" smtClean="0"/>
          </a:p>
          <a:p>
            <a:r>
              <a:rPr lang="it-IT" dirty="0" smtClean="0"/>
              <a:t>3)obbligo per il datore di predisporre un documento di valutazione dei rischi e delle misure di sicurezza adottate, documento consultabile dagli organi ispettivi delle ASL e Direzioni provinciali</a:t>
            </a:r>
          </a:p>
        </p:txBody>
      </p:sp>
    </p:spTree>
    <p:extLst>
      <p:ext uri="{BB962C8B-B14F-4D97-AF65-F5344CB8AC3E}">
        <p14:creationId xmlns:p14="http://schemas.microsoft.com/office/powerpoint/2010/main" val="30917421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lnSpcReduction="10000"/>
          </a:bodyPr>
          <a:lstStyle/>
          <a:p>
            <a:r>
              <a:rPr lang="it-IT" b="1" dirty="0" smtClean="0"/>
              <a:t>Art. 37.</a:t>
            </a:r>
            <a:endParaRPr lang="it-IT" dirty="0" smtClean="0"/>
          </a:p>
          <a:p>
            <a:r>
              <a:rPr lang="it-IT" dirty="0" smtClean="0"/>
              <a:t>La donna lavoratrice ha gli stessi diritti e, a parità di lavoro, le stesse retribuzioni che spettano al lavoratore.</a:t>
            </a:r>
          </a:p>
          <a:p>
            <a:r>
              <a:rPr lang="it-IT" dirty="0" smtClean="0"/>
              <a:t>Le condizioni di lavoro devono consentire l'adempimento della sua essenziale funzione familiare e assicurare alla madre e al bambino una speciale adeguata protezione.</a:t>
            </a:r>
          </a:p>
          <a:p>
            <a:r>
              <a:rPr lang="it-IT" dirty="0" smtClean="0"/>
              <a:t>La legge stabilisce il limite minimo di età per il lavoro salariato.</a:t>
            </a:r>
          </a:p>
          <a:p>
            <a:r>
              <a:rPr lang="it-IT" dirty="0" smtClean="0"/>
              <a:t>La Repubblica tutela il lavoro dei minori con speciali norme e garantisce ad essi, a parità di lavoro, il diritto alla parità di retribuzione.</a:t>
            </a:r>
          </a:p>
          <a:p>
            <a:endParaRPr lang="it-IT" dirty="0" smtClean="0"/>
          </a:p>
          <a:p>
            <a:endParaRPr lang="it-IT" dirty="0" smtClean="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a:bodyPr>
          <a:lstStyle/>
          <a:p>
            <a:endParaRPr lang="it-IT" dirty="0" smtClean="0"/>
          </a:p>
          <a:p>
            <a:r>
              <a:rPr lang="it-IT" dirty="0" smtClean="0"/>
              <a:t>4)istituzione della figura del medico competente con il compito di sovrintendere alla situazione medica</a:t>
            </a:r>
          </a:p>
          <a:p>
            <a:endParaRPr lang="it-IT" dirty="0" smtClean="0"/>
          </a:p>
          <a:p>
            <a:r>
              <a:rPr lang="it-IT" dirty="0" smtClean="0"/>
              <a:t>5)istituzione del rappresentante sindacale per la sicurezza, punto di riferimento per il lavoratore</a:t>
            </a:r>
          </a:p>
          <a:p>
            <a:endParaRPr lang="it-IT" dirty="0" smtClean="0"/>
          </a:p>
          <a:p>
            <a:r>
              <a:rPr lang="it-IT" dirty="0" smtClean="0"/>
              <a:t>6)obbligo di informazione e di formazione del lavoratore</a:t>
            </a:r>
          </a:p>
        </p:txBody>
      </p:sp>
    </p:spTree>
    <p:extLst>
      <p:ext uri="{BB962C8B-B14F-4D97-AF65-F5344CB8AC3E}">
        <p14:creationId xmlns:p14="http://schemas.microsoft.com/office/powerpoint/2010/main" val="3978985292"/>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a:bodyPr>
          <a:lstStyle/>
          <a:p>
            <a:endParaRPr lang="it-IT" dirty="0" smtClean="0"/>
          </a:p>
          <a:p>
            <a:endParaRPr lang="it-IT" dirty="0" smtClean="0"/>
          </a:p>
          <a:p>
            <a:r>
              <a:rPr lang="it-IT" dirty="0" smtClean="0"/>
              <a:t>7)obbligo del lavoratore di prendersi cura della propria salute e sicurezza, obbligo la cui violazione comporta sanzioni disciplinari (</a:t>
            </a:r>
            <a:r>
              <a:rPr lang="it-IT" dirty="0" err="1" smtClean="0"/>
              <a:t>es</a:t>
            </a:r>
            <a:r>
              <a:rPr lang="it-IT" dirty="0" smtClean="0"/>
              <a:t> non mettere il casco di protezione).</a:t>
            </a:r>
          </a:p>
          <a:p>
            <a:endParaRPr lang="it-IT" dirty="0" smtClean="0"/>
          </a:p>
          <a:p>
            <a:endParaRPr lang="it-IT" dirty="0" smtClean="0"/>
          </a:p>
        </p:txBody>
      </p:sp>
    </p:spTree>
    <p:extLst>
      <p:ext uri="{BB962C8B-B14F-4D97-AF65-F5344CB8AC3E}">
        <p14:creationId xmlns:p14="http://schemas.microsoft.com/office/powerpoint/2010/main" val="2405556841"/>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a:bodyPr>
          <a:lstStyle/>
          <a:p>
            <a:endParaRPr lang="it-IT" dirty="0" smtClean="0"/>
          </a:p>
          <a:p>
            <a:r>
              <a:rPr lang="it-IT" sz="3200" b="1" dirty="0" smtClean="0">
                <a:latin typeface="Times New Roman" pitchFamily="18" charset="0"/>
                <a:cs typeface="Times New Roman" pitchFamily="18" charset="0"/>
              </a:rPr>
              <a:t>Testo unico sulla sicurezza, </a:t>
            </a:r>
            <a:r>
              <a:rPr lang="it-IT" sz="3200" b="1" dirty="0" err="1" smtClean="0">
                <a:latin typeface="Times New Roman" pitchFamily="18" charset="0"/>
                <a:cs typeface="Times New Roman" pitchFamily="18" charset="0"/>
              </a:rPr>
              <a:t>dlgs</a:t>
            </a:r>
            <a:r>
              <a:rPr lang="it-IT" sz="3200" b="1" dirty="0" smtClean="0">
                <a:latin typeface="Times New Roman" pitchFamily="18" charset="0"/>
                <a:cs typeface="Times New Roman" pitchFamily="18" charset="0"/>
              </a:rPr>
              <a:t> 81/2008.</a:t>
            </a:r>
          </a:p>
          <a:p>
            <a:r>
              <a:rPr lang="it-IT" dirty="0" smtClean="0"/>
              <a:t>306 articoli le  cui  disposizioni ricalcano spesso  quelle della legge 626 che è stata abrogata </a:t>
            </a:r>
          </a:p>
          <a:p>
            <a:r>
              <a:rPr lang="it-IT" dirty="0" smtClean="0"/>
              <a:t>Punti più caratterizzanti sono:</a:t>
            </a:r>
          </a:p>
          <a:p>
            <a:r>
              <a:rPr lang="it-IT" dirty="0" smtClean="0"/>
              <a:t>1)estensione della normativa di protezione anche a quei lavoratori autonomi o collaboratori che abbiano rapporto con l'azienda</a:t>
            </a:r>
          </a:p>
          <a:p>
            <a:r>
              <a:rPr lang="it-IT" dirty="0" smtClean="0"/>
              <a:t>2)estensione dell'obbligo di valutazione alle aziende che lavorano in appalto e subappalto</a:t>
            </a:r>
          </a:p>
        </p:txBody>
      </p:sp>
    </p:spTree>
    <p:extLst>
      <p:ext uri="{BB962C8B-B14F-4D97-AF65-F5344CB8AC3E}">
        <p14:creationId xmlns:p14="http://schemas.microsoft.com/office/powerpoint/2010/main" val="1373523289"/>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a:bodyPr>
          <a:lstStyle/>
          <a:p>
            <a:endParaRPr lang="it-IT" dirty="0" smtClean="0"/>
          </a:p>
          <a:p>
            <a:r>
              <a:rPr lang="it-IT" dirty="0" smtClean="0"/>
              <a:t>3)l'obbligo di manutenzione</a:t>
            </a:r>
          </a:p>
          <a:p>
            <a:endParaRPr lang="it-IT" dirty="0" smtClean="0"/>
          </a:p>
          <a:p>
            <a:r>
              <a:rPr lang="it-IT" dirty="0" smtClean="0"/>
              <a:t>4)informazione tempestiva dei lavoratori in caso di pericolo imminente</a:t>
            </a:r>
          </a:p>
          <a:p>
            <a:endParaRPr lang="it-IT" dirty="0" smtClean="0"/>
          </a:p>
          <a:p>
            <a:r>
              <a:rPr lang="it-IT" dirty="0" smtClean="0"/>
              <a:t>5)formazione di un gruppo di emergenza incendi, salvataggio, pronto soccorso</a:t>
            </a:r>
          </a:p>
        </p:txBody>
      </p:sp>
    </p:spTree>
    <p:extLst>
      <p:ext uri="{BB962C8B-B14F-4D97-AF65-F5344CB8AC3E}">
        <p14:creationId xmlns:p14="http://schemas.microsoft.com/office/powerpoint/2010/main" val="2459959486"/>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a:bodyPr>
          <a:lstStyle/>
          <a:p>
            <a:endParaRPr lang="it-IT" dirty="0" smtClean="0"/>
          </a:p>
          <a:p>
            <a:r>
              <a:rPr lang="it-IT" dirty="0" smtClean="0"/>
              <a:t>6)miglioramento della collaborazione tra imprese, asl, lavoratori, sindacati, regioni</a:t>
            </a:r>
          </a:p>
          <a:p>
            <a:r>
              <a:rPr lang="it-IT" dirty="0" smtClean="0"/>
              <a:t>7)irrigidimento delle sanzioni penali (arresto da 4 a 8 mesi e ammenda in caso di omessa redazione del documento di valutazione rischi e omessa nomina del responsabile della sicurezza)</a:t>
            </a:r>
          </a:p>
          <a:p>
            <a:r>
              <a:rPr lang="it-IT" dirty="0" smtClean="0"/>
              <a:t>8)sospensione dell'attività dell'impresa e interdizione della partecipazione ad appalti pubblici in caso di presenza di oltre il 20% di lavoratori in nero o di violazione dei riposi.</a:t>
            </a:r>
          </a:p>
        </p:txBody>
      </p:sp>
    </p:spTree>
    <p:extLst>
      <p:ext uri="{BB962C8B-B14F-4D97-AF65-F5344CB8AC3E}">
        <p14:creationId xmlns:p14="http://schemas.microsoft.com/office/powerpoint/2010/main" val="2357563180"/>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a:bodyPr>
          <a:lstStyle/>
          <a:p>
            <a:endParaRPr lang="it-IT" dirty="0" smtClean="0"/>
          </a:p>
          <a:p>
            <a:pPr algn="ctr"/>
            <a:r>
              <a:rPr lang="it-IT" b="1" dirty="0" smtClean="0">
                <a:latin typeface="Times New Roman" pitchFamily="18" charset="0"/>
                <a:cs typeface="Times New Roman" pitchFamily="18" charset="0"/>
              </a:rPr>
              <a:t>RESPONSABILITA’ DEL DATORE </a:t>
            </a:r>
            <a:r>
              <a:rPr lang="it-IT" b="1" dirty="0" err="1" smtClean="0">
                <a:latin typeface="Times New Roman" pitchFamily="18" charset="0"/>
                <a:cs typeface="Times New Roman" pitchFamily="18" charset="0"/>
              </a:rPr>
              <a:t>DI</a:t>
            </a:r>
            <a:r>
              <a:rPr lang="it-IT" b="1" dirty="0" smtClean="0">
                <a:latin typeface="Times New Roman" pitchFamily="18" charset="0"/>
                <a:cs typeface="Times New Roman" pitchFamily="18" charset="0"/>
              </a:rPr>
              <a:t> LAVORO IN CASO </a:t>
            </a:r>
            <a:r>
              <a:rPr lang="it-IT" b="1" dirty="0" err="1" smtClean="0">
                <a:latin typeface="Times New Roman" pitchFamily="18" charset="0"/>
                <a:cs typeface="Times New Roman" pitchFamily="18" charset="0"/>
              </a:rPr>
              <a:t>DI</a:t>
            </a:r>
            <a:r>
              <a:rPr lang="it-IT" b="1" dirty="0" smtClean="0">
                <a:latin typeface="Times New Roman" pitchFamily="18" charset="0"/>
                <a:cs typeface="Times New Roman" pitchFamily="18" charset="0"/>
              </a:rPr>
              <a:t> EVENTO LESIVO A CARICO DEL LAVORATORE</a:t>
            </a:r>
          </a:p>
          <a:p>
            <a:pPr algn="ctr"/>
            <a:r>
              <a:rPr lang="it-IT" b="1" dirty="0" smtClean="0">
                <a:latin typeface="Times New Roman" pitchFamily="18" charset="0"/>
                <a:cs typeface="Times New Roman" pitchFamily="18" charset="0"/>
              </a:rPr>
              <a:t>Due tipi di responsabilità</a:t>
            </a:r>
          </a:p>
          <a:p>
            <a:pPr marL="541782" indent="-514350" algn="just">
              <a:buAutoNum type="arabicParenR"/>
            </a:pPr>
            <a:r>
              <a:rPr lang="it-IT" dirty="0" smtClean="0"/>
              <a:t>extracontrattuale per lesione del diritto alla salute</a:t>
            </a:r>
          </a:p>
          <a:p>
            <a:pPr marL="541782" indent="-514350" algn="just">
              <a:buAutoNum type="arabicParenR"/>
            </a:pPr>
            <a:r>
              <a:rPr lang="it-IT" dirty="0" smtClean="0"/>
              <a:t>contrattuale giacché l'obbligo della sicurezza è previsto nel contratto</a:t>
            </a:r>
            <a:endParaRPr lang="it-IT" b="1" dirty="0" smtClean="0">
              <a:latin typeface="Times New Roman" pitchFamily="18" charset="0"/>
              <a:cs typeface="Times New Roman" pitchFamily="18" charset="0"/>
            </a:endParaRPr>
          </a:p>
          <a:p>
            <a:pPr algn="ctr"/>
            <a:endParaRPr lang="it-IT" b="1" dirty="0" smtClean="0">
              <a:latin typeface="Times New Roman" pitchFamily="18" charset="0"/>
              <a:cs typeface="Times New Roman" pitchFamily="18" charset="0"/>
            </a:endParaRPr>
          </a:p>
          <a:p>
            <a:pPr algn="just"/>
            <a:endParaRPr lang="it-IT" b="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606022155"/>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a:bodyPr>
          <a:lstStyle/>
          <a:p>
            <a:endParaRPr lang="it-IT" dirty="0" smtClean="0"/>
          </a:p>
          <a:p>
            <a:r>
              <a:rPr lang="it-IT" dirty="0" smtClean="0"/>
              <a:t>Oneri a carico del lavoratore : dimostrare il danno</a:t>
            </a:r>
          </a:p>
          <a:p>
            <a:endParaRPr lang="it-IT" dirty="0" smtClean="0"/>
          </a:p>
          <a:p>
            <a:r>
              <a:rPr lang="it-IT" dirty="0" smtClean="0"/>
              <a:t>Oneri a carico del datore : dimostrare di aver ottemperato a tutti gli obblighi di sicurezza</a:t>
            </a:r>
          </a:p>
          <a:p>
            <a:endParaRPr lang="it-IT" dirty="0" smtClean="0"/>
          </a:p>
          <a:p>
            <a:r>
              <a:rPr lang="it-IT" dirty="0" smtClean="0"/>
              <a:t>Cosa succede quando l’errore, umano, è imputabile al lavoratore ?</a:t>
            </a:r>
          </a:p>
          <a:p>
            <a:r>
              <a:rPr lang="it-IT" dirty="0" smtClean="0"/>
              <a:t>Responsabilità del datore per “culpa in vigilando” o  “Culpa in </a:t>
            </a:r>
            <a:r>
              <a:rPr lang="it-IT" dirty="0" err="1" smtClean="0"/>
              <a:t>eligendo</a:t>
            </a:r>
            <a:r>
              <a:rPr lang="it-IT" dirty="0" smtClean="0"/>
              <a:t>” ?</a:t>
            </a:r>
          </a:p>
        </p:txBody>
      </p:sp>
    </p:spTree>
    <p:extLst>
      <p:ext uri="{BB962C8B-B14F-4D97-AF65-F5344CB8AC3E}">
        <p14:creationId xmlns:p14="http://schemas.microsoft.com/office/powerpoint/2010/main" val="2135196081"/>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a:bodyPr>
          <a:lstStyle/>
          <a:p>
            <a:pPr algn="ctr"/>
            <a:r>
              <a:rPr lang="it-IT" b="1" dirty="0" smtClean="0">
                <a:latin typeface="Times New Roman" pitchFamily="18" charset="0"/>
                <a:cs typeface="Times New Roman" pitchFamily="18" charset="0"/>
              </a:rPr>
              <a:t>ASSICURAZIONE CONTRO GLI INFORTUNI</a:t>
            </a:r>
          </a:p>
          <a:p>
            <a:pPr algn="ctr"/>
            <a:r>
              <a:rPr lang="it-IT" b="1" dirty="0" smtClean="0">
                <a:latin typeface="Times New Roman" pitchFamily="18" charset="0"/>
                <a:cs typeface="Times New Roman" pitchFamily="18" charset="0"/>
              </a:rPr>
              <a:t>GESTITA DALL’ INAIL</a:t>
            </a:r>
          </a:p>
          <a:p>
            <a:r>
              <a:rPr lang="it-IT" u="sng" dirty="0" smtClean="0"/>
              <a:t>indennità per inabilità temporanea </a:t>
            </a:r>
            <a:r>
              <a:rPr lang="it-IT" dirty="0" smtClean="0"/>
              <a:t>per compensare la retribuzione perduta durante il periodo in cui non ha potuto lavorare</a:t>
            </a:r>
          </a:p>
          <a:p>
            <a:r>
              <a:rPr lang="it-IT" u="sng" dirty="0" smtClean="0">
                <a:latin typeface="Times New Roman" pitchFamily="18" charset="0"/>
                <a:cs typeface="Times New Roman" pitchFamily="18" charset="0"/>
              </a:rPr>
              <a:t>Rendita</a:t>
            </a:r>
            <a:r>
              <a:rPr lang="it-IT" dirty="0" smtClean="0">
                <a:latin typeface="Times New Roman" pitchFamily="18" charset="0"/>
                <a:cs typeface="Times New Roman" pitchFamily="18" charset="0"/>
              </a:rPr>
              <a:t> in caso di permanente inabilità al lavoro</a:t>
            </a:r>
          </a:p>
          <a:p>
            <a:r>
              <a:rPr lang="it-IT" dirty="0" smtClean="0">
                <a:latin typeface="Times New Roman" pitchFamily="18" charset="0"/>
                <a:cs typeface="Times New Roman" pitchFamily="18" charset="0"/>
              </a:rPr>
              <a:t>(compreso il danno biologico se superiore all’ 8%)</a:t>
            </a:r>
          </a:p>
        </p:txBody>
      </p:sp>
    </p:spTree>
    <p:extLst>
      <p:ext uri="{BB962C8B-B14F-4D97-AF65-F5344CB8AC3E}">
        <p14:creationId xmlns:p14="http://schemas.microsoft.com/office/powerpoint/2010/main" val="2811445153"/>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fontScale="92500" lnSpcReduction="10000"/>
          </a:bodyPr>
          <a:lstStyle/>
          <a:p>
            <a:endParaRPr lang="it-IT" dirty="0" smtClean="0"/>
          </a:p>
          <a:p>
            <a:pPr algn="ctr"/>
            <a:r>
              <a:rPr lang="it-IT" b="1" dirty="0" smtClean="0">
                <a:latin typeface="Times New Roman" pitchFamily="18" charset="0"/>
                <a:cs typeface="Times New Roman" pitchFamily="18" charset="0"/>
              </a:rPr>
              <a:t>Se viene dimostrata la responsabilità del datore di lavoro</a:t>
            </a:r>
          </a:p>
          <a:p>
            <a:r>
              <a:rPr lang="it-IT" dirty="0" smtClean="0"/>
              <a:t>Per il lavoratore :</a:t>
            </a:r>
          </a:p>
          <a:p>
            <a:r>
              <a:rPr lang="it-IT" dirty="0" smtClean="0"/>
              <a:t>risarcimento del danno biologico conseguenza diretta dell'infortunio ( con riduzione se c'è stata anche una certa colpa del lavoratore).</a:t>
            </a:r>
          </a:p>
          <a:p>
            <a:r>
              <a:rPr lang="it-IT" dirty="0" smtClean="0"/>
              <a:t>Per il datore :</a:t>
            </a:r>
          </a:p>
          <a:p>
            <a:r>
              <a:rPr lang="it-IT" dirty="0" smtClean="0"/>
              <a:t>Eventuali  conseguenze  penali,</a:t>
            </a:r>
          </a:p>
          <a:p>
            <a:r>
              <a:rPr lang="it-IT" dirty="0" smtClean="0"/>
              <a:t>Possibilità di  richiesta dall'INAIL di rimborso delle spese</a:t>
            </a:r>
          </a:p>
          <a:p>
            <a:r>
              <a:rPr lang="it-IT" dirty="0" smtClean="0"/>
              <a:t>sostenute </a:t>
            </a:r>
          </a:p>
          <a:p>
            <a:r>
              <a:rPr lang="it-IT" dirty="0" smtClean="0"/>
              <a:t>Possibilità di richiesta da parte del lavoratore dei danni biologici non coperti dall'INAIL</a:t>
            </a:r>
          </a:p>
        </p:txBody>
      </p:sp>
    </p:spTree>
    <p:extLst>
      <p:ext uri="{BB962C8B-B14F-4D97-AF65-F5344CB8AC3E}">
        <p14:creationId xmlns:p14="http://schemas.microsoft.com/office/powerpoint/2010/main" val="2621535517"/>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359898"/>
            <a:ext cx="7406640" cy="620830"/>
          </a:xfrm>
        </p:spPr>
        <p:txBody>
          <a:bodyPr>
            <a:normAutofit fontScale="90000"/>
          </a:bodyPr>
          <a:lstStyle/>
          <a:p>
            <a:r>
              <a:rPr lang="it-IT" dirty="0" smtClean="0"/>
              <a:t>Diritto del Lavoro</a:t>
            </a:r>
            <a:endParaRPr lang="it-IT" dirty="0"/>
          </a:p>
        </p:txBody>
      </p:sp>
      <p:sp>
        <p:nvSpPr>
          <p:cNvPr id="3" name="Sottotitolo 2"/>
          <p:cNvSpPr>
            <a:spLocks noGrp="1"/>
          </p:cNvSpPr>
          <p:nvPr>
            <p:ph type="subTitle" idx="1"/>
          </p:nvPr>
        </p:nvSpPr>
        <p:spPr>
          <a:xfrm>
            <a:off x="1403648" y="1196752"/>
            <a:ext cx="7406640" cy="5184576"/>
          </a:xfrm>
        </p:spPr>
        <p:txBody>
          <a:bodyPr>
            <a:normAutofit/>
          </a:bodyPr>
          <a:lstStyle/>
          <a:p>
            <a:pPr algn="ctr"/>
            <a:r>
              <a:rPr lang="it-IT" sz="3200" b="1" dirty="0" smtClean="0">
                <a:latin typeface="Times New Roman" pitchFamily="18" charset="0"/>
                <a:cs typeface="Times New Roman" pitchFamily="18" charset="0"/>
              </a:rPr>
              <a:t>MOBBING</a:t>
            </a:r>
          </a:p>
          <a:p>
            <a:pPr algn="just"/>
            <a:r>
              <a:rPr lang="it-IT" sz="2800" dirty="0" smtClean="0">
                <a:latin typeface="Times New Roman" pitchFamily="18" charset="0"/>
                <a:cs typeface="Times New Roman" pitchFamily="18" charset="0"/>
              </a:rPr>
              <a:t>(dall’inglese </a:t>
            </a:r>
            <a:r>
              <a:rPr lang="it-IT" sz="2800" u="sng" dirty="0" err="1" smtClean="0">
                <a:latin typeface="Times New Roman" pitchFamily="18" charset="0"/>
                <a:cs typeface="Times New Roman" pitchFamily="18" charset="0"/>
              </a:rPr>
              <a:t>to</a:t>
            </a:r>
            <a:r>
              <a:rPr lang="it-IT" sz="2800" u="sng" dirty="0" smtClean="0">
                <a:latin typeface="Times New Roman" pitchFamily="18" charset="0"/>
                <a:cs typeface="Times New Roman" pitchFamily="18" charset="0"/>
              </a:rPr>
              <a:t> </a:t>
            </a:r>
            <a:r>
              <a:rPr lang="it-IT" sz="2800" u="sng" dirty="0" err="1" smtClean="0">
                <a:latin typeface="Times New Roman" pitchFamily="18" charset="0"/>
                <a:cs typeface="Times New Roman" pitchFamily="18" charset="0"/>
              </a:rPr>
              <a:t>mob</a:t>
            </a:r>
            <a:r>
              <a:rPr lang="it-IT" sz="2800" dirty="0" smtClean="0">
                <a:latin typeface="Times New Roman" pitchFamily="18" charset="0"/>
                <a:cs typeface="Times New Roman" pitchFamily="18" charset="0"/>
              </a:rPr>
              <a:t>, verbo che indica nei branchi animali  un comportamento di esclusione dal branco)</a:t>
            </a:r>
          </a:p>
          <a:p>
            <a:r>
              <a:rPr lang="it-IT" sz="2800" dirty="0" smtClean="0">
                <a:latin typeface="Times New Roman" pitchFamily="18" charset="0"/>
                <a:cs typeface="Times New Roman" pitchFamily="18" charset="0"/>
              </a:rPr>
              <a:t>atti vessatori e persecutori tali da far ritenere una vera e propria strategia di emarginazione poste in essere a danno di un lavoratore con sistematicità o con reiterazione per un certo periodo di tempo (orientativamente superiore a 6 mesi)</a:t>
            </a:r>
          </a:p>
        </p:txBody>
      </p:sp>
    </p:spTree>
    <p:extLst>
      <p:ext uri="{BB962C8B-B14F-4D97-AF65-F5344CB8AC3E}">
        <p14:creationId xmlns:p14="http://schemas.microsoft.com/office/powerpoint/2010/main" val="322282867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zio">
  <a:themeElements>
    <a:clrScheme name="Solstiz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z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z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406</TotalTime>
  <Words>11322</Words>
  <Application>Microsoft Office PowerPoint</Application>
  <PresentationFormat>Presentazione su schermo (4:3)</PresentationFormat>
  <Paragraphs>1077</Paragraphs>
  <Slides>148</Slides>
  <Notes>148</Notes>
  <HiddenSlides>0</HiddenSlides>
  <MMClips>0</MMClips>
  <ScaleCrop>false</ScaleCrop>
  <HeadingPairs>
    <vt:vector size="4" baseType="variant">
      <vt:variant>
        <vt:lpstr>Tema</vt:lpstr>
      </vt:variant>
      <vt:variant>
        <vt:i4>1</vt:i4>
      </vt:variant>
      <vt:variant>
        <vt:lpstr>Titoli diapositive</vt:lpstr>
      </vt:variant>
      <vt:variant>
        <vt:i4>148</vt:i4>
      </vt:variant>
    </vt:vector>
  </HeadingPairs>
  <TitlesOfParts>
    <vt:vector size="149" baseType="lpstr">
      <vt:lpstr>Solstizio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lpstr>Diritto del Lavoro</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Diritto del Lavoro</dc:title>
  <dc:creator>UTENTI</dc:creator>
  <cp:lastModifiedBy>Maurizio</cp:lastModifiedBy>
  <cp:revision>46</cp:revision>
  <dcterms:created xsi:type="dcterms:W3CDTF">2012-09-16T15:01:45Z</dcterms:created>
  <dcterms:modified xsi:type="dcterms:W3CDTF">2013-05-08T12:00:36Z</dcterms:modified>
</cp:coreProperties>
</file>