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00"/>
  </p:notesMasterIdLst>
  <p:sldIdLst>
    <p:sldId id="367" r:id="rId2"/>
    <p:sldId id="276" r:id="rId3"/>
    <p:sldId id="277" r:id="rId4"/>
    <p:sldId id="278" r:id="rId5"/>
    <p:sldId id="281" r:id="rId6"/>
    <p:sldId id="282" r:id="rId7"/>
    <p:sldId id="283" r:id="rId8"/>
    <p:sldId id="284" r:id="rId9"/>
    <p:sldId id="285" r:id="rId10"/>
    <p:sldId id="286" r:id="rId11"/>
    <p:sldId id="287" r:id="rId12"/>
    <p:sldId id="366"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52" r:id="rId39"/>
    <p:sldId id="354" r:id="rId40"/>
    <p:sldId id="353" r:id="rId41"/>
    <p:sldId id="351" r:id="rId42"/>
    <p:sldId id="355" r:id="rId43"/>
    <p:sldId id="356" r:id="rId44"/>
    <p:sldId id="258" r:id="rId45"/>
    <p:sldId id="259" r:id="rId46"/>
    <p:sldId id="260" r:id="rId47"/>
    <p:sldId id="261" r:id="rId48"/>
    <p:sldId id="262" r:id="rId49"/>
    <p:sldId id="263" r:id="rId50"/>
    <p:sldId id="264" r:id="rId51"/>
    <p:sldId id="266" r:id="rId52"/>
    <p:sldId id="313" r:id="rId53"/>
    <p:sldId id="267" r:id="rId54"/>
    <p:sldId id="314" r:id="rId55"/>
    <p:sldId id="269" r:id="rId56"/>
    <p:sldId id="270" r:id="rId57"/>
    <p:sldId id="271" r:id="rId58"/>
    <p:sldId id="272" r:id="rId59"/>
    <p:sldId id="273" r:id="rId60"/>
    <p:sldId id="315" r:id="rId61"/>
    <p:sldId id="316" r:id="rId62"/>
    <p:sldId id="256" r:id="rId63"/>
    <p:sldId id="279" r:id="rId64"/>
    <p:sldId id="280" r:id="rId65"/>
    <p:sldId id="357" r:id="rId66"/>
    <p:sldId id="274" r:id="rId67"/>
    <p:sldId id="358" r:id="rId68"/>
    <p:sldId id="359" r:id="rId69"/>
    <p:sldId id="360" r:id="rId70"/>
    <p:sldId id="361" r:id="rId71"/>
    <p:sldId id="365" r:id="rId72"/>
    <p:sldId id="362" r:id="rId73"/>
    <p:sldId id="363" r:id="rId74"/>
    <p:sldId id="364" r:id="rId75"/>
    <p:sldId id="275" r:id="rId76"/>
    <p:sldId id="317" r:id="rId77"/>
    <p:sldId id="318" r:id="rId78"/>
    <p:sldId id="319" r:id="rId79"/>
    <p:sldId id="320" r:id="rId80"/>
    <p:sldId id="321" r:id="rId81"/>
    <p:sldId id="322" r:id="rId82"/>
    <p:sldId id="323" r:id="rId83"/>
    <p:sldId id="324" r:id="rId84"/>
    <p:sldId id="325" r:id="rId85"/>
    <p:sldId id="326"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268" r:id="rId9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53" d="100"/>
          <a:sy n="53" d="100"/>
        </p:scale>
        <p:origin x="-2080" y="-104"/>
      </p:cViewPr>
      <p:guideLst>
        <p:guide orient="horz" pos="2160"/>
        <p:guide pos="2880"/>
      </p:guideLst>
    </p:cSldViewPr>
  </p:slideViewPr>
  <p:notesTextViewPr>
    <p:cViewPr>
      <p:scale>
        <a:sx n="1" d="1"/>
        <a:sy n="1" d="1"/>
      </p:scale>
      <p:origin x="0" y="0"/>
    </p:cViewPr>
  </p:notesTextViewPr>
  <p:sorterViewPr>
    <p:cViewPr>
      <p:scale>
        <a:sx n="125" d="100"/>
        <a:sy n="125" d="100"/>
      </p:scale>
      <p:origin x="0" y="39288"/>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7"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7334D-848E-4FCF-B641-E100737B6250}" type="datetimeFigureOut">
              <a:rPr lang="it-IT" smtClean="0"/>
              <a:t>17/03/20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95030-38B9-4EC6-9DFB-3BBB5BB7A0A5}" type="slidenum">
              <a:rPr lang="it-IT" smtClean="0"/>
              <a:t>‹n.›</a:t>
            </a:fld>
            <a:endParaRPr lang="it-IT"/>
          </a:p>
        </p:txBody>
      </p:sp>
    </p:spTree>
    <p:extLst>
      <p:ext uri="{BB962C8B-B14F-4D97-AF65-F5344CB8AC3E}">
        <p14:creationId xmlns:p14="http://schemas.microsoft.com/office/powerpoint/2010/main" val="340104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51</a:t>
            </a:fld>
            <a:endParaRPr lang="it-IT"/>
          </a:p>
        </p:txBody>
      </p:sp>
    </p:spTree>
    <p:extLst>
      <p:ext uri="{BB962C8B-B14F-4D97-AF65-F5344CB8AC3E}">
        <p14:creationId xmlns:p14="http://schemas.microsoft.com/office/powerpoint/2010/main" val="180732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Here </a:t>
            </a:r>
            <a:r>
              <a:rPr lang="it-IT" sz="1200" b="0" i="0" u="none" strike="noStrike" kern="1200" baseline="0" dirty="0" err="1">
                <a:solidFill>
                  <a:schemeClr val="tx1"/>
                </a:solidFill>
                <a:latin typeface="+mn-lt"/>
                <a:ea typeface="+mn-ea"/>
                <a:cs typeface="+mn-cs"/>
              </a:rPr>
              <a:t>you</a:t>
            </a:r>
            <a:r>
              <a:rPr lang="it-I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will draw on all the knowledge and experience you can muster. Until you gain broader knowledge and experience, you may not be able to develop highly specific hypotheses, but proceed as far as you can</a:t>
            </a:r>
          </a:p>
          <a:p>
            <a:r>
              <a:rPr lang="en-US" sz="1200" b="0" i="0" u="none" strike="noStrike" kern="1200" baseline="0" dirty="0">
                <a:solidFill>
                  <a:schemeClr val="tx1"/>
                </a:solidFill>
                <a:latin typeface="+mn-lt"/>
                <a:ea typeface="+mn-ea"/>
                <a:cs typeface="+mn-cs"/>
              </a:rPr>
              <a:t>with the data and knowledge you have.</a:t>
            </a:r>
          </a:p>
          <a:p>
            <a:r>
              <a:rPr lang="en-US" sz="1200" b="0" i="0" u="none" strike="noStrike" kern="1200" baseline="0" dirty="0">
                <a:solidFill>
                  <a:schemeClr val="tx1"/>
                </a:solidFill>
                <a:latin typeface="+mn-lt"/>
                <a:ea typeface="+mn-ea"/>
                <a:cs typeface="+mn-cs"/>
              </a:rPr>
              <a:t>2 For example, you can match your patient’s papilledema with a</a:t>
            </a:r>
          </a:p>
          <a:p>
            <a:r>
              <a:rPr lang="en-US" sz="1200" b="0" i="0" u="none" strike="noStrike" kern="1200" baseline="0" dirty="0">
                <a:solidFill>
                  <a:schemeClr val="tx1"/>
                </a:solidFill>
                <a:latin typeface="+mn-lt"/>
                <a:ea typeface="+mn-ea"/>
                <a:cs typeface="+mn-cs"/>
              </a:rPr>
              <a:t>list of conditions affecting intracranial pressure.</a:t>
            </a:r>
          </a:p>
          <a:p>
            <a:r>
              <a:rPr lang="en-US" sz="1200" b="0" i="0" u="none" strike="noStrike" kern="1200" baseline="0" dirty="0">
                <a:solidFill>
                  <a:schemeClr val="tx1"/>
                </a:solidFill>
                <a:latin typeface="+mn-lt"/>
                <a:ea typeface="+mn-ea"/>
                <a:cs typeface="+mn-cs"/>
              </a:rPr>
              <a:t>3 The </a:t>
            </a:r>
            <a:r>
              <a:rPr lang="en-US" sz="1200" b="0" i="1" u="none" strike="noStrike" kern="1200" baseline="0" dirty="0">
                <a:solidFill>
                  <a:schemeClr val="tx1"/>
                </a:solidFill>
                <a:latin typeface="+mn-lt"/>
                <a:ea typeface="+mn-ea"/>
                <a:cs typeface="+mn-cs"/>
              </a:rPr>
              <a:t>statistical probability </a:t>
            </a:r>
            <a:r>
              <a:rPr lang="en-US" sz="1200" b="0" i="0" u="none" strike="noStrike" kern="1200" baseline="0" dirty="0">
                <a:solidFill>
                  <a:schemeClr val="tx1"/>
                </a:solidFill>
                <a:latin typeface="+mn-lt"/>
                <a:ea typeface="+mn-ea"/>
                <a:cs typeface="+mn-cs"/>
              </a:rPr>
              <a:t>of a given disease in a patient</a:t>
            </a:r>
          </a:p>
          <a:p>
            <a:r>
              <a:rPr lang="en-US" sz="1200" b="0" i="0" u="none" strike="noStrike" kern="1200" baseline="0" dirty="0">
                <a:solidFill>
                  <a:schemeClr val="tx1"/>
                </a:solidFill>
                <a:latin typeface="+mn-lt"/>
                <a:ea typeface="+mn-ea"/>
                <a:cs typeface="+mn-cs"/>
              </a:rPr>
              <a:t>of this age, sex, ethnic group, habits The </a:t>
            </a:r>
            <a:r>
              <a:rPr lang="en-US" sz="1200" b="0" i="1" u="none" strike="noStrike" kern="1200" baseline="0" dirty="0">
                <a:solidFill>
                  <a:schemeClr val="tx1"/>
                </a:solidFill>
                <a:latin typeface="+mn-lt"/>
                <a:ea typeface="+mn-ea"/>
                <a:cs typeface="+mn-cs"/>
              </a:rPr>
              <a:t>timing of the patient’s illness </a:t>
            </a:r>
            <a:r>
              <a:rPr lang="en-US" sz="1200" b="0" i="0" u="none" strike="noStrike" kern="1200" baseline="0" dirty="0">
                <a:solidFill>
                  <a:schemeClr val="tx1"/>
                </a:solidFill>
                <a:latin typeface="+mn-lt"/>
                <a:ea typeface="+mn-ea"/>
                <a:cs typeface="+mn-cs"/>
              </a:rPr>
              <a:t>also makes a difference.</a:t>
            </a:r>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89</a:t>
            </a:fld>
            <a:endParaRPr lang="it-IT"/>
          </a:p>
        </p:txBody>
      </p:sp>
    </p:spTree>
    <p:extLst>
      <p:ext uri="{BB962C8B-B14F-4D97-AF65-F5344CB8AC3E}">
        <p14:creationId xmlns:p14="http://schemas.microsoft.com/office/powerpoint/2010/main" val="372576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beginning student must decide whether to cluster the patient’s symptoms and signs into one problem or into several </a:t>
            </a:r>
            <a:r>
              <a:rPr lang="it-IT" sz="1200" b="0" i="0" u="none" strike="noStrike" kern="1200" baseline="0" dirty="0" err="1">
                <a:solidFill>
                  <a:schemeClr val="tx1"/>
                </a:solidFill>
                <a:latin typeface="+mn-lt"/>
                <a:ea typeface="+mn-ea"/>
                <a:cs typeface="+mn-cs"/>
              </a:rPr>
              <a:t>problems</a:t>
            </a:r>
            <a:r>
              <a:rPr lang="it-I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Again, knowledge of disease patterns is necessary.</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You</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might</a:t>
            </a:r>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decide, for example, to group a patient’s high blood pressure and sustained apical</a:t>
            </a:r>
          </a:p>
          <a:p>
            <a:r>
              <a:rPr lang="en-US" sz="1200" b="0" i="0" u="none" strike="noStrike" kern="1200" baseline="0" dirty="0">
                <a:solidFill>
                  <a:schemeClr val="tx1"/>
                </a:solidFill>
                <a:latin typeface="+mn-lt"/>
                <a:ea typeface="+mn-ea"/>
                <a:cs typeface="+mn-cs"/>
              </a:rPr>
              <a:t>impulse together with flame-shaped retinal hemorrhages, place them in the</a:t>
            </a:r>
          </a:p>
          <a:p>
            <a:r>
              <a:rPr lang="en-US" sz="1200" b="0" i="0" u="none" strike="noStrike" kern="1200" baseline="0" dirty="0">
                <a:solidFill>
                  <a:schemeClr val="tx1"/>
                </a:solidFill>
                <a:latin typeface="+mn-lt"/>
                <a:ea typeface="+mn-ea"/>
                <a:cs typeface="+mn-cs"/>
              </a:rPr>
              <a:t>cardiovascular system, and label the constellation “hypertensive cardiovascular</a:t>
            </a:r>
          </a:p>
          <a:p>
            <a:r>
              <a:rPr lang="it-IT" sz="1200" b="0" i="0" u="none" strike="noStrike" kern="1200" baseline="0" dirty="0" err="1">
                <a:solidFill>
                  <a:schemeClr val="tx1"/>
                </a:solidFill>
                <a:latin typeface="+mn-lt"/>
                <a:ea typeface="+mn-ea"/>
                <a:cs typeface="+mn-cs"/>
              </a:rPr>
              <a:t>disease</a:t>
            </a:r>
            <a:r>
              <a:rPr lang="it-IT" sz="1200" b="0" i="0" u="none" strike="noStrike" kern="1200" baseline="0" dirty="0">
                <a:solidFill>
                  <a:schemeClr val="tx1"/>
                </a:solidFill>
                <a:latin typeface="+mn-lt"/>
                <a:ea typeface="+mn-ea"/>
                <a:cs typeface="+mn-cs"/>
              </a:rPr>
              <a:t> with </a:t>
            </a:r>
            <a:r>
              <a:rPr lang="it-IT" sz="1200" b="0" i="0" u="none" strike="noStrike" kern="1200" baseline="0" dirty="0" err="1">
                <a:solidFill>
                  <a:schemeClr val="tx1"/>
                </a:solidFill>
                <a:latin typeface="+mn-lt"/>
                <a:ea typeface="+mn-ea"/>
                <a:cs typeface="+mn-cs"/>
              </a:rPr>
              <a:t>hypertensive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retinopathy</a:t>
            </a:r>
            <a:r>
              <a:rPr lang="it-IT" sz="1200" b="0"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93</a:t>
            </a:fld>
            <a:endParaRPr lang="it-IT"/>
          </a:p>
        </p:txBody>
      </p:sp>
    </p:spTree>
    <p:extLst>
      <p:ext uri="{BB962C8B-B14F-4D97-AF65-F5344CB8AC3E}">
        <p14:creationId xmlns:p14="http://schemas.microsoft.com/office/powerpoint/2010/main" val="3949243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Vagliare. </a:t>
            </a:r>
            <a:r>
              <a:rPr lang="it-IT" sz="1200" b="0" i="0" u="none" strike="noStrike" kern="1200" baseline="0" dirty="0" err="1">
                <a:solidFill>
                  <a:schemeClr val="tx1"/>
                </a:solidFill>
                <a:latin typeface="+mn-lt"/>
                <a:ea typeface="+mn-ea"/>
                <a:cs typeface="+mn-cs"/>
              </a:rPr>
              <a:t>you</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may</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ask</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what</a:t>
            </a:r>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produces and relieves the patient’s chest pain. If the answer is exercise and</a:t>
            </a:r>
          </a:p>
          <a:p>
            <a:r>
              <a:rPr lang="en-US" sz="1200" b="0" i="0" u="none" strike="noStrike" kern="1200" baseline="0" dirty="0">
                <a:solidFill>
                  <a:schemeClr val="tx1"/>
                </a:solidFill>
                <a:latin typeface="+mn-lt"/>
                <a:ea typeface="+mn-ea"/>
                <a:cs typeface="+mn-cs"/>
              </a:rPr>
              <a:t>rest, you can focus on the cardiovascular and musculoskeletal systems and set</a:t>
            </a:r>
          </a:p>
          <a:p>
            <a:r>
              <a:rPr lang="en-US" sz="1200" b="0" i="0" u="none" strike="noStrike" kern="1200" baseline="0" dirty="0">
                <a:solidFill>
                  <a:schemeClr val="tx1"/>
                </a:solidFill>
                <a:latin typeface="+mn-lt"/>
                <a:ea typeface="+mn-ea"/>
                <a:cs typeface="+mn-cs"/>
              </a:rPr>
              <a:t>the gastrointestinal system aside. If the pain is </a:t>
            </a:r>
            <a:r>
              <a:rPr lang="en-US" sz="1200" b="0" i="0" u="none" strike="noStrike" kern="1200" baseline="0" dirty="0" err="1">
                <a:solidFill>
                  <a:schemeClr val="tx1"/>
                </a:solidFill>
                <a:latin typeface="+mn-lt"/>
                <a:ea typeface="+mn-ea"/>
                <a:cs typeface="+mn-cs"/>
              </a:rPr>
              <a:t>substernal</a:t>
            </a:r>
            <a:r>
              <a:rPr lang="en-US" sz="1200" b="0" i="0" u="none" strike="noStrike" kern="1200" baseline="0" dirty="0">
                <a:solidFill>
                  <a:schemeClr val="tx1"/>
                </a:solidFill>
                <a:latin typeface="+mn-lt"/>
                <a:ea typeface="+mn-ea"/>
                <a:cs typeface="+mn-cs"/>
              </a:rPr>
              <a:t>, burning, and</a:t>
            </a:r>
          </a:p>
          <a:p>
            <a:r>
              <a:rPr lang="en-US" sz="1200" b="0" i="0" u="none" strike="noStrike" kern="1200" baseline="0" dirty="0">
                <a:solidFill>
                  <a:schemeClr val="tx1"/>
                </a:solidFill>
                <a:latin typeface="+mn-lt"/>
                <a:ea typeface="+mn-ea"/>
                <a:cs typeface="+mn-cs"/>
              </a:rPr>
              <a:t>occurs only after meals, you can logically focus on the gastrointestinal tract.</a:t>
            </a:r>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95</a:t>
            </a:fld>
            <a:endParaRPr lang="it-IT"/>
          </a:p>
        </p:txBody>
      </p:sp>
    </p:spTree>
    <p:extLst>
      <p:ext uri="{BB962C8B-B14F-4D97-AF65-F5344CB8AC3E}">
        <p14:creationId xmlns:p14="http://schemas.microsoft.com/office/powerpoint/2010/main" val="171693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97</a:t>
            </a:fld>
            <a:endParaRPr lang="it-IT"/>
          </a:p>
        </p:txBody>
      </p:sp>
    </p:spTree>
    <p:extLst>
      <p:ext uri="{BB962C8B-B14F-4D97-AF65-F5344CB8AC3E}">
        <p14:creationId xmlns:p14="http://schemas.microsoft.com/office/powerpoint/2010/main" val="49855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err="1">
                <a:solidFill>
                  <a:schemeClr val="tx1"/>
                </a:solidFill>
                <a:latin typeface="+mn-lt"/>
                <a:ea typeface="+mn-ea"/>
                <a:cs typeface="+mn-cs"/>
              </a:rPr>
              <a:t>We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encounter</a:t>
            </a:r>
            <a:r>
              <a:rPr lang="it-IT" sz="1200" b="0" i="0" u="none" strike="noStrike" kern="1200" baseline="0" dirty="0">
                <a:solidFill>
                  <a:schemeClr val="tx1"/>
                </a:solidFill>
                <a:latin typeface="+mn-lt"/>
                <a:ea typeface="+mn-ea"/>
                <a:cs typeface="+mn-cs"/>
              </a:rPr>
              <a:t> a wide </a:t>
            </a:r>
            <a:r>
              <a:rPr lang="en-US" sz="1200" b="0" i="0" u="none" strike="noStrike" kern="1200" baseline="0" dirty="0">
                <a:solidFill>
                  <a:schemeClr val="tx1"/>
                </a:solidFill>
                <a:latin typeface="+mn-lt"/>
                <a:ea typeface="+mn-ea"/>
                <a:cs typeface="+mn-cs"/>
              </a:rPr>
              <a:t>variety of people, each one of whom is unique. </a:t>
            </a:r>
            <a:r>
              <a:rPr lang="it-IT" sz="1200" b="0" i="0" u="none" strike="noStrike" kern="1200" baseline="0" dirty="0" err="1">
                <a:solidFill>
                  <a:schemeClr val="tx1"/>
                </a:solidFill>
                <a:latin typeface="+mn-lt"/>
                <a:ea typeface="+mn-ea"/>
                <a:cs typeface="+mn-cs"/>
              </a:rPr>
              <a:t>stablishing</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relationships</a:t>
            </a:r>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 individuals from a broad spectrum of ages, social classes, races, ethnicities, and states of health or illness is an uncommon opportunity and privilege. Being consistently open and respectful toward individual differences is</a:t>
            </a:r>
          </a:p>
          <a:p>
            <a:r>
              <a:rPr lang="en-US" sz="1200" b="0" i="0" u="none" strike="noStrike" kern="1200" baseline="0" dirty="0">
                <a:solidFill>
                  <a:schemeClr val="tx1"/>
                </a:solidFill>
                <a:latin typeface="+mn-lt"/>
                <a:ea typeface="+mn-ea"/>
                <a:cs typeface="+mn-cs"/>
              </a:rPr>
              <a:t>one of the clinician’s challenges. </a:t>
            </a:r>
            <a:r>
              <a:rPr lang="en-US" sz="1200" b="0" i="1" u="none" strike="noStrike" kern="1200" baseline="0" dirty="0">
                <a:solidFill>
                  <a:schemeClr val="tx1"/>
                </a:solidFill>
                <a:latin typeface="+mn-lt"/>
                <a:ea typeface="+mn-ea"/>
                <a:cs typeface="+mn-cs"/>
              </a:rPr>
              <a:t>Self-reflection is a continual part of professional development in clinical work. It brings a deepening personal awareness to our work with patients and is one of the most rewarding aspects of providing patient care.</a:t>
            </a:r>
          </a:p>
          <a:p>
            <a:endParaRPr lang="en-US" sz="1200" b="0" i="0" u="none" strike="noStrike" kern="1200" baseline="0" dirty="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53</a:t>
            </a:fld>
            <a:endParaRPr lang="it-IT"/>
          </a:p>
        </p:txBody>
      </p:sp>
    </p:spTree>
    <p:extLst>
      <p:ext uri="{BB962C8B-B14F-4D97-AF65-F5344CB8AC3E}">
        <p14:creationId xmlns:p14="http://schemas.microsoft.com/office/powerpoint/2010/main" val="41414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err="1">
                <a:solidFill>
                  <a:schemeClr val="tx1"/>
                </a:solidFill>
                <a:latin typeface="+mn-lt"/>
                <a:ea typeface="+mn-ea"/>
                <a:cs typeface="+mn-cs"/>
              </a:rPr>
              <a:t>As</a:t>
            </a:r>
            <a:r>
              <a:rPr lang="it-IT" sz="1200" b="0" i="0" u="none" strike="noStrike" kern="1200" baseline="0" dirty="0">
                <a:solidFill>
                  <a:schemeClr val="tx1"/>
                </a:solidFill>
                <a:latin typeface="+mn-lt"/>
                <a:ea typeface="+mn-ea"/>
                <a:cs typeface="+mn-cs"/>
              </a:rPr>
              <a:t> a </a:t>
            </a:r>
            <a:r>
              <a:rPr lang="it-IT" sz="1200" b="0" i="0" u="none" strike="noStrike" kern="1200" baseline="0" dirty="0" err="1">
                <a:solidFill>
                  <a:schemeClr val="tx1"/>
                </a:solidFill>
                <a:latin typeface="+mn-lt"/>
                <a:ea typeface="+mn-ea"/>
                <a:cs typeface="+mn-cs"/>
              </a:rPr>
              <a:t>clinician</a:t>
            </a:r>
            <a:r>
              <a:rPr lang="it-IT"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you will draw on many of the interpersonal skills that you use every day, but with unique and important differences.</a:t>
            </a:r>
          </a:p>
          <a:p>
            <a:r>
              <a:rPr lang="en-US" sz="1200" b="0" i="0" u="none" strike="noStrike" kern="1200" baseline="0" dirty="0">
                <a:solidFill>
                  <a:schemeClr val="tx1"/>
                </a:solidFill>
                <a:latin typeface="+mn-lt"/>
                <a:ea typeface="+mn-ea"/>
                <a:cs typeface="+mn-cs"/>
              </a:rPr>
              <a:t>Unlike social conversation, in which you express your own needs and interests with responsibility only for yourself.</a:t>
            </a:r>
          </a:p>
          <a:p>
            <a:r>
              <a:rPr lang="en-US" sz="1200" b="0" i="0" u="none" strike="noStrike" kern="1200" baseline="0" dirty="0">
                <a:solidFill>
                  <a:schemeClr val="tx1"/>
                </a:solidFill>
                <a:latin typeface="+mn-lt"/>
                <a:ea typeface="+mn-ea"/>
                <a:cs typeface="+mn-cs"/>
              </a:rPr>
              <a:t>The scope and degree of detail depend on the patient’s needs and concerns, the clinician’s goals for the encounter,</a:t>
            </a:r>
          </a:p>
          <a:p>
            <a:r>
              <a:rPr lang="it-IT" sz="1200" b="0" i="0" u="none" strike="noStrike" kern="1200" baseline="0" dirty="0">
                <a:solidFill>
                  <a:schemeClr val="tx1"/>
                </a:solidFill>
                <a:latin typeface="+mn-lt"/>
                <a:ea typeface="+mn-ea"/>
                <a:cs typeface="+mn-cs"/>
              </a:rPr>
              <a:t>and the </a:t>
            </a:r>
            <a:r>
              <a:rPr lang="it-IT" sz="1200" b="0" i="0" u="none" strike="noStrike" kern="1200" baseline="0" dirty="0" err="1">
                <a:solidFill>
                  <a:schemeClr val="tx1"/>
                </a:solidFill>
                <a:latin typeface="+mn-lt"/>
                <a:ea typeface="+mn-ea"/>
                <a:cs typeface="+mn-cs"/>
              </a:rPr>
              <a:t>clinical</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setting</a:t>
            </a:r>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other patients who seek care for a specific complaint, such as a cough or painful urination, a more limited interview tailored to that specific problem may be indicated, sometimes known as a </a:t>
            </a:r>
            <a:r>
              <a:rPr lang="en-US" sz="1200" b="0" i="1" u="none" strike="noStrike" kern="1200" baseline="0" dirty="0">
                <a:solidFill>
                  <a:schemeClr val="tx1"/>
                </a:solidFill>
                <a:latin typeface="+mn-lt"/>
                <a:ea typeface="+mn-ea"/>
                <a:cs typeface="+mn-cs"/>
              </a:rPr>
              <a:t>problem-oriented history</a:t>
            </a:r>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54</a:t>
            </a:fld>
            <a:endParaRPr lang="it-IT"/>
          </a:p>
        </p:txBody>
      </p:sp>
    </p:spTree>
    <p:extLst>
      <p:ext uri="{BB962C8B-B14F-4D97-AF65-F5344CB8AC3E}">
        <p14:creationId xmlns:p14="http://schemas.microsoft.com/office/powerpoint/2010/main" val="200238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use language that is understandable and appropriate </a:t>
            </a:r>
            <a:r>
              <a:rPr lang="en-US" sz="1200" b="0" i="0" u="none" strike="noStrike" kern="1200" baseline="0" dirty="0">
                <a:solidFill>
                  <a:schemeClr val="tx1"/>
                </a:solidFill>
                <a:latin typeface="+mn-lt"/>
                <a:ea typeface="+mn-ea"/>
                <a:cs typeface="+mn-cs"/>
              </a:rPr>
              <a:t>to the patient. </a:t>
            </a:r>
            <a:r>
              <a:rPr lang="en-US" sz="1200" b="0" i="0" u="none" strike="noStrike" kern="1200" baseline="0" dirty="0" err="1">
                <a:solidFill>
                  <a:schemeClr val="tx1"/>
                </a:solidFill>
                <a:latin typeface="+mn-lt"/>
                <a:ea typeface="+mn-ea"/>
                <a:cs typeface="+mn-cs"/>
              </a:rPr>
              <a:t>yspnea</a:t>
            </a:r>
            <a:r>
              <a:rPr lang="en-US" sz="1200" b="0" i="0" u="none" strike="noStrike" kern="1200" baseline="0" dirty="0">
                <a:solidFill>
                  <a:schemeClr val="tx1"/>
                </a:solidFill>
                <a:latin typeface="+mn-lt"/>
                <a:ea typeface="+mn-ea"/>
                <a:cs typeface="+mn-cs"/>
              </a:rPr>
              <a:t>,” the customary term to use for patients is</a:t>
            </a:r>
          </a:p>
          <a:p>
            <a:r>
              <a:rPr lang="it-IT" sz="1200" b="0" i="0" u="none" strike="noStrike" kern="1200" baseline="0" dirty="0">
                <a:solidFill>
                  <a:schemeClr val="tx1"/>
                </a:solidFill>
                <a:latin typeface="+mn-lt"/>
                <a:ea typeface="+mn-ea"/>
                <a:cs typeface="+mn-cs"/>
              </a:rPr>
              <a:t>“</a:t>
            </a:r>
            <a:r>
              <a:rPr lang="it-IT" sz="1200" b="0" i="0" u="none" strike="noStrike" kern="1200" baseline="0" dirty="0" err="1">
                <a:solidFill>
                  <a:schemeClr val="tx1"/>
                </a:solidFill>
                <a:latin typeface="+mn-lt"/>
                <a:ea typeface="+mn-ea"/>
                <a:cs typeface="+mn-cs"/>
              </a:rPr>
              <a:t>shortness</a:t>
            </a:r>
            <a:r>
              <a:rPr lang="it-IT" sz="1200" b="0" i="0" u="none" strike="noStrike" kern="1200" baseline="0" dirty="0">
                <a:solidFill>
                  <a:schemeClr val="tx1"/>
                </a:solidFill>
                <a:latin typeface="+mn-lt"/>
                <a:ea typeface="+mn-ea"/>
                <a:cs typeface="+mn-cs"/>
              </a:rPr>
              <a:t> of </a:t>
            </a:r>
            <a:r>
              <a:rPr lang="it-IT" sz="1200" b="0" i="0" u="none" strike="noStrike" kern="1200" baseline="0" dirty="0" err="1">
                <a:solidFill>
                  <a:schemeClr val="tx1"/>
                </a:solidFill>
                <a:latin typeface="+mn-lt"/>
                <a:ea typeface="+mn-ea"/>
                <a:cs typeface="+mn-cs"/>
              </a:rPr>
              <a:t>breath</a:t>
            </a:r>
            <a:r>
              <a:rPr lang="it-IT" sz="1200" b="0"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55</a:t>
            </a:fld>
            <a:endParaRPr lang="it-IT"/>
          </a:p>
        </p:txBody>
      </p:sp>
    </p:spTree>
    <p:extLst>
      <p:ext uri="{BB962C8B-B14F-4D97-AF65-F5344CB8AC3E}">
        <p14:creationId xmlns:p14="http://schemas.microsoft.com/office/powerpoint/2010/main" val="334683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skilled interviewer seems calm and unhurried, even when time is limited. Reactions that betray disapproval,</a:t>
            </a:r>
          </a:p>
          <a:p>
            <a:r>
              <a:rPr lang="it-IT" sz="1200" b="0" i="0" u="none" strike="noStrike" kern="1200" baseline="0" dirty="0" err="1">
                <a:solidFill>
                  <a:schemeClr val="tx1"/>
                </a:solidFill>
                <a:latin typeface="+mn-lt"/>
                <a:ea typeface="+mn-ea"/>
                <a:cs typeface="+mn-cs"/>
              </a:rPr>
              <a:t>embarrassment</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impatience</a:t>
            </a:r>
            <a:r>
              <a:rPr lang="it-IT" sz="1200" b="0" i="0" u="none" strike="noStrike" kern="1200" baseline="0" dirty="0">
                <a:solidFill>
                  <a:schemeClr val="tx1"/>
                </a:solidFill>
                <a:latin typeface="+mn-lt"/>
                <a:ea typeface="+mn-ea"/>
                <a:cs typeface="+mn-cs"/>
              </a:rPr>
              <a:t>, or </a:t>
            </a:r>
            <a:r>
              <a:rPr lang="it-IT" sz="1200" b="0" i="0" u="none" strike="noStrike" kern="1200" baseline="0" dirty="0" err="1">
                <a:solidFill>
                  <a:schemeClr val="tx1"/>
                </a:solidFill>
                <a:latin typeface="+mn-lt"/>
                <a:ea typeface="+mn-ea"/>
                <a:cs typeface="+mn-cs"/>
              </a:rPr>
              <a:t>boredom</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block</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communication</a:t>
            </a:r>
            <a:r>
              <a:rPr lang="it-IT" sz="1200" b="0"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56</a:t>
            </a:fld>
            <a:endParaRPr lang="it-IT"/>
          </a:p>
        </p:txBody>
      </p:sp>
    </p:spTree>
    <p:extLst>
      <p:ext uri="{BB962C8B-B14F-4D97-AF65-F5344CB8AC3E}">
        <p14:creationId xmlns:p14="http://schemas.microsoft.com/office/powerpoint/2010/main" val="397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59</a:t>
            </a:fld>
            <a:endParaRPr lang="it-IT"/>
          </a:p>
        </p:txBody>
      </p:sp>
    </p:spTree>
    <p:extLst>
      <p:ext uri="{BB962C8B-B14F-4D97-AF65-F5344CB8AC3E}">
        <p14:creationId xmlns:p14="http://schemas.microsoft.com/office/powerpoint/2010/main" val="16359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7894B82-1E0C-4136-B0DA-79AAD05912CE}" type="slidenum">
              <a:rPr lang="en-US" sz="1200">
                <a:latin typeface="Arial" panose="020B0604020202020204" pitchFamily="34" charset="0"/>
              </a:rPr>
              <a:pPr algn="r"/>
              <a:t>83</a:t>
            </a:fld>
            <a:endParaRPr lang="en-US" sz="120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383713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4CB71DD-4CE8-4AE5-9A73-0F55C369D778}" type="slidenum">
              <a:rPr lang="en-US" sz="1200">
                <a:latin typeface="Arial" panose="020B0604020202020204" pitchFamily="34" charset="0"/>
              </a:rPr>
              <a:pPr algn="r"/>
              <a:t>84</a:t>
            </a:fld>
            <a:endParaRPr lang="en-US" sz="120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18600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58BF52C-4167-47A0-A509-3C8754CCE3D8}" type="slidenum">
              <a:rPr lang="it-IT" smtClean="0"/>
              <a:t>85</a:t>
            </a:fld>
            <a:endParaRPr lang="it-IT" dirty="0"/>
          </a:p>
        </p:txBody>
      </p:sp>
    </p:spTree>
    <p:extLst>
      <p:ext uri="{BB962C8B-B14F-4D97-AF65-F5344CB8AC3E}">
        <p14:creationId xmlns:p14="http://schemas.microsoft.com/office/powerpoint/2010/main" val="349118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90C1EB6-457F-4142-A7D4-56F23D7B2BA3}" type="datetimeFigureOut">
              <a:rPr lang="it-IT" smtClean="0"/>
              <a:t>17/03/20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15878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90C1EB6-457F-4142-A7D4-56F23D7B2BA3}" type="datetimeFigureOut">
              <a:rPr lang="it-IT" smtClean="0"/>
              <a:t>17/03/20</a:t>
            </a:fld>
            <a:endParaRPr lang="it-IT"/>
          </a:p>
        </p:txBody>
      </p:sp>
      <p:sp>
        <p:nvSpPr>
          <p:cNvPr id="5" name="Footer Placeholder 4"/>
          <p:cNvSpPr>
            <a:spLocks noGrp="1"/>
          </p:cNvSpPr>
          <p:nvPr>
            <p:ph type="ftr" sz="quarter" idx="11"/>
          </p:nvPr>
        </p:nvSpPr>
        <p:spPr/>
        <p:txBody>
          <a:bodyPr/>
          <a:lstStyle/>
          <a:p>
            <a:endParaRPr lang="it-IT"/>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124618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90C1EB6-457F-4142-A7D4-56F23D7B2BA3}" type="datetimeFigureOut">
              <a:rPr lang="it-IT" smtClean="0"/>
              <a:t>17/03/20</a:t>
            </a:fld>
            <a:endParaRPr lang="it-IT"/>
          </a:p>
        </p:txBody>
      </p:sp>
      <p:sp>
        <p:nvSpPr>
          <p:cNvPr id="5" name="Footer Placeholder 4"/>
          <p:cNvSpPr>
            <a:spLocks noGrp="1"/>
          </p:cNvSpPr>
          <p:nvPr>
            <p:ph type="ftr" sz="quarter" idx="11"/>
          </p:nvPr>
        </p:nvSpPr>
        <p:spPr/>
        <p:txBody>
          <a:bodyPr/>
          <a:lstStyle/>
          <a:p>
            <a:endParaRPr lang="it-IT"/>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AE2810D-3A23-4F96-9CD8-DF2F164559A2}" type="slidenum">
              <a:rPr lang="it-IT" smtClean="0"/>
              <a:t>‹n.›</a:t>
            </a:fld>
            <a:endParaRPr lang="it-IT"/>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9648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590C1EB6-457F-4142-A7D4-56F23D7B2BA3}" type="datetimeFigureOut">
              <a:rPr lang="it-IT" smtClean="0"/>
              <a:t>17/03/20</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129586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590C1EB6-457F-4142-A7D4-56F23D7B2BA3}" type="datetimeFigureOut">
              <a:rPr lang="it-IT" smtClean="0"/>
              <a:t>17/03/20</a:t>
            </a:fld>
            <a:endParaRPr lang="it-IT"/>
          </a:p>
        </p:txBody>
      </p:sp>
      <p:sp>
        <p:nvSpPr>
          <p:cNvPr id="6" name="Footer Placeholder 5"/>
          <p:cNvSpPr>
            <a:spLocks noGrp="1"/>
          </p:cNvSpPr>
          <p:nvPr>
            <p:ph type="ftr" sz="quarter" idx="11"/>
          </p:nvPr>
        </p:nvSpPr>
        <p:spPr/>
        <p:txBody>
          <a:bodyPr/>
          <a:lstStyle/>
          <a:p>
            <a:endParaRPr lang="it-IT"/>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E2810D-3A23-4F96-9CD8-DF2F164559A2}" type="slidenum">
              <a:rPr lang="it-IT" smtClean="0"/>
              <a:t>‹n.›</a:t>
            </a:fld>
            <a:endParaRPr lang="it-IT"/>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885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590C1EB6-457F-4142-A7D4-56F23D7B2BA3}" type="datetimeFigureOut">
              <a:rPr lang="it-IT" smtClean="0"/>
              <a:t>17/03/20</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349853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90C1EB6-457F-4142-A7D4-56F23D7B2BA3}" type="datetimeFigureOut">
              <a:rPr lang="it-IT" smtClean="0"/>
              <a:t>17/03/20</a:t>
            </a:fld>
            <a:endParaRPr lang="it-IT"/>
          </a:p>
        </p:txBody>
      </p:sp>
      <p:sp>
        <p:nvSpPr>
          <p:cNvPr id="5" name="Footer Placeholder 4"/>
          <p:cNvSpPr>
            <a:spLocks noGrp="1"/>
          </p:cNvSpPr>
          <p:nvPr>
            <p:ph type="ftr" sz="quarter" idx="11"/>
          </p:nvPr>
        </p:nvSpPr>
        <p:spPr/>
        <p:txBody>
          <a:bodyPr/>
          <a:lstStyle/>
          <a:p>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1846698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90C1EB6-457F-4142-A7D4-56F23D7B2BA3}" type="datetimeFigureOut">
              <a:rPr lang="it-IT" smtClean="0"/>
              <a:t>17/03/20</a:t>
            </a:fld>
            <a:endParaRPr lang="it-IT"/>
          </a:p>
        </p:txBody>
      </p:sp>
      <p:sp>
        <p:nvSpPr>
          <p:cNvPr id="5" name="Footer Placeholder 4"/>
          <p:cNvSpPr>
            <a:spLocks noGrp="1"/>
          </p:cNvSpPr>
          <p:nvPr>
            <p:ph type="ftr" sz="quarter" idx="11"/>
          </p:nvPr>
        </p:nvSpPr>
        <p:spPr/>
        <p:txBody>
          <a:bodyPr/>
          <a:lstStyle/>
          <a:p>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166740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90C1EB6-457F-4142-A7D4-56F23D7B2BA3}" type="datetimeFigureOut">
              <a:rPr lang="it-IT" smtClean="0"/>
              <a:t>17/03/20</a:t>
            </a:fld>
            <a:endParaRPr lang="it-IT"/>
          </a:p>
        </p:txBody>
      </p:sp>
      <p:sp>
        <p:nvSpPr>
          <p:cNvPr id="5" name="Footer Placeholder 4"/>
          <p:cNvSpPr>
            <a:spLocks noGrp="1"/>
          </p:cNvSpPr>
          <p:nvPr>
            <p:ph type="ftr" sz="quarter" idx="11"/>
          </p:nvPr>
        </p:nvSpPr>
        <p:spPr/>
        <p:txBody>
          <a:bodyPr/>
          <a:lstStyle/>
          <a:p>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273515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90C1EB6-457F-4142-A7D4-56F23D7B2BA3}" type="datetimeFigureOut">
              <a:rPr lang="it-IT" smtClean="0"/>
              <a:t>17/03/20</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265105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90C1EB6-457F-4142-A7D4-56F23D7B2BA3}" type="datetimeFigureOut">
              <a:rPr lang="it-IT" smtClean="0"/>
              <a:t>17/03/20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183923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90C1EB6-457F-4142-A7D4-56F23D7B2BA3}" type="datetimeFigureOut">
              <a:rPr lang="it-IT" smtClean="0"/>
              <a:t>17/03/20</a:t>
            </a:fld>
            <a:endParaRPr lang="it-IT"/>
          </a:p>
        </p:txBody>
      </p:sp>
      <p:sp>
        <p:nvSpPr>
          <p:cNvPr id="8" name="Footer Placeholder 7"/>
          <p:cNvSpPr>
            <a:spLocks noGrp="1"/>
          </p:cNvSpPr>
          <p:nvPr>
            <p:ph type="ftr" sz="quarter" idx="11"/>
          </p:nvPr>
        </p:nvSpPr>
        <p:spPr/>
        <p:txBody>
          <a:bodyPr/>
          <a:lstStyle/>
          <a:p>
            <a:endParaRPr lang="it-IT"/>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303684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90C1EB6-457F-4142-A7D4-56F23D7B2BA3}" type="datetimeFigureOut">
              <a:rPr lang="it-IT" smtClean="0"/>
              <a:t>17/03/20</a:t>
            </a:fld>
            <a:endParaRPr lang="it-IT"/>
          </a:p>
        </p:txBody>
      </p:sp>
      <p:sp>
        <p:nvSpPr>
          <p:cNvPr id="4" name="Footer Placeholder 3"/>
          <p:cNvSpPr>
            <a:spLocks noGrp="1"/>
          </p:cNvSpPr>
          <p:nvPr>
            <p:ph type="ftr" sz="quarter" idx="11"/>
          </p:nvPr>
        </p:nvSpPr>
        <p:spPr/>
        <p:txBody>
          <a:bodyPr/>
          <a:lstStyle/>
          <a:p>
            <a:endParaRPr lang="it-IT"/>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306919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C1EB6-457F-4142-A7D4-56F23D7B2BA3}" type="datetimeFigureOut">
              <a:rPr lang="it-IT" smtClean="0"/>
              <a:t>17/03/20</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140666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90C1EB6-457F-4142-A7D4-56F23D7B2BA3}" type="datetimeFigureOut">
              <a:rPr lang="it-IT" smtClean="0"/>
              <a:t>17/03/20</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3191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90C1EB6-457F-4142-A7D4-56F23D7B2BA3}" type="datetimeFigureOut">
              <a:rPr lang="it-IT" smtClean="0"/>
              <a:t>17/03/20</a:t>
            </a:fld>
            <a:endParaRPr lang="it-IT"/>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AE2810D-3A23-4F96-9CD8-DF2F164559A2}" type="slidenum">
              <a:rPr lang="it-IT" smtClean="0"/>
              <a:t>‹n.›</a:t>
            </a:fld>
            <a:endParaRPr lang="it-IT"/>
          </a:p>
        </p:txBody>
      </p:sp>
    </p:spTree>
    <p:extLst>
      <p:ext uri="{BB962C8B-B14F-4D97-AF65-F5344CB8AC3E}">
        <p14:creationId xmlns:p14="http://schemas.microsoft.com/office/powerpoint/2010/main" val="12900934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90C1EB6-457F-4142-A7D4-56F23D7B2BA3}" type="datetimeFigureOut">
              <a:rPr lang="it-IT" smtClean="0"/>
              <a:t>17/03/20</a:t>
            </a:fld>
            <a:endParaRPr lang="it-IT"/>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AE2810D-3A23-4F96-9CD8-DF2F164559A2}" type="slidenum">
              <a:rPr lang="it-IT" smtClean="0"/>
              <a:t>‹n.›</a:t>
            </a:fld>
            <a:endParaRPr lang="it-IT"/>
          </a:p>
        </p:txBody>
      </p:sp>
    </p:spTree>
    <p:extLst>
      <p:ext uri="{BB962C8B-B14F-4D97-AF65-F5344CB8AC3E}">
        <p14:creationId xmlns:p14="http://schemas.microsoft.com/office/powerpoint/2010/main" val="171607373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amilla.calvieri@uniroma1.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16CD284-3A61-4B83-9F74-A93D02CEC843}"/>
              </a:ext>
            </a:extLst>
          </p:cNvPr>
          <p:cNvSpPr>
            <a:spLocks noGrp="1"/>
          </p:cNvSpPr>
          <p:nvPr>
            <p:ph type="ctrTitle"/>
          </p:nvPr>
        </p:nvSpPr>
        <p:spPr>
          <a:xfrm>
            <a:off x="1818591" y="1038226"/>
            <a:ext cx="6600451" cy="2262781"/>
          </a:xfrm>
        </p:spPr>
        <p:txBody>
          <a:bodyPr>
            <a:noAutofit/>
          </a:bodyPr>
          <a:lstStyle/>
          <a:p>
            <a:r>
              <a:rPr lang="it-IT" sz="2400" b="1" dirty="0"/>
              <a:t>Introduzione alla cartella clinica: metodologia, obiettività e sistematicità, primo approccio alla raccolta dei sintomi. </a:t>
            </a:r>
          </a:p>
        </p:txBody>
      </p:sp>
      <p:sp>
        <p:nvSpPr>
          <p:cNvPr id="3" name="Sottotitolo 2">
            <a:extLst>
              <a:ext uri="{FF2B5EF4-FFF2-40B4-BE49-F238E27FC236}">
                <a16:creationId xmlns:a16="http://schemas.microsoft.com/office/drawing/2014/main" xmlns="" id="{87010551-2857-492A-B795-8A569A7E67F0}"/>
              </a:ext>
            </a:extLst>
          </p:cNvPr>
          <p:cNvSpPr>
            <a:spLocks noGrp="1"/>
          </p:cNvSpPr>
          <p:nvPr>
            <p:ph type="subTitle" idx="1"/>
          </p:nvPr>
        </p:nvSpPr>
        <p:spPr>
          <a:xfrm>
            <a:off x="1714501" y="4257676"/>
            <a:ext cx="7172324" cy="2419350"/>
          </a:xfrm>
        </p:spPr>
        <p:txBody>
          <a:bodyPr>
            <a:normAutofit fontScale="85000" lnSpcReduction="20000"/>
          </a:bodyPr>
          <a:lstStyle/>
          <a:p>
            <a:r>
              <a:rPr lang="it-IT" sz="3100" b="1" dirty="0"/>
              <a:t>Corso Metodologia di Base II</a:t>
            </a:r>
          </a:p>
          <a:p>
            <a:endParaRPr lang="it-IT" sz="2200" b="1" dirty="0"/>
          </a:p>
          <a:p>
            <a:r>
              <a:rPr lang="it-IT" sz="2200" b="1" dirty="0"/>
              <a:t>Dott.ssa Camilla Calvieri</a:t>
            </a:r>
          </a:p>
          <a:p>
            <a:r>
              <a:rPr lang="it-IT" dirty="0">
                <a:hlinkClick r:id="rId2"/>
              </a:rPr>
              <a:t>camilla.calvieri@uniroma1.it</a:t>
            </a:r>
            <a:endParaRPr lang="it-IT" dirty="0"/>
          </a:p>
          <a:p>
            <a:endParaRPr lang="it-IT" dirty="0"/>
          </a:p>
          <a:p>
            <a:r>
              <a:rPr lang="it-IT" dirty="0"/>
              <a:t>Dipartimento di Scienze Cardiovascolari, Respiratorie, Anestesiologiche, Geriatriche, Università La Sapienza Roma</a:t>
            </a:r>
          </a:p>
        </p:txBody>
      </p:sp>
    </p:spTree>
    <p:extLst>
      <p:ext uri="{BB962C8B-B14F-4D97-AF65-F5344CB8AC3E}">
        <p14:creationId xmlns:p14="http://schemas.microsoft.com/office/powerpoint/2010/main" val="389624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0D2BA353-2CFE-4302-BB01-EF4B6ACE1772}"/>
              </a:ext>
            </a:extLst>
          </p:cNvPr>
          <p:cNvSpPr>
            <a:spLocks noGrp="1"/>
          </p:cNvSpPr>
          <p:nvPr>
            <p:ph type="title"/>
          </p:nvPr>
        </p:nvSpPr>
        <p:spPr>
          <a:xfrm>
            <a:off x="1666875" y="365126"/>
            <a:ext cx="6867525" cy="1325563"/>
          </a:xfrm>
        </p:spPr>
        <p:txBody>
          <a:bodyPr>
            <a:normAutofit fontScale="90000"/>
          </a:bodyPr>
          <a:lstStyle/>
          <a:p>
            <a:pPr algn="ctr"/>
            <a:r>
              <a:rPr lang="it-IT" sz="3200" dirty="0"/>
              <a:t>NATURA</a:t>
            </a:r>
            <a:r>
              <a:rPr lang="it-IT" sz="3600" dirty="0"/>
              <a:t> </a:t>
            </a:r>
            <a:r>
              <a:rPr lang="it-IT" sz="3200" dirty="0"/>
              <a:t>GIURIDICA DELLA CARTELLA</a:t>
            </a:r>
            <a:br>
              <a:rPr lang="it-IT" sz="3200" dirty="0"/>
            </a:br>
            <a:r>
              <a:rPr lang="it-IT" sz="3200" dirty="0"/>
              <a:t>CLINICA</a:t>
            </a:r>
            <a:endParaRPr lang="it-IT" sz="3600" dirty="0"/>
          </a:p>
        </p:txBody>
      </p:sp>
      <p:sp>
        <p:nvSpPr>
          <p:cNvPr id="5" name="Segnaposto contenuto 4">
            <a:extLst>
              <a:ext uri="{FF2B5EF4-FFF2-40B4-BE49-F238E27FC236}">
                <a16:creationId xmlns:a16="http://schemas.microsoft.com/office/drawing/2014/main" xmlns="" id="{C22A7163-CA33-4A31-A2F8-E17061E27359}"/>
              </a:ext>
            </a:extLst>
          </p:cNvPr>
          <p:cNvSpPr>
            <a:spLocks noGrp="1"/>
          </p:cNvSpPr>
          <p:nvPr>
            <p:ph idx="1"/>
          </p:nvPr>
        </p:nvSpPr>
        <p:spPr/>
        <p:txBody>
          <a:bodyPr>
            <a:normAutofit/>
          </a:bodyPr>
          <a:lstStyle/>
          <a:p>
            <a:r>
              <a:rPr lang="it-IT" sz="2000" dirty="0"/>
              <a:t>Ogni singola annotazione costituisce atto pubblico e, una volta scritta, esce dalla disponibilità di chi ha annotato.</a:t>
            </a:r>
          </a:p>
          <a:p>
            <a:r>
              <a:rPr lang="it-IT" sz="2000" dirty="0"/>
              <a:t>Ogni singola annotazione deve essere riconducibile a chi l’ha materialmente fatta.</a:t>
            </a:r>
          </a:p>
          <a:p>
            <a:r>
              <a:rPr lang="it-IT" sz="2000" dirty="0"/>
              <a:t>Eventuali “correzioni” o precisazioni devono consentire l’identificazione dell’estensore e la leggibilità di quanto precedentemente annotato.</a:t>
            </a:r>
          </a:p>
        </p:txBody>
      </p:sp>
    </p:spTree>
    <p:extLst>
      <p:ext uri="{BB962C8B-B14F-4D97-AF65-F5344CB8AC3E}">
        <p14:creationId xmlns:p14="http://schemas.microsoft.com/office/powerpoint/2010/main" val="17686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39DFB9-9A37-4361-B9E6-5779F9C96C38}"/>
              </a:ext>
            </a:extLst>
          </p:cNvPr>
          <p:cNvSpPr>
            <a:spLocks noGrp="1"/>
          </p:cNvSpPr>
          <p:nvPr>
            <p:ph type="title"/>
          </p:nvPr>
        </p:nvSpPr>
        <p:spPr>
          <a:xfrm>
            <a:off x="1590675" y="314326"/>
            <a:ext cx="7143749" cy="1219200"/>
          </a:xfrm>
        </p:spPr>
        <p:txBody>
          <a:bodyPr>
            <a:normAutofit fontScale="90000"/>
          </a:bodyPr>
          <a:lstStyle/>
          <a:p>
            <a:pPr algn="ctr"/>
            <a:r>
              <a:rPr lang="it-IT" sz="4000" dirty="0"/>
              <a:t>NATURA GIURIDICA DELLA CARTELLA CLINICA</a:t>
            </a:r>
          </a:p>
        </p:txBody>
      </p:sp>
      <p:sp>
        <p:nvSpPr>
          <p:cNvPr id="3" name="Segnaposto contenuto 2">
            <a:extLst>
              <a:ext uri="{FF2B5EF4-FFF2-40B4-BE49-F238E27FC236}">
                <a16:creationId xmlns:a16="http://schemas.microsoft.com/office/drawing/2014/main" xmlns="" id="{F2907F8C-9086-4393-AE1C-E21F2DCDD8E8}"/>
              </a:ext>
            </a:extLst>
          </p:cNvPr>
          <p:cNvSpPr>
            <a:spLocks noGrp="1"/>
          </p:cNvSpPr>
          <p:nvPr>
            <p:ph idx="1"/>
          </p:nvPr>
        </p:nvSpPr>
        <p:spPr>
          <a:xfrm>
            <a:off x="1162050" y="1619250"/>
            <a:ext cx="7981950" cy="5143500"/>
          </a:xfrm>
        </p:spPr>
        <p:txBody>
          <a:bodyPr>
            <a:normAutofit/>
          </a:bodyPr>
          <a:lstStyle/>
          <a:p>
            <a:pPr marL="0" indent="0">
              <a:buNone/>
            </a:pPr>
            <a:r>
              <a:rPr lang="it-IT" dirty="0"/>
              <a:t>• </a:t>
            </a:r>
            <a:r>
              <a:rPr lang="it-IT" dirty="0">
                <a:solidFill>
                  <a:srgbClr val="FF0000"/>
                </a:solidFill>
              </a:rPr>
              <a:t>Cassazione, sez. V penale, 21 aprile 1983</a:t>
            </a:r>
          </a:p>
          <a:p>
            <a:pPr marL="0" indent="0">
              <a:buNone/>
            </a:pPr>
            <a:r>
              <a:rPr lang="it-IT" dirty="0"/>
              <a:t>“ … attesa la sua funzione di diario, i fatti devono essere annotati al loro verificarsi. Ne consegue che l’annotazione postuma di un fatto clinico rilevante integra il reato di falso materiale in atto pubblico”</a:t>
            </a:r>
          </a:p>
          <a:p>
            <a:pPr marL="0" indent="0">
              <a:buNone/>
            </a:pPr>
            <a:r>
              <a:rPr lang="it-IT" dirty="0"/>
              <a:t>• </a:t>
            </a:r>
            <a:r>
              <a:rPr lang="it-IT" dirty="0">
                <a:solidFill>
                  <a:srgbClr val="FF0000"/>
                </a:solidFill>
              </a:rPr>
              <a:t>Idem, 20 gennaio 1987</a:t>
            </a:r>
          </a:p>
          <a:p>
            <a:pPr marL="0" indent="0">
              <a:buNone/>
            </a:pPr>
            <a:r>
              <a:rPr lang="it-IT" dirty="0"/>
              <a:t>“ … Ne consegue che (all’infuori della correzione di meri errori materiali) le modifiche e le aggiunte integrano un falso punibile, anche se il soggetto abbia agito per ristabilire la verità, perché violano le garanzie di certezza accordate agli atti pubblici”</a:t>
            </a:r>
          </a:p>
          <a:p>
            <a:pPr marL="0" indent="0">
              <a:buNone/>
            </a:pPr>
            <a:r>
              <a:rPr lang="it-IT" dirty="0"/>
              <a:t>• </a:t>
            </a:r>
            <a:r>
              <a:rPr lang="it-IT" dirty="0">
                <a:solidFill>
                  <a:srgbClr val="FF0000"/>
                </a:solidFill>
              </a:rPr>
              <a:t>Idem, 26 novembre 1997</a:t>
            </a:r>
          </a:p>
          <a:p>
            <a:pPr marL="0" indent="0">
              <a:buNone/>
            </a:pPr>
            <a:r>
              <a:rPr lang="it-IT" dirty="0"/>
              <a:t>“ …. Trattasi di atto pubblico che esplica la funzione di diario del decorso della malattia sicché i fatti devono essere annotati contestualmente al loro verificarsi … tutte le aggiunte, alterazioni e cancellazioni integrano falsità in atto pubblico, punibili in quanto tali”</a:t>
            </a:r>
          </a:p>
        </p:txBody>
      </p:sp>
    </p:spTree>
    <p:extLst>
      <p:ext uri="{BB962C8B-B14F-4D97-AF65-F5344CB8AC3E}">
        <p14:creationId xmlns:p14="http://schemas.microsoft.com/office/powerpoint/2010/main" val="402810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xmlns="" id="{EB7A15D8-B395-4F01-987E-25251092AC0C}"/>
              </a:ext>
            </a:extLst>
          </p:cNvPr>
          <p:cNvSpPr>
            <a:spLocks noGrp="1"/>
          </p:cNvSpPr>
          <p:nvPr>
            <p:ph idx="1"/>
          </p:nvPr>
        </p:nvSpPr>
        <p:spPr>
          <a:xfrm>
            <a:off x="1514475" y="276225"/>
            <a:ext cx="7477125" cy="6515100"/>
          </a:xfrm>
        </p:spPr>
        <p:txBody>
          <a:bodyPr>
            <a:normAutofit/>
          </a:bodyPr>
          <a:lstStyle/>
          <a:p>
            <a:pPr marL="0" indent="0">
              <a:buNone/>
            </a:pPr>
            <a:r>
              <a:rPr lang="it-IT" sz="3500" b="1" dirty="0">
                <a:solidFill>
                  <a:srgbClr val="FF0000"/>
                </a:solidFill>
              </a:rPr>
              <a:t>Cosa non fare !</a:t>
            </a:r>
          </a:p>
          <a:p>
            <a:r>
              <a:rPr lang="it-IT" dirty="0"/>
              <a:t>scrivere con grafia illeggibile</a:t>
            </a:r>
          </a:p>
          <a:p>
            <a:r>
              <a:rPr lang="it-IT" dirty="0"/>
              <a:t>Rimandare le attestazioni, salvo necessità da urgenza</a:t>
            </a:r>
          </a:p>
          <a:p>
            <a:r>
              <a:rPr lang="it-IT" dirty="0"/>
              <a:t>omettere annotazioni</a:t>
            </a:r>
          </a:p>
          <a:p>
            <a:r>
              <a:rPr lang="it-IT" dirty="0"/>
              <a:t>usare sigle non riconosciute, abbreviazioni improprie</a:t>
            </a:r>
          </a:p>
          <a:p>
            <a:r>
              <a:rPr lang="it-IT" dirty="0"/>
              <a:t>apportare correzioni improprie (ciò che viene corretto deve risultare</a:t>
            </a:r>
          </a:p>
          <a:p>
            <a:r>
              <a:rPr lang="it-IT" dirty="0"/>
              <a:t>leggibile, le correzioni vanno controfirmate e, se apposte a distanza di tempo, va precisata la data, MAI SBIANCHETTARE)</a:t>
            </a:r>
          </a:p>
          <a:p>
            <a:r>
              <a:rPr lang="it-IT" dirty="0"/>
              <a:t>lasciare spazi liberi</a:t>
            </a:r>
          </a:p>
          <a:p>
            <a:r>
              <a:rPr lang="it-IT" dirty="0"/>
              <a:t>non riportare commenti su colleghi, organizzazione </a:t>
            </a:r>
            <a:r>
              <a:rPr lang="it-IT" dirty="0" err="1"/>
              <a:t>aziendale,pazienti</a:t>
            </a:r>
            <a:r>
              <a:rPr lang="it-IT" dirty="0"/>
              <a:t> e loro parenti (non è uno strumento per soddisfare questioni personali o di malessere)</a:t>
            </a:r>
          </a:p>
          <a:p>
            <a:r>
              <a:rPr lang="it-IT" dirty="0"/>
              <a:t>Attestare e controfirmare azioni compiute da altri</a:t>
            </a:r>
          </a:p>
          <a:p>
            <a:r>
              <a:rPr lang="it-IT" dirty="0"/>
              <a:t>Non controfirmare quanto attestato</a:t>
            </a:r>
          </a:p>
          <a:p>
            <a:r>
              <a:rPr lang="it-IT" dirty="0"/>
              <a:t>Attestazioni postume</a:t>
            </a:r>
          </a:p>
        </p:txBody>
      </p:sp>
      <p:sp>
        <p:nvSpPr>
          <p:cNvPr id="6" name="Rettangolo 5">
            <a:extLst>
              <a:ext uri="{FF2B5EF4-FFF2-40B4-BE49-F238E27FC236}">
                <a16:creationId xmlns:a16="http://schemas.microsoft.com/office/drawing/2014/main" xmlns="" id="{3BB95A44-6780-45DC-A4C9-98A916B5BB93}"/>
              </a:ext>
            </a:extLst>
          </p:cNvPr>
          <p:cNvSpPr/>
          <p:nvPr/>
        </p:nvSpPr>
        <p:spPr>
          <a:xfrm>
            <a:off x="1857375" y="971550"/>
            <a:ext cx="34671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xmlns="" id="{A1637EFB-5B48-410A-AFA3-EFC7814104B1}"/>
              </a:ext>
            </a:extLst>
          </p:cNvPr>
          <p:cNvSpPr/>
          <p:nvPr/>
        </p:nvSpPr>
        <p:spPr>
          <a:xfrm>
            <a:off x="1857375" y="1371600"/>
            <a:ext cx="6096000"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xmlns="" id="{1EF8875C-F987-4D27-A213-6D6AAD0D14A0}"/>
              </a:ext>
            </a:extLst>
          </p:cNvPr>
          <p:cNvSpPr/>
          <p:nvPr/>
        </p:nvSpPr>
        <p:spPr>
          <a:xfrm>
            <a:off x="1857374" y="2095500"/>
            <a:ext cx="6095999"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xmlns="" id="{E7FA000A-3DF0-4873-897F-D0130A19B2CC}"/>
              </a:ext>
            </a:extLst>
          </p:cNvPr>
          <p:cNvSpPr/>
          <p:nvPr/>
        </p:nvSpPr>
        <p:spPr>
          <a:xfrm>
            <a:off x="1857375" y="3181350"/>
            <a:ext cx="1171575"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xmlns="" id="{3E9E0077-CF87-42F1-9DB7-FAC6D19E4279}"/>
              </a:ext>
            </a:extLst>
          </p:cNvPr>
          <p:cNvSpPr/>
          <p:nvPr/>
        </p:nvSpPr>
        <p:spPr>
          <a:xfrm>
            <a:off x="1857374" y="5233987"/>
            <a:ext cx="5648325" cy="504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xmlns="" id="{8C800D77-BFB0-4723-B73E-5691D7A5B85A}"/>
              </a:ext>
            </a:extLst>
          </p:cNvPr>
          <p:cNvSpPr/>
          <p:nvPr/>
        </p:nvSpPr>
        <p:spPr>
          <a:xfrm>
            <a:off x="1857375" y="6074568"/>
            <a:ext cx="2543175"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7060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ppt_w</p:attrName>
                                        </p:attrNameLst>
                                      </p:cBhvr>
                                      <p:tavLst>
                                        <p:tav tm="0" fmla="#ppt_w*sin(2.5*pi*$)">
                                          <p:val>
                                            <p:fltVal val="0"/>
                                          </p:val>
                                        </p:tav>
                                        <p:tav tm="100000">
                                          <p:val>
                                            <p:fltVal val="1"/>
                                          </p:val>
                                        </p:tav>
                                      </p:tavLst>
                                    </p:anim>
                                    <p:anim calcmode="lin" valueType="num">
                                      <p:cBhvr>
                                        <p:cTn id="3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anim calcmode="lin" valueType="num">
                                      <p:cBhvr>
                                        <p:cTn id="40" dur="2000" fill="hold"/>
                                        <p:tgtEl>
                                          <p:spTgt spid="9"/>
                                        </p:tgtEl>
                                        <p:attrNameLst>
                                          <p:attrName>ppt_w</p:attrName>
                                        </p:attrNameLst>
                                      </p:cBhvr>
                                      <p:tavLst>
                                        <p:tav tm="0" fmla="#ppt_w*sin(2.5*pi*$)">
                                          <p:val>
                                            <p:fltVal val="0"/>
                                          </p:val>
                                        </p:tav>
                                        <p:tav tm="100000">
                                          <p:val>
                                            <p:fltVal val="1"/>
                                          </p:val>
                                        </p:tav>
                                      </p:tavLst>
                                    </p:anim>
                                    <p:anim calcmode="lin" valueType="num">
                                      <p:cBhvr>
                                        <p:cTn id="4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2000"/>
                                        <p:tgtEl>
                                          <p:spTgt spid="11"/>
                                        </p:tgtEl>
                                      </p:cBhvr>
                                    </p:animEffect>
                                    <p:anim calcmode="lin" valueType="num">
                                      <p:cBhvr>
                                        <p:cTn id="65" dur="2000" fill="hold"/>
                                        <p:tgtEl>
                                          <p:spTgt spid="11"/>
                                        </p:tgtEl>
                                        <p:attrNameLst>
                                          <p:attrName>ppt_w</p:attrName>
                                        </p:attrNameLst>
                                      </p:cBhvr>
                                      <p:tavLst>
                                        <p:tav tm="0" fmla="#ppt_w*sin(2.5*pi*$)">
                                          <p:val>
                                            <p:fltVal val="0"/>
                                          </p:val>
                                        </p:tav>
                                        <p:tav tm="100000">
                                          <p:val>
                                            <p:fltVal val="1"/>
                                          </p:val>
                                        </p:tav>
                                      </p:tavLst>
                                    </p:anim>
                                    <p:anim calcmode="lin" valueType="num">
                                      <p:cBhvr>
                                        <p:cTn id="6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460F47-482C-49E9-A2B8-8C2909996912}"/>
              </a:ext>
            </a:extLst>
          </p:cNvPr>
          <p:cNvSpPr>
            <a:spLocks noGrp="1"/>
          </p:cNvSpPr>
          <p:nvPr>
            <p:ph type="title"/>
          </p:nvPr>
        </p:nvSpPr>
        <p:spPr>
          <a:xfrm>
            <a:off x="1038225" y="238125"/>
            <a:ext cx="7886700" cy="1325563"/>
          </a:xfrm>
        </p:spPr>
        <p:txBody>
          <a:bodyPr>
            <a:noAutofit/>
          </a:bodyPr>
          <a:lstStyle/>
          <a:p>
            <a:pPr algn="ctr"/>
            <a:r>
              <a:rPr lang="it-IT" sz="3600" dirty="0"/>
              <a:t>CONSERVAZIONE</a:t>
            </a:r>
            <a:br>
              <a:rPr lang="it-IT" sz="3600" dirty="0"/>
            </a:br>
            <a:r>
              <a:rPr lang="it-IT" sz="3600" dirty="0"/>
              <a:t>(Circolare Ministeriale n. 61 del 19/12/1986)</a:t>
            </a:r>
          </a:p>
        </p:txBody>
      </p:sp>
      <p:sp>
        <p:nvSpPr>
          <p:cNvPr id="3" name="Segnaposto contenuto 2">
            <a:extLst>
              <a:ext uri="{FF2B5EF4-FFF2-40B4-BE49-F238E27FC236}">
                <a16:creationId xmlns:a16="http://schemas.microsoft.com/office/drawing/2014/main" xmlns="" id="{157B29C5-75A0-4616-B0F9-82AE089B1DD8}"/>
              </a:ext>
            </a:extLst>
          </p:cNvPr>
          <p:cNvSpPr>
            <a:spLocks noGrp="1"/>
          </p:cNvSpPr>
          <p:nvPr>
            <p:ph idx="1"/>
          </p:nvPr>
        </p:nvSpPr>
        <p:spPr>
          <a:xfrm>
            <a:off x="1152525" y="2133600"/>
            <a:ext cx="7562848" cy="4486275"/>
          </a:xfrm>
        </p:spPr>
        <p:txBody>
          <a:bodyPr>
            <a:normAutofit/>
          </a:bodyPr>
          <a:lstStyle/>
          <a:p>
            <a:r>
              <a:rPr lang="it-IT" sz="2000" dirty="0"/>
              <a:t> Le cartelle cliniche, unitamente ai referti vanno conservate</a:t>
            </a:r>
            <a:r>
              <a:rPr lang="it-IT" sz="2000" b="1" dirty="0">
                <a:solidFill>
                  <a:srgbClr val="FF0000"/>
                </a:solidFill>
              </a:rPr>
              <a:t> illimitatamente </a:t>
            </a:r>
            <a:r>
              <a:rPr lang="it-IT" sz="2000" dirty="0"/>
              <a:t>poiché rappresentano un atto ufficiale indispensabile a garantire certezza del diritto, oltre a costituire preziosa fonte documentale per le ricerche di carattere storico sanitario.”</a:t>
            </a:r>
          </a:p>
          <a:p>
            <a:pPr marL="0" indent="0">
              <a:buNone/>
            </a:pPr>
            <a:r>
              <a:rPr lang="it-IT" sz="2000" dirty="0"/>
              <a:t>• Le radiografie e altra documentazione diagnostica vanno conservate </a:t>
            </a:r>
            <a:r>
              <a:rPr lang="it-IT" sz="2000" b="1" dirty="0">
                <a:solidFill>
                  <a:srgbClr val="FF0000"/>
                </a:solidFill>
              </a:rPr>
              <a:t>per 20 anni</a:t>
            </a:r>
          </a:p>
          <a:p>
            <a:pPr marL="0" indent="0">
              <a:buNone/>
            </a:pPr>
            <a:r>
              <a:rPr lang="it-IT" sz="2000" dirty="0"/>
              <a:t>• La cartella clinica ed i documenti ad essa connessi ed annessi può essere conservata su supporto informatico secondo quanto prescritto nel D </a:t>
            </a:r>
            <a:r>
              <a:rPr lang="it-IT" sz="2000" dirty="0" err="1"/>
              <a:t>Lgs</a:t>
            </a:r>
            <a:r>
              <a:rPr lang="it-IT" sz="2000" dirty="0"/>
              <a:t> 82/05, con le modalità ivi indicate.</a:t>
            </a:r>
          </a:p>
        </p:txBody>
      </p:sp>
    </p:spTree>
    <p:extLst>
      <p:ext uri="{BB962C8B-B14F-4D97-AF65-F5344CB8AC3E}">
        <p14:creationId xmlns:p14="http://schemas.microsoft.com/office/powerpoint/2010/main" val="2857494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5F79EF-CB6A-400C-9803-74E8CB247AF5}"/>
              </a:ext>
            </a:extLst>
          </p:cNvPr>
          <p:cNvSpPr>
            <a:spLocks noGrp="1"/>
          </p:cNvSpPr>
          <p:nvPr>
            <p:ph type="title"/>
          </p:nvPr>
        </p:nvSpPr>
        <p:spPr>
          <a:xfrm>
            <a:off x="628650" y="117476"/>
            <a:ext cx="7886700" cy="1325563"/>
          </a:xfrm>
        </p:spPr>
        <p:txBody>
          <a:bodyPr>
            <a:normAutofit/>
          </a:bodyPr>
          <a:lstStyle/>
          <a:p>
            <a:pPr algn="ctr"/>
            <a:r>
              <a:rPr lang="it-IT" sz="4000" dirty="0"/>
              <a:t>CONSERVAZIONE</a:t>
            </a:r>
          </a:p>
        </p:txBody>
      </p:sp>
      <p:sp>
        <p:nvSpPr>
          <p:cNvPr id="3" name="Segnaposto contenuto 2">
            <a:extLst>
              <a:ext uri="{FF2B5EF4-FFF2-40B4-BE49-F238E27FC236}">
                <a16:creationId xmlns:a16="http://schemas.microsoft.com/office/drawing/2014/main" xmlns="" id="{92BB8C0B-57CE-447E-ADAB-56A325B627EB}"/>
              </a:ext>
            </a:extLst>
          </p:cNvPr>
          <p:cNvSpPr>
            <a:spLocks noGrp="1"/>
          </p:cNvSpPr>
          <p:nvPr>
            <p:ph idx="1"/>
          </p:nvPr>
        </p:nvSpPr>
        <p:spPr>
          <a:xfrm>
            <a:off x="1314450" y="2028825"/>
            <a:ext cx="7219951" cy="3882397"/>
          </a:xfrm>
        </p:spPr>
        <p:txBody>
          <a:bodyPr>
            <a:normAutofit/>
          </a:bodyPr>
          <a:lstStyle/>
          <a:p>
            <a:pPr marL="0" indent="0">
              <a:buNone/>
            </a:pPr>
            <a:r>
              <a:rPr lang="it-IT" sz="2000" dirty="0"/>
              <a:t>• La struttura deve pertanto predisporre e mantenere procedure di custodia che garantiscano l’intera documentazione dal rischio di manomissione, smarrimento, danneggiamento, accessibilità ai non aventi diritto, ecc.</a:t>
            </a:r>
          </a:p>
          <a:p>
            <a:pPr marL="0" indent="0">
              <a:buNone/>
            </a:pPr>
            <a:endParaRPr lang="it-IT" sz="2000" dirty="0"/>
          </a:p>
          <a:p>
            <a:pPr marL="0" indent="0">
              <a:buNone/>
            </a:pPr>
            <a:r>
              <a:rPr lang="it-IT" sz="2000" dirty="0"/>
              <a:t>• Né il paziente, cui pure la cartella si riferisce, </a:t>
            </a:r>
            <a:r>
              <a:rPr lang="it-IT" sz="2000" b="1" dirty="0">
                <a:solidFill>
                  <a:srgbClr val="FF0000"/>
                </a:solidFill>
              </a:rPr>
              <a:t>né</a:t>
            </a:r>
            <a:r>
              <a:rPr lang="it-IT" sz="2000" dirty="0"/>
              <a:t> il sanitario che l’ha redatta sono titolari di </a:t>
            </a:r>
            <a:r>
              <a:rPr lang="it-IT" sz="2000" b="1" dirty="0">
                <a:solidFill>
                  <a:srgbClr val="FF0000"/>
                </a:solidFill>
              </a:rPr>
              <a:t>un diritto di proprietà su di essa.</a:t>
            </a:r>
          </a:p>
        </p:txBody>
      </p:sp>
    </p:spTree>
    <p:extLst>
      <p:ext uri="{BB962C8B-B14F-4D97-AF65-F5344CB8AC3E}">
        <p14:creationId xmlns:p14="http://schemas.microsoft.com/office/powerpoint/2010/main" val="402934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3F0B47-3435-498B-9FFE-84C7C1870576}"/>
              </a:ext>
            </a:extLst>
          </p:cNvPr>
          <p:cNvSpPr>
            <a:spLocks noGrp="1"/>
          </p:cNvSpPr>
          <p:nvPr>
            <p:ph type="title"/>
          </p:nvPr>
        </p:nvSpPr>
        <p:spPr>
          <a:xfrm>
            <a:off x="1364176" y="452437"/>
            <a:ext cx="6589199" cy="1280890"/>
          </a:xfrm>
        </p:spPr>
        <p:txBody>
          <a:bodyPr>
            <a:normAutofit/>
          </a:bodyPr>
          <a:lstStyle/>
          <a:p>
            <a:pPr algn="ctr"/>
            <a:r>
              <a:rPr lang="it-IT" dirty="0"/>
              <a:t>CONSERVAZIONE</a:t>
            </a:r>
            <a:br>
              <a:rPr lang="it-IT" dirty="0"/>
            </a:br>
            <a:endParaRPr lang="it-IT" dirty="0"/>
          </a:p>
        </p:txBody>
      </p:sp>
      <p:sp>
        <p:nvSpPr>
          <p:cNvPr id="3" name="Segnaposto contenuto 2">
            <a:extLst>
              <a:ext uri="{FF2B5EF4-FFF2-40B4-BE49-F238E27FC236}">
                <a16:creationId xmlns:a16="http://schemas.microsoft.com/office/drawing/2014/main" xmlns="" id="{9CD55275-9E81-4443-BC23-23A9BC3642B6}"/>
              </a:ext>
            </a:extLst>
          </p:cNvPr>
          <p:cNvSpPr>
            <a:spLocks noGrp="1"/>
          </p:cNvSpPr>
          <p:nvPr>
            <p:ph idx="1"/>
          </p:nvPr>
        </p:nvSpPr>
        <p:spPr>
          <a:xfrm>
            <a:off x="1114425" y="2273300"/>
            <a:ext cx="7886700" cy="4351338"/>
          </a:xfrm>
        </p:spPr>
        <p:txBody>
          <a:bodyPr>
            <a:normAutofit/>
          </a:bodyPr>
          <a:lstStyle/>
          <a:p>
            <a:r>
              <a:rPr lang="it-IT" sz="2000" dirty="0"/>
              <a:t>durante la degenza la cartella resta nel Reparto ed il </a:t>
            </a:r>
            <a:r>
              <a:rPr lang="it-IT" sz="2000" i="1" dirty="0">
                <a:solidFill>
                  <a:srgbClr val="FF0000"/>
                </a:solidFill>
              </a:rPr>
              <a:t>responsabile della conservazione è il Direttore dell’U.O. o un suo delegato</a:t>
            </a:r>
          </a:p>
          <a:p>
            <a:pPr marL="0" indent="0">
              <a:buNone/>
            </a:pPr>
            <a:endParaRPr lang="it-IT" sz="2000" dirty="0"/>
          </a:p>
          <a:p>
            <a:pPr marL="0" indent="0">
              <a:buNone/>
            </a:pPr>
            <a:r>
              <a:rPr lang="it-IT" sz="2000" dirty="0"/>
              <a:t>• dopo la dimissione la cartella è destinata </a:t>
            </a:r>
            <a:r>
              <a:rPr lang="it-IT" sz="2000" i="1" dirty="0">
                <a:solidFill>
                  <a:srgbClr val="FF0000"/>
                </a:solidFill>
              </a:rPr>
              <a:t>all’archivio clinico sotto la responsabilità della Direzione sanitaria</a:t>
            </a:r>
          </a:p>
        </p:txBody>
      </p:sp>
    </p:spTree>
    <p:extLst>
      <p:ext uri="{BB962C8B-B14F-4D97-AF65-F5344CB8AC3E}">
        <p14:creationId xmlns:p14="http://schemas.microsoft.com/office/powerpoint/2010/main" val="308400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7651FE14-8993-4F2E-8F28-EC72FB1E1C25}"/>
              </a:ext>
            </a:extLst>
          </p:cNvPr>
          <p:cNvSpPr>
            <a:spLocks noGrp="1"/>
          </p:cNvSpPr>
          <p:nvPr>
            <p:ph type="title"/>
          </p:nvPr>
        </p:nvSpPr>
        <p:spPr>
          <a:xfrm>
            <a:off x="1592776" y="262160"/>
            <a:ext cx="6589199" cy="1280890"/>
          </a:xfrm>
        </p:spPr>
        <p:txBody>
          <a:bodyPr>
            <a:normAutofit fontScale="90000"/>
          </a:bodyPr>
          <a:lstStyle/>
          <a:p>
            <a:pPr algn="ctr"/>
            <a:r>
              <a:rPr lang="it-IT" sz="4000" dirty="0">
                <a:solidFill>
                  <a:srgbClr val="FF0000"/>
                </a:solidFill>
                <a:latin typeface="+mn-lt"/>
              </a:rPr>
              <a:t>LA RESPONSABILITA’ PRIMARIALE</a:t>
            </a:r>
            <a:br>
              <a:rPr lang="it-IT" sz="4000" dirty="0">
                <a:solidFill>
                  <a:srgbClr val="FF0000"/>
                </a:solidFill>
                <a:latin typeface="+mn-lt"/>
              </a:rPr>
            </a:br>
            <a:endParaRPr lang="it-IT" sz="4000" dirty="0">
              <a:solidFill>
                <a:srgbClr val="FF0000"/>
              </a:solidFill>
              <a:latin typeface="+mn-lt"/>
            </a:endParaRPr>
          </a:p>
        </p:txBody>
      </p:sp>
      <p:sp>
        <p:nvSpPr>
          <p:cNvPr id="6" name="Segnaposto contenuto 5">
            <a:extLst>
              <a:ext uri="{FF2B5EF4-FFF2-40B4-BE49-F238E27FC236}">
                <a16:creationId xmlns:a16="http://schemas.microsoft.com/office/drawing/2014/main" xmlns="" id="{A213638D-5F9B-46EF-9AB4-F1DDAF70E39C}"/>
              </a:ext>
            </a:extLst>
          </p:cNvPr>
          <p:cNvSpPr>
            <a:spLocks noGrp="1"/>
          </p:cNvSpPr>
          <p:nvPr>
            <p:ph idx="1"/>
          </p:nvPr>
        </p:nvSpPr>
        <p:spPr>
          <a:xfrm>
            <a:off x="828675" y="1995666"/>
            <a:ext cx="7886700" cy="4351338"/>
          </a:xfrm>
        </p:spPr>
        <p:txBody>
          <a:bodyPr>
            <a:normAutofit/>
          </a:bodyPr>
          <a:lstStyle/>
          <a:p>
            <a:r>
              <a:rPr lang="it-IT" sz="2000" dirty="0"/>
              <a:t>La responsabilità della regolare compilazione, della tenuta e della custodia della cartella clinica, fino alla consegna nell’archivio centrale spetta al </a:t>
            </a:r>
            <a:r>
              <a:rPr lang="it-IT" sz="2000" dirty="0">
                <a:solidFill>
                  <a:srgbClr val="FF0000"/>
                </a:solidFill>
              </a:rPr>
              <a:t>Direttore dell’U.O.</a:t>
            </a:r>
          </a:p>
          <a:p>
            <a:pPr marL="0" indent="0">
              <a:buNone/>
            </a:pPr>
            <a:endParaRPr lang="it-IT" sz="2000" dirty="0"/>
          </a:p>
          <a:p>
            <a:endParaRPr lang="it-IT" sz="2000" dirty="0"/>
          </a:p>
          <a:p>
            <a:r>
              <a:rPr lang="it-IT" sz="2000" dirty="0"/>
              <a:t>Il Direttore deve anche vigilare sull’esattezza dei contenuti tecnici della cartella, sulla aderenza alla realtà obiettiva di quanto vi è riportato e deve altresì verificare la correttezza degli accertamenti richiesti, della diagnosi formulata e della terapia prescritta e praticata.</a:t>
            </a:r>
          </a:p>
          <a:p>
            <a:endParaRPr 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983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721AE23-EEE9-45EC-95AC-E0EEAA93FD66}"/>
              </a:ext>
            </a:extLst>
          </p:cNvPr>
          <p:cNvSpPr>
            <a:spLocks noGrp="1"/>
          </p:cNvSpPr>
          <p:nvPr>
            <p:ph type="title"/>
          </p:nvPr>
        </p:nvSpPr>
        <p:spPr>
          <a:xfrm>
            <a:off x="628650" y="184151"/>
            <a:ext cx="7886700" cy="1325563"/>
          </a:xfrm>
        </p:spPr>
        <p:txBody>
          <a:bodyPr>
            <a:normAutofit/>
          </a:bodyPr>
          <a:lstStyle/>
          <a:p>
            <a:pPr algn="ctr"/>
            <a:r>
              <a:rPr lang="it-IT" b="1" dirty="0">
                <a:solidFill>
                  <a:srgbClr val="FF0000"/>
                </a:solidFill>
              </a:rPr>
              <a:t>SEGRETEZZA</a:t>
            </a:r>
            <a:br>
              <a:rPr lang="it-IT" b="1" dirty="0">
                <a:solidFill>
                  <a:srgbClr val="FF0000"/>
                </a:solidFill>
              </a:rPr>
            </a:br>
            <a:endParaRPr lang="it-IT" b="1" dirty="0">
              <a:solidFill>
                <a:srgbClr val="FF0000"/>
              </a:solidFill>
            </a:endParaRPr>
          </a:p>
        </p:txBody>
      </p:sp>
      <p:sp>
        <p:nvSpPr>
          <p:cNvPr id="3" name="Segnaposto contenuto 2">
            <a:extLst>
              <a:ext uri="{FF2B5EF4-FFF2-40B4-BE49-F238E27FC236}">
                <a16:creationId xmlns:a16="http://schemas.microsoft.com/office/drawing/2014/main" xmlns="" id="{3B99C33B-DBF1-4FCD-B075-74658436C26D}"/>
              </a:ext>
            </a:extLst>
          </p:cNvPr>
          <p:cNvSpPr>
            <a:spLocks noGrp="1"/>
          </p:cNvSpPr>
          <p:nvPr>
            <p:ph idx="1"/>
          </p:nvPr>
        </p:nvSpPr>
        <p:spPr>
          <a:xfrm>
            <a:off x="1933574" y="2006600"/>
            <a:ext cx="6105525" cy="3870325"/>
          </a:xfrm>
        </p:spPr>
        <p:txBody>
          <a:bodyPr>
            <a:normAutofit/>
          </a:bodyPr>
          <a:lstStyle/>
          <a:p>
            <a:pPr marL="0" indent="0" algn="ctr">
              <a:buNone/>
            </a:pPr>
            <a:r>
              <a:rPr lang="it-IT" sz="2000" dirty="0"/>
              <a:t>D.P.C.M. 19 maggio 1995</a:t>
            </a:r>
          </a:p>
          <a:p>
            <a:pPr marL="0" indent="0" algn="ctr">
              <a:buNone/>
            </a:pPr>
            <a:r>
              <a:rPr lang="it-IT" sz="2000" dirty="0"/>
              <a:t>Schema generale di riferimento della Carta dei Servizi Pubblici Sanitari</a:t>
            </a:r>
          </a:p>
          <a:p>
            <a:endParaRPr lang="it-IT" sz="2000" dirty="0"/>
          </a:p>
          <a:p>
            <a:pPr marL="0" indent="0">
              <a:buNone/>
            </a:pPr>
            <a:r>
              <a:rPr lang="it-IT" sz="2000" dirty="0"/>
              <a:t>… </a:t>
            </a:r>
            <a:r>
              <a:rPr lang="it-IT" sz="2000" b="1" dirty="0">
                <a:solidFill>
                  <a:srgbClr val="FF0000"/>
                </a:solidFill>
              </a:rPr>
              <a:t>Il paziente ha diritto alla segretezza </a:t>
            </a:r>
            <a:r>
              <a:rPr lang="it-IT" sz="2000" dirty="0"/>
              <a:t>della propria cartella clinica nei confronti di persone estranee al servizio.…</a:t>
            </a:r>
          </a:p>
        </p:txBody>
      </p:sp>
    </p:spTree>
    <p:extLst>
      <p:ext uri="{BB962C8B-B14F-4D97-AF65-F5344CB8AC3E}">
        <p14:creationId xmlns:p14="http://schemas.microsoft.com/office/powerpoint/2010/main" val="2654828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3EDA31C-188D-4337-B50D-39AF0DC18BC7}"/>
              </a:ext>
            </a:extLst>
          </p:cNvPr>
          <p:cNvSpPr>
            <a:spLocks noGrp="1"/>
          </p:cNvSpPr>
          <p:nvPr>
            <p:ph type="title"/>
          </p:nvPr>
        </p:nvSpPr>
        <p:spPr>
          <a:xfrm>
            <a:off x="628650" y="193676"/>
            <a:ext cx="7886700" cy="1325563"/>
          </a:xfrm>
        </p:spPr>
        <p:txBody>
          <a:bodyPr>
            <a:normAutofit/>
          </a:bodyPr>
          <a:lstStyle/>
          <a:p>
            <a:pPr algn="ctr"/>
            <a:r>
              <a:rPr lang="it-IT" b="1" dirty="0">
                <a:solidFill>
                  <a:srgbClr val="FF0000"/>
                </a:solidFill>
              </a:rPr>
              <a:t>SEGRETEZZA</a:t>
            </a:r>
            <a:br>
              <a:rPr lang="it-IT" b="1" dirty="0">
                <a:solidFill>
                  <a:srgbClr val="FF0000"/>
                </a:solidFill>
              </a:rPr>
            </a:br>
            <a:endParaRPr lang="it-IT" b="1" dirty="0">
              <a:solidFill>
                <a:srgbClr val="FF0000"/>
              </a:solidFill>
            </a:endParaRPr>
          </a:p>
        </p:txBody>
      </p:sp>
      <p:sp>
        <p:nvSpPr>
          <p:cNvPr id="3" name="Segnaposto contenuto 2">
            <a:extLst>
              <a:ext uri="{FF2B5EF4-FFF2-40B4-BE49-F238E27FC236}">
                <a16:creationId xmlns:a16="http://schemas.microsoft.com/office/drawing/2014/main" xmlns="" id="{4217D341-2415-48B5-839F-8BF38A3F0D3D}"/>
              </a:ext>
            </a:extLst>
          </p:cNvPr>
          <p:cNvSpPr>
            <a:spLocks noGrp="1"/>
          </p:cNvSpPr>
          <p:nvPr>
            <p:ph idx="1"/>
          </p:nvPr>
        </p:nvSpPr>
        <p:spPr>
          <a:xfrm>
            <a:off x="1524000" y="1333499"/>
            <a:ext cx="6991350" cy="3612357"/>
          </a:xfrm>
        </p:spPr>
        <p:txBody>
          <a:bodyPr>
            <a:noAutofit/>
          </a:bodyPr>
          <a:lstStyle/>
          <a:p>
            <a:r>
              <a:rPr lang="it-IT" sz="2000" dirty="0"/>
              <a:t> Il contenuto della cartella clinica è un segreto</a:t>
            </a:r>
          </a:p>
          <a:p>
            <a:pPr marL="0" indent="0">
              <a:buNone/>
            </a:pPr>
            <a:endParaRPr lang="it-IT" sz="2000" dirty="0"/>
          </a:p>
          <a:p>
            <a:r>
              <a:rPr lang="it-IT" sz="2000" dirty="0"/>
              <a:t>Gli studenti della Facoltà di Medicina ed i medici tirocinanti, in quanto non strutturati, sono tenuti </a:t>
            </a:r>
            <a:r>
              <a:rPr lang="it-IT" sz="2000" u="sng" dirty="0">
                <a:solidFill>
                  <a:srgbClr val="FF0000"/>
                </a:solidFill>
              </a:rPr>
              <a:t>all’osservanza del segreto </a:t>
            </a:r>
            <a:r>
              <a:rPr lang="it-IT" sz="2000" dirty="0"/>
              <a:t>se delegati ad una specifica funzione</a:t>
            </a:r>
          </a:p>
          <a:p>
            <a:pPr marL="0" indent="0">
              <a:buNone/>
            </a:pPr>
            <a:endParaRPr lang="it-IT" sz="2000" dirty="0"/>
          </a:p>
          <a:p>
            <a:pPr marL="0" indent="0">
              <a:buNone/>
            </a:pPr>
            <a:r>
              <a:rPr lang="it-IT" sz="2000" dirty="0"/>
              <a:t>• </a:t>
            </a:r>
            <a:r>
              <a:rPr lang="it-IT" sz="2000" u="sng" dirty="0">
                <a:solidFill>
                  <a:srgbClr val="FF0000"/>
                </a:solidFill>
              </a:rPr>
              <a:t>L’illegittima divulgazione </a:t>
            </a:r>
            <a:r>
              <a:rPr lang="it-IT" sz="2000" dirty="0"/>
              <a:t>può integrare </a:t>
            </a:r>
            <a:r>
              <a:rPr lang="it-IT" sz="2000" b="1" i="1" dirty="0">
                <a:solidFill>
                  <a:srgbClr val="FF0000"/>
                </a:solidFill>
              </a:rPr>
              <a:t>il delitto di rivelazione </a:t>
            </a:r>
            <a:r>
              <a:rPr lang="it-IT" sz="2000" dirty="0"/>
              <a:t>del segreto professionale o del segreto di ufficio</a:t>
            </a:r>
          </a:p>
          <a:p>
            <a:pPr marL="0" indent="0">
              <a:buNone/>
            </a:pPr>
            <a:r>
              <a:rPr lang="it-IT" sz="2000" dirty="0"/>
              <a:t>• L’illegittima divulgazione </a:t>
            </a:r>
            <a:r>
              <a:rPr lang="it-IT" sz="2000" u="sng" dirty="0">
                <a:solidFill>
                  <a:srgbClr val="FF0000"/>
                </a:solidFill>
              </a:rPr>
              <a:t>può inoltre essere sanzionata </a:t>
            </a:r>
            <a:r>
              <a:rPr lang="it-IT" sz="2000" dirty="0"/>
              <a:t>per la mancata osservanza di quanto disposto dalla Legge sulla privacy e dal Codice di Deontologia Medica</a:t>
            </a:r>
          </a:p>
        </p:txBody>
      </p:sp>
    </p:spTree>
    <p:extLst>
      <p:ext uri="{BB962C8B-B14F-4D97-AF65-F5344CB8AC3E}">
        <p14:creationId xmlns:p14="http://schemas.microsoft.com/office/powerpoint/2010/main" val="156168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8B3EDA3-E4C0-4947-8A81-B12C03D9B495}"/>
              </a:ext>
            </a:extLst>
          </p:cNvPr>
          <p:cNvSpPr>
            <a:spLocks noGrp="1"/>
          </p:cNvSpPr>
          <p:nvPr>
            <p:ph type="title"/>
          </p:nvPr>
        </p:nvSpPr>
        <p:spPr>
          <a:xfrm>
            <a:off x="628650" y="18255"/>
            <a:ext cx="7886700" cy="1325563"/>
          </a:xfrm>
        </p:spPr>
        <p:txBody>
          <a:bodyPr/>
          <a:lstStyle/>
          <a:p>
            <a:pPr algn="ctr"/>
            <a:r>
              <a:rPr lang="it-IT" b="1" dirty="0">
                <a:solidFill>
                  <a:srgbClr val="FF0000"/>
                </a:solidFill>
              </a:rPr>
              <a:t>SEGRETEZZA</a:t>
            </a:r>
          </a:p>
        </p:txBody>
      </p:sp>
      <p:sp>
        <p:nvSpPr>
          <p:cNvPr id="3" name="Segnaposto contenuto 2">
            <a:extLst>
              <a:ext uri="{FF2B5EF4-FFF2-40B4-BE49-F238E27FC236}">
                <a16:creationId xmlns:a16="http://schemas.microsoft.com/office/drawing/2014/main" xmlns="" id="{EFB78F86-7B53-41C6-8B45-3F9EE0A08738}"/>
              </a:ext>
            </a:extLst>
          </p:cNvPr>
          <p:cNvSpPr>
            <a:spLocks noGrp="1"/>
          </p:cNvSpPr>
          <p:nvPr>
            <p:ph idx="1"/>
          </p:nvPr>
        </p:nvSpPr>
        <p:spPr>
          <a:xfrm>
            <a:off x="2581275" y="1866900"/>
            <a:ext cx="5648325" cy="3777622"/>
          </a:xfrm>
        </p:spPr>
        <p:txBody>
          <a:bodyPr>
            <a:normAutofit lnSpcReduction="10000"/>
          </a:bodyPr>
          <a:lstStyle/>
          <a:p>
            <a:r>
              <a:rPr lang="it-IT" sz="2000" b="1" dirty="0">
                <a:solidFill>
                  <a:srgbClr val="FF0000"/>
                </a:solidFill>
              </a:rPr>
              <a:t>E’ consentita la deroga </a:t>
            </a:r>
            <a:r>
              <a:rPr lang="it-IT" sz="2000" dirty="0"/>
              <a:t>alla segretezza quando:</a:t>
            </a:r>
          </a:p>
          <a:p>
            <a:endParaRPr lang="it-IT" sz="2000" dirty="0"/>
          </a:p>
          <a:p>
            <a:pPr marL="0" indent="0">
              <a:buNone/>
            </a:pPr>
            <a:r>
              <a:rPr lang="it-IT" sz="2000" dirty="0"/>
              <a:t>• È imposta dalla legge (</a:t>
            </a:r>
            <a:r>
              <a:rPr lang="it-IT" sz="2000" dirty="0" err="1"/>
              <a:t>referto,denunce</a:t>
            </a:r>
            <a:r>
              <a:rPr lang="it-IT" sz="2000" dirty="0"/>
              <a:t>)</a:t>
            </a:r>
          </a:p>
          <a:p>
            <a:pPr marL="0" indent="0">
              <a:buNone/>
            </a:pPr>
            <a:endParaRPr lang="it-IT" sz="2000" dirty="0"/>
          </a:p>
          <a:p>
            <a:pPr marL="0" indent="0">
              <a:buNone/>
            </a:pPr>
            <a:r>
              <a:rPr lang="it-IT" sz="2000" dirty="0"/>
              <a:t>• È richiesta o autorizzata dall’interessato</a:t>
            </a:r>
          </a:p>
          <a:p>
            <a:pPr marL="0" indent="0">
              <a:buNone/>
            </a:pPr>
            <a:endParaRPr lang="it-IT" sz="2000" dirty="0"/>
          </a:p>
          <a:p>
            <a:pPr marL="0" indent="0">
              <a:buNone/>
            </a:pPr>
            <a:r>
              <a:rPr lang="it-IT" sz="2000" dirty="0"/>
              <a:t>• È richiesta o autorizzata dai legali rappresentanti del minore o del p. non competente</a:t>
            </a:r>
          </a:p>
        </p:txBody>
      </p:sp>
      <p:sp>
        <p:nvSpPr>
          <p:cNvPr id="4" name="Rettangolo 3">
            <a:extLst>
              <a:ext uri="{FF2B5EF4-FFF2-40B4-BE49-F238E27FC236}">
                <a16:creationId xmlns:a16="http://schemas.microsoft.com/office/drawing/2014/main" xmlns="" id="{8AFEAC65-CE66-46F6-A8A3-FA8C881A6F87}"/>
              </a:ext>
            </a:extLst>
          </p:cNvPr>
          <p:cNvSpPr/>
          <p:nvPr/>
        </p:nvSpPr>
        <p:spPr>
          <a:xfrm>
            <a:off x="2809876" y="2895600"/>
            <a:ext cx="508635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xmlns="" id="{B8393F8D-A0A7-44E4-867F-D328E01DA3EC}"/>
              </a:ext>
            </a:extLst>
          </p:cNvPr>
          <p:cNvSpPr/>
          <p:nvPr/>
        </p:nvSpPr>
        <p:spPr>
          <a:xfrm>
            <a:off x="2809875" y="4581524"/>
            <a:ext cx="4924425" cy="10629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xmlns="" id="{5DFC1392-4E76-4D34-87F5-4F0995CD76F8}"/>
              </a:ext>
            </a:extLst>
          </p:cNvPr>
          <p:cNvSpPr/>
          <p:nvPr/>
        </p:nvSpPr>
        <p:spPr>
          <a:xfrm>
            <a:off x="2809876" y="3685382"/>
            <a:ext cx="508635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34446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0A26AFB6-37A1-484C-B058-2EDF33D877D8}"/>
              </a:ext>
            </a:extLst>
          </p:cNvPr>
          <p:cNvSpPr/>
          <p:nvPr/>
        </p:nvSpPr>
        <p:spPr>
          <a:xfrm>
            <a:off x="1023937" y="1485760"/>
            <a:ext cx="8120063" cy="5201424"/>
          </a:xfrm>
          <a:prstGeom prst="rect">
            <a:avLst/>
          </a:prstGeom>
        </p:spPr>
        <p:txBody>
          <a:bodyPr wrap="square">
            <a:spAutoFit/>
          </a:bodyPr>
          <a:lstStyle/>
          <a:p>
            <a:r>
              <a:rPr lang="it-IT" sz="2000" dirty="0"/>
              <a:t>strumento informativo individuale finalizzato a rilevare tutte</a:t>
            </a:r>
          </a:p>
          <a:p>
            <a:r>
              <a:rPr lang="it-IT" sz="2000" dirty="0"/>
              <a:t>le informazioni anagrafiche e cliniche relative ad un</a:t>
            </a:r>
          </a:p>
          <a:p>
            <a:r>
              <a:rPr lang="it-IT" sz="2000" dirty="0"/>
              <a:t>paziente e ad un singolo episodio di ricovero </a:t>
            </a:r>
          </a:p>
          <a:p>
            <a:r>
              <a:rPr lang="it-IT" sz="2000" dirty="0"/>
              <a:t>(Ministero della Sanità, 1992)</a:t>
            </a:r>
          </a:p>
          <a:p>
            <a:endParaRPr lang="it-IT" sz="2000" dirty="0"/>
          </a:p>
          <a:p>
            <a:endParaRPr lang="it-IT" sz="2000" dirty="0"/>
          </a:p>
          <a:p>
            <a:r>
              <a:rPr lang="it-IT" sz="2400" b="1" dirty="0">
                <a:solidFill>
                  <a:srgbClr val="FF0000"/>
                </a:solidFill>
              </a:rPr>
              <a:t>atto pubblico di fede privilegiata</a:t>
            </a:r>
            <a:r>
              <a:rPr lang="it-IT" sz="2000" dirty="0"/>
              <a:t>, con </a:t>
            </a:r>
            <a:r>
              <a:rPr lang="it-IT" sz="2400" b="1" dirty="0">
                <a:solidFill>
                  <a:srgbClr val="FF0000"/>
                </a:solidFill>
              </a:rPr>
              <a:t>valore probatorio</a:t>
            </a:r>
            <a:endParaRPr lang="it-IT" sz="2000" b="1" dirty="0">
              <a:solidFill>
                <a:srgbClr val="FF0000"/>
              </a:solidFill>
            </a:endParaRPr>
          </a:p>
          <a:p>
            <a:r>
              <a:rPr lang="it-IT" sz="2400" i="1" dirty="0">
                <a:solidFill>
                  <a:srgbClr val="FF0000"/>
                </a:solidFill>
              </a:rPr>
              <a:t>contrastabile solo con querela di falso</a:t>
            </a:r>
            <a:r>
              <a:rPr lang="it-IT" sz="2000" dirty="0"/>
              <a:t> </a:t>
            </a:r>
          </a:p>
          <a:p>
            <a:endParaRPr lang="it-IT" sz="2000" dirty="0"/>
          </a:p>
          <a:p>
            <a:r>
              <a:rPr lang="it-IT" sz="2000" dirty="0"/>
              <a:t>dal momento che,</a:t>
            </a:r>
          </a:p>
          <a:p>
            <a:r>
              <a:rPr lang="it-IT" sz="2000" dirty="0"/>
              <a:t>indipendentemente dalla sua revocabilità e non definitività, è</a:t>
            </a:r>
          </a:p>
          <a:p>
            <a:r>
              <a:rPr lang="it-IT" sz="2000" dirty="0"/>
              <a:t>formata da un pubblico ufficiale nell'esercizio di una speciale</a:t>
            </a:r>
          </a:p>
          <a:p>
            <a:r>
              <a:rPr lang="it-IT" sz="2000" dirty="0"/>
              <a:t>potestà di attestazione conferita dalla legge, dai regolamenti o</a:t>
            </a:r>
          </a:p>
          <a:p>
            <a:r>
              <a:rPr lang="it-IT" sz="2000" dirty="0"/>
              <a:t>dall'ordinamento interno dell'ente, nel cui nome e conto l'atto è</a:t>
            </a:r>
          </a:p>
          <a:p>
            <a:r>
              <a:rPr lang="it-IT" sz="2000" dirty="0"/>
              <a:t>formato</a:t>
            </a:r>
          </a:p>
        </p:txBody>
      </p:sp>
      <p:sp>
        <p:nvSpPr>
          <p:cNvPr id="5" name="Titolo 4">
            <a:extLst>
              <a:ext uri="{FF2B5EF4-FFF2-40B4-BE49-F238E27FC236}">
                <a16:creationId xmlns:a16="http://schemas.microsoft.com/office/drawing/2014/main" xmlns="" id="{1169243A-C722-4EC9-B43F-B08B6C2C0266}"/>
              </a:ext>
            </a:extLst>
          </p:cNvPr>
          <p:cNvSpPr>
            <a:spLocks noGrp="1"/>
          </p:cNvSpPr>
          <p:nvPr>
            <p:ph type="title"/>
          </p:nvPr>
        </p:nvSpPr>
        <p:spPr>
          <a:xfrm>
            <a:off x="1876425" y="307976"/>
            <a:ext cx="7886700" cy="1325563"/>
          </a:xfrm>
        </p:spPr>
        <p:txBody>
          <a:bodyPr>
            <a:noAutofit/>
          </a:bodyPr>
          <a:lstStyle/>
          <a:p>
            <a:r>
              <a:rPr lang="it-IT" sz="4800" dirty="0">
                <a:latin typeface="+mn-lt"/>
              </a:rPr>
              <a:t>CARTELLA CLINICA</a:t>
            </a:r>
            <a:br>
              <a:rPr lang="it-IT" sz="4800" dirty="0">
                <a:latin typeface="+mn-lt"/>
              </a:rPr>
            </a:br>
            <a:endParaRPr lang="it-IT" sz="4800" dirty="0">
              <a:latin typeface="+mn-lt"/>
            </a:endParaRPr>
          </a:p>
        </p:txBody>
      </p:sp>
    </p:spTree>
    <p:extLst>
      <p:ext uri="{BB962C8B-B14F-4D97-AF65-F5344CB8AC3E}">
        <p14:creationId xmlns:p14="http://schemas.microsoft.com/office/powerpoint/2010/main" val="143227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0BB8D8F-B286-4784-AE48-46C9D02DA4E4}"/>
              </a:ext>
            </a:extLst>
          </p:cNvPr>
          <p:cNvSpPr>
            <a:spLocks noGrp="1"/>
          </p:cNvSpPr>
          <p:nvPr>
            <p:ph type="title"/>
          </p:nvPr>
        </p:nvSpPr>
        <p:spPr>
          <a:xfrm>
            <a:off x="628650" y="98426"/>
            <a:ext cx="7886700" cy="1325563"/>
          </a:xfrm>
        </p:spPr>
        <p:txBody>
          <a:bodyPr/>
          <a:lstStyle/>
          <a:p>
            <a:pPr algn="ctr"/>
            <a:r>
              <a:rPr lang="it-IT" b="1" dirty="0">
                <a:solidFill>
                  <a:srgbClr val="FF0000"/>
                </a:solidFill>
              </a:rPr>
              <a:t>SEGRETEZZA</a:t>
            </a:r>
          </a:p>
        </p:txBody>
      </p:sp>
      <p:sp>
        <p:nvSpPr>
          <p:cNvPr id="3" name="Segnaposto contenuto 2">
            <a:extLst>
              <a:ext uri="{FF2B5EF4-FFF2-40B4-BE49-F238E27FC236}">
                <a16:creationId xmlns:a16="http://schemas.microsoft.com/office/drawing/2014/main" xmlns="" id="{F5BB1D74-23D1-4EE3-BEAB-F033B429E786}"/>
              </a:ext>
            </a:extLst>
          </p:cNvPr>
          <p:cNvSpPr>
            <a:spLocks noGrp="1"/>
          </p:cNvSpPr>
          <p:nvPr>
            <p:ph idx="1"/>
          </p:nvPr>
        </p:nvSpPr>
        <p:spPr>
          <a:xfrm>
            <a:off x="2286001" y="1876424"/>
            <a:ext cx="6572250" cy="4619625"/>
          </a:xfrm>
        </p:spPr>
        <p:txBody>
          <a:bodyPr>
            <a:normAutofit lnSpcReduction="10000"/>
          </a:bodyPr>
          <a:lstStyle/>
          <a:p>
            <a:pPr marL="0" indent="0">
              <a:buNone/>
            </a:pPr>
            <a:r>
              <a:rPr lang="it-IT" sz="2000" dirty="0"/>
              <a:t>La cartella clinica</a:t>
            </a:r>
            <a:r>
              <a:rPr lang="it-IT" sz="2000" b="1" dirty="0">
                <a:solidFill>
                  <a:srgbClr val="FF0000"/>
                </a:solidFill>
              </a:rPr>
              <a:t> non </a:t>
            </a:r>
            <a:r>
              <a:rPr lang="it-IT" sz="2000" dirty="0"/>
              <a:t>può essere rilasciata:</a:t>
            </a:r>
          </a:p>
          <a:p>
            <a:pPr marL="0" indent="0">
              <a:buNone/>
            </a:pPr>
            <a:endParaRPr lang="it-IT" sz="2000" dirty="0"/>
          </a:p>
          <a:p>
            <a:pPr marL="0" indent="0">
              <a:buNone/>
            </a:pPr>
            <a:r>
              <a:rPr lang="it-IT" sz="2000" dirty="0"/>
              <a:t>• a terzi (ivi compresi il coniuge e parenti stretti) </a:t>
            </a:r>
            <a:r>
              <a:rPr lang="it-IT" sz="2000" b="1" dirty="0">
                <a:solidFill>
                  <a:srgbClr val="FF0000"/>
                </a:solidFill>
              </a:rPr>
              <a:t>non </a:t>
            </a:r>
            <a:r>
              <a:rPr lang="it-IT" sz="2000" dirty="0"/>
              <a:t>muniti di delega da parte del p.</a:t>
            </a:r>
          </a:p>
          <a:p>
            <a:pPr marL="0" indent="0">
              <a:buNone/>
            </a:pPr>
            <a:endParaRPr lang="it-IT" sz="2000" dirty="0"/>
          </a:p>
          <a:p>
            <a:pPr marL="0" indent="0">
              <a:buNone/>
            </a:pPr>
            <a:r>
              <a:rPr lang="it-IT" sz="2000" dirty="0"/>
              <a:t>• </a:t>
            </a:r>
            <a:r>
              <a:rPr lang="it-IT" sz="2000" dirty="0">
                <a:solidFill>
                  <a:srgbClr val="FF0000"/>
                </a:solidFill>
              </a:rPr>
              <a:t>al medico curante </a:t>
            </a:r>
            <a:r>
              <a:rPr lang="it-IT" sz="2000" dirty="0"/>
              <a:t>senza previa autorizzazione del p.</a:t>
            </a:r>
          </a:p>
          <a:p>
            <a:pPr marL="0" indent="0">
              <a:buNone/>
            </a:pPr>
            <a:endParaRPr lang="it-IT" sz="2000" dirty="0"/>
          </a:p>
          <a:p>
            <a:pPr marL="0" indent="0">
              <a:buNone/>
            </a:pPr>
            <a:r>
              <a:rPr lang="it-IT" sz="2000" dirty="0"/>
              <a:t>• </a:t>
            </a:r>
            <a:r>
              <a:rPr lang="it-IT" sz="2000" dirty="0">
                <a:solidFill>
                  <a:srgbClr val="FF0000"/>
                </a:solidFill>
              </a:rPr>
              <a:t>a enti assicurativi pubblici o privati</a:t>
            </a:r>
          </a:p>
          <a:p>
            <a:pPr marL="0" indent="0">
              <a:buNone/>
            </a:pPr>
            <a:endParaRPr lang="it-IT" sz="2000" dirty="0"/>
          </a:p>
          <a:p>
            <a:pPr marL="0" indent="0">
              <a:buNone/>
            </a:pPr>
            <a:r>
              <a:rPr lang="it-IT" sz="2000" dirty="0"/>
              <a:t>• </a:t>
            </a:r>
            <a:r>
              <a:rPr lang="it-IT" sz="2000" i="1" dirty="0"/>
              <a:t>alle Autorità ministeriali o di PS se non a seguito di precisi quesiti di ordine sanitario</a:t>
            </a:r>
          </a:p>
        </p:txBody>
      </p:sp>
    </p:spTree>
    <p:extLst>
      <p:ext uri="{BB962C8B-B14F-4D97-AF65-F5344CB8AC3E}">
        <p14:creationId xmlns:p14="http://schemas.microsoft.com/office/powerpoint/2010/main" val="3941136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18DCD92-4C0B-43EF-A478-7196955C4609}"/>
              </a:ext>
            </a:extLst>
          </p:cNvPr>
          <p:cNvSpPr>
            <a:spLocks noGrp="1"/>
          </p:cNvSpPr>
          <p:nvPr>
            <p:ph type="title"/>
          </p:nvPr>
        </p:nvSpPr>
        <p:spPr>
          <a:xfrm>
            <a:off x="628650" y="107951"/>
            <a:ext cx="7886700" cy="1325563"/>
          </a:xfrm>
        </p:spPr>
        <p:txBody>
          <a:bodyPr/>
          <a:lstStyle/>
          <a:p>
            <a:pPr algn="ctr"/>
            <a:r>
              <a:rPr lang="it-IT" b="1" dirty="0">
                <a:solidFill>
                  <a:srgbClr val="FF0000"/>
                </a:solidFill>
              </a:rPr>
              <a:t>SEGRETEZZA</a:t>
            </a:r>
          </a:p>
        </p:txBody>
      </p:sp>
      <p:sp>
        <p:nvSpPr>
          <p:cNvPr id="3" name="Segnaposto contenuto 2">
            <a:extLst>
              <a:ext uri="{FF2B5EF4-FFF2-40B4-BE49-F238E27FC236}">
                <a16:creationId xmlns:a16="http://schemas.microsoft.com/office/drawing/2014/main" xmlns="" id="{E45C5D52-C604-4DE8-A166-3C7C7BD29848}"/>
              </a:ext>
            </a:extLst>
          </p:cNvPr>
          <p:cNvSpPr>
            <a:spLocks noGrp="1"/>
          </p:cNvSpPr>
          <p:nvPr>
            <p:ph idx="1"/>
          </p:nvPr>
        </p:nvSpPr>
        <p:spPr>
          <a:xfrm>
            <a:off x="2514600" y="1914525"/>
            <a:ext cx="6000750" cy="4691063"/>
          </a:xfrm>
        </p:spPr>
        <p:txBody>
          <a:bodyPr>
            <a:normAutofit/>
          </a:bodyPr>
          <a:lstStyle/>
          <a:p>
            <a:pPr marL="0" indent="0">
              <a:buNone/>
            </a:pPr>
            <a:r>
              <a:rPr lang="it-IT" sz="2000" dirty="0"/>
              <a:t>• Il p. ha diritto di prendere visione, ogni volta che lo desideri, della cartella clinica relativa a un suo ricovero</a:t>
            </a:r>
          </a:p>
          <a:p>
            <a:pPr marL="0" indent="0">
              <a:buNone/>
            </a:pPr>
            <a:endParaRPr lang="it-IT" sz="2000" dirty="0"/>
          </a:p>
          <a:p>
            <a:pPr marL="0" indent="0">
              <a:buNone/>
            </a:pPr>
            <a:r>
              <a:rPr lang="it-IT" sz="2000" dirty="0"/>
              <a:t>• Ha altresì </a:t>
            </a:r>
            <a:r>
              <a:rPr lang="it-IT" sz="2000" dirty="0">
                <a:solidFill>
                  <a:srgbClr val="FF0000"/>
                </a:solidFill>
              </a:rPr>
              <a:t>il diritto di ottenerne la copia conforme all’originale</a:t>
            </a:r>
          </a:p>
          <a:p>
            <a:pPr marL="0" indent="0">
              <a:buNone/>
            </a:pPr>
            <a:endParaRPr lang="it-IT" sz="2000" dirty="0">
              <a:solidFill>
                <a:srgbClr val="FF0000"/>
              </a:solidFill>
            </a:endParaRPr>
          </a:p>
          <a:p>
            <a:pPr marL="0" indent="0">
              <a:buNone/>
            </a:pPr>
            <a:r>
              <a:rPr lang="it-IT" sz="2000" dirty="0"/>
              <a:t>• Viceversa </a:t>
            </a:r>
            <a:r>
              <a:rPr lang="it-IT" sz="2000" b="1" dirty="0">
                <a:solidFill>
                  <a:srgbClr val="FF0000"/>
                </a:solidFill>
              </a:rPr>
              <a:t>non può entrare in possesso dell’originale</a:t>
            </a:r>
          </a:p>
        </p:txBody>
      </p:sp>
    </p:spTree>
    <p:extLst>
      <p:ext uri="{BB962C8B-B14F-4D97-AF65-F5344CB8AC3E}">
        <p14:creationId xmlns:p14="http://schemas.microsoft.com/office/powerpoint/2010/main" val="2030482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1D49671-6A8C-41DA-93E8-FF6602F06BDE}"/>
              </a:ext>
            </a:extLst>
          </p:cNvPr>
          <p:cNvSpPr>
            <a:spLocks noGrp="1"/>
          </p:cNvSpPr>
          <p:nvPr>
            <p:ph type="title"/>
          </p:nvPr>
        </p:nvSpPr>
        <p:spPr>
          <a:xfrm>
            <a:off x="628650" y="155576"/>
            <a:ext cx="7886700" cy="1325563"/>
          </a:xfrm>
        </p:spPr>
        <p:txBody>
          <a:bodyPr>
            <a:normAutofit/>
          </a:bodyPr>
          <a:lstStyle/>
          <a:p>
            <a:pPr algn="ctr"/>
            <a:r>
              <a:rPr lang="it-IT" sz="4000" b="1" dirty="0">
                <a:solidFill>
                  <a:srgbClr val="FF0000"/>
                </a:solidFill>
              </a:rPr>
              <a:t>INFORMATIZZAZIONE</a:t>
            </a:r>
            <a:br>
              <a:rPr lang="it-IT" sz="4000" b="1" dirty="0">
                <a:solidFill>
                  <a:srgbClr val="FF0000"/>
                </a:solidFill>
              </a:rPr>
            </a:br>
            <a:endParaRPr lang="it-IT" sz="4000" b="1" dirty="0">
              <a:solidFill>
                <a:srgbClr val="FF0000"/>
              </a:solidFill>
            </a:endParaRPr>
          </a:p>
        </p:txBody>
      </p:sp>
      <p:sp>
        <p:nvSpPr>
          <p:cNvPr id="3" name="Segnaposto contenuto 2">
            <a:extLst>
              <a:ext uri="{FF2B5EF4-FFF2-40B4-BE49-F238E27FC236}">
                <a16:creationId xmlns:a16="http://schemas.microsoft.com/office/drawing/2014/main" xmlns="" id="{0D321557-7B98-4508-8473-FB833BD3FA1B}"/>
              </a:ext>
            </a:extLst>
          </p:cNvPr>
          <p:cNvSpPr>
            <a:spLocks noGrp="1"/>
          </p:cNvSpPr>
          <p:nvPr>
            <p:ph idx="1"/>
          </p:nvPr>
        </p:nvSpPr>
        <p:spPr>
          <a:xfrm>
            <a:off x="2038350" y="1682750"/>
            <a:ext cx="6562725" cy="4508500"/>
          </a:xfrm>
        </p:spPr>
        <p:txBody>
          <a:bodyPr>
            <a:normAutofit/>
          </a:bodyPr>
          <a:lstStyle/>
          <a:p>
            <a:pPr marL="0" indent="0">
              <a:buNone/>
            </a:pPr>
            <a:r>
              <a:rPr lang="it-IT" sz="2000" dirty="0"/>
              <a:t>• percorso obbligato in quanto idoneo a una archiviazione dei dati clinici in modo omogeneo, rendendo così più agevole il loro utilizzo sia ai fini di ricerca scientifica sia nella gestione amministrativa della struttura ospedaliera</a:t>
            </a:r>
          </a:p>
          <a:p>
            <a:pPr marL="0" indent="0">
              <a:buNone/>
            </a:pPr>
            <a:endParaRPr lang="it-IT" sz="2000" dirty="0"/>
          </a:p>
          <a:p>
            <a:pPr marL="0" indent="0">
              <a:buNone/>
            </a:pPr>
            <a:r>
              <a:rPr lang="it-IT" sz="2000" dirty="0"/>
              <a:t>• percorso delicato per l’intervento di personale competente non sanitario al quale è delegato il compito di trasferire i dati clinici sul supporto informatico</a:t>
            </a:r>
          </a:p>
        </p:txBody>
      </p:sp>
    </p:spTree>
    <p:extLst>
      <p:ext uri="{BB962C8B-B14F-4D97-AF65-F5344CB8AC3E}">
        <p14:creationId xmlns:p14="http://schemas.microsoft.com/office/powerpoint/2010/main" val="207630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4B4EFCC-D01C-4496-A807-B187B85D38BA}"/>
              </a:ext>
            </a:extLst>
          </p:cNvPr>
          <p:cNvSpPr>
            <a:spLocks noGrp="1"/>
          </p:cNvSpPr>
          <p:nvPr>
            <p:ph type="title"/>
          </p:nvPr>
        </p:nvSpPr>
        <p:spPr>
          <a:xfrm>
            <a:off x="714375" y="242887"/>
            <a:ext cx="7886700" cy="1325563"/>
          </a:xfrm>
        </p:spPr>
        <p:txBody>
          <a:bodyPr>
            <a:normAutofit/>
          </a:bodyPr>
          <a:lstStyle/>
          <a:p>
            <a:pPr algn="ctr"/>
            <a:r>
              <a:rPr lang="it-IT" sz="4000" b="1" dirty="0">
                <a:solidFill>
                  <a:srgbClr val="FF0000"/>
                </a:solidFill>
              </a:rPr>
              <a:t>INFORMATIZZAZIONE</a:t>
            </a:r>
          </a:p>
        </p:txBody>
      </p:sp>
      <p:sp>
        <p:nvSpPr>
          <p:cNvPr id="3" name="Segnaposto contenuto 2">
            <a:extLst>
              <a:ext uri="{FF2B5EF4-FFF2-40B4-BE49-F238E27FC236}">
                <a16:creationId xmlns:a16="http://schemas.microsoft.com/office/drawing/2014/main" xmlns="" id="{C2DD0B9C-551B-40FD-823C-38818A7C1BCB}"/>
              </a:ext>
            </a:extLst>
          </p:cNvPr>
          <p:cNvSpPr>
            <a:spLocks noGrp="1"/>
          </p:cNvSpPr>
          <p:nvPr>
            <p:ph idx="1"/>
          </p:nvPr>
        </p:nvSpPr>
        <p:spPr>
          <a:xfrm>
            <a:off x="1343025" y="1568450"/>
            <a:ext cx="7010400" cy="4351338"/>
          </a:xfrm>
        </p:spPr>
        <p:txBody>
          <a:bodyPr>
            <a:normAutofit/>
          </a:bodyPr>
          <a:lstStyle/>
          <a:p>
            <a:r>
              <a:rPr lang="it-IT" sz="2000" dirty="0"/>
              <a:t>la sicurezza contro le manomissioni e intromissioni (chiave di acceso, </a:t>
            </a:r>
            <a:r>
              <a:rPr lang="it-IT" sz="2000" dirty="0" err="1"/>
              <a:t>pw</a:t>
            </a:r>
            <a:r>
              <a:rPr lang="it-IT" sz="2000" dirty="0"/>
              <a:t>)</a:t>
            </a:r>
          </a:p>
          <a:p>
            <a:pPr marL="0" indent="0">
              <a:buNone/>
            </a:pPr>
            <a:r>
              <a:rPr lang="it-IT" sz="2000" dirty="0"/>
              <a:t>• la tutela della privacy (dati sensibili)</a:t>
            </a:r>
          </a:p>
          <a:p>
            <a:pPr marL="0" indent="0">
              <a:buNone/>
            </a:pPr>
            <a:r>
              <a:rPr lang="it-IT" sz="2000" dirty="0"/>
              <a:t>• la documentazione del consenso del p. ove previsto</a:t>
            </a:r>
          </a:p>
          <a:p>
            <a:pPr marL="0" indent="0">
              <a:buNone/>
            </a:pPr>
            <a:r>
              <a:rPr lang="it-IT" sz="2000" dirty="0"/>
              <a:t>• l’ autenticità dei dati</a:t>
            </a:r>
          </a:p>
          <a:p>
            <a:pPr marL="0" indent="0">
              <a:buNone/>
            </a:pPr>
            <a:r>
              <a:rPr lang="it-IT" sz="2000" dirty="0"/>
              <a:t>• la integrità e </a:t>
            </a:r>
            <a:r>
              <a:rPr lang="it-IT" sz="2000" dirty="0" err="1"/>
              <a:t>immodificabilità</a:t>
            </a:r>
            <a:r>
              <a:rPr lang="it-IT" sz="2000" dirty="0"/>
              <a:t> del documento</a:t>
            </a:r>
          </a:p>
          <a:p>
            <a:pPr marL="0" indent="0">
              <a:buNone/>
            </a:pPr>
            <a:r>
              <a:rPr lang="it-IT" sz="2000" dirty="0"/>
              <a:t>• la identificazione dei diversi soggetti che sono intervenuti nella stesura della cartella</a:t>
            </a:r>
          </a:p>
          <a:p>
            <a:pPr marL="0" indent="0">
              <a:buNone/>
            </a:pPr>
            <a:r>
              <a:rPr lang="it-IT" sz="2000" dirty="0"/>
              <a:t>• la attribuzione a ciascuno di essi delle annotazioni, referti, consulenze e quant’altro è riportato in cartella</a:t>
            </a:r>
          </a:p>
        </p:txBody>
      </p:sp>
    </p:spTree>
    <p:extLst>
      <p:ext uri="{BB962C8B-B14F-4D97-AF65-F5344CB8AC3E}">
        <p14:creationId xmlns:p14="http://schemas.microsoft.com/office/powerpoint/2010/main" val="979625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E54740-1D0C-4789-9DCB-A74B95CE9EEE}"/>
              </a:ext>
            </a:extLst>
          </p:cNvPr>
          <p:cNvSpPr>
            <a:spLocks noGrp="1"/>
          </p:cNvSpPr>
          <p:nvPr>
            <p:ph type="title"/>
          </p:nvPr>
        </p:nvSpPr>
        <p:spPr>
          <a:xfrm>
            <a:off x="923925" y="199230"/>
            <a:ext cx="7886700" cy="1325563"/>
          </a:xfrm>
        </p:spPr>
        <p:txBody>
          <a:bodyPr>
            <a:noAutofit/>
          </a:bodyPr>
          <a:lstStyle/>
          <a:p>
            <a:pPr algn="ctr"/>
            <a:r>
              <a:rPr lang="it-IT" sz="2800" b="1" dirty="0"/>
              <a:t>DECRETO MINISTERIALE 28 DICEMBRE 1991</a:t>
            </a:r>
            <a:br>
              <a:rPr lang="it-IT" sz="2800" b="1" dirty="0"/>
            </a:br>
            <a:r>
              <a:rPr lang="it-IT" sz="2800" b="1" dirty="0"/>
              <a:t>(G.U.17 Gennaio 1992 n.13)</a:t>
            </a:r>
            <a:br>
              <a:rPr lang="it-IT" sz="2800" b="1" dirty="0"/>
            </a:br>
            <a:r>
              <a:rPr lang="it-IT" sz="2800" b="1" dirty="0"/>
              <a:t>Istituzione della Scheda di Dimissione Ospedaliera</a:t>
            </a:r>
          </a:p>
        </p:txBody>
      </p:sp>
      <p:sp>
        <p:nvSpPr>
          <p:cNvPr id="3" name="Segnaposto contenuto 2">
            <a:extLst>
              <a:ext uri="{FF2B5EF4-FFF2-40B4-BE49-F238E27FC236}">
                <a16:creationId xmlns:a16="http://schemas.microsoft.com/office/drawing/2014/main" xmlns="" id="{D4706C38-34F9-4D93-A899-705FBA798A4D}"/>
              </a:ext>
            </a:extLst>
          </p:cNvPr>
          <p:cNvSpPr>
            <a:spLocks noGrp="1"/>
          </p:cNvSpPr>
          <p:nvPr>
            <p:ph idx="1"/>
          </p:nvPr>
        </p:nvSpPr>
        <p:spPr>
          <a:xfrm>
            <a:off x="1638300" y="2320925"/>
            <a:ext cx="7248525" cy="4537075"/>
          </a:xfrm>
        </p:spPr>
        <p:txBody>
          <a:bodyPr>
            <a:normAutofit/>
          </a:bodyPr>
          <a:lstStyle/>
          <a:p>
            <a:r>
              <a:rPr lang="it-IT" sz="2000" b="1" dirty="0">
                <a:solidFill>
                  <a:srgbClr val="FF0000"/>
                </a:solidFill>
              </a:rPr>
              <a:t>ART. 1</a:t>
            </a:r>
          </a:p>
          <a:p>
            <a:pPr marL="0" indent="0">
              <a:buNone/>
            </a:pPr>
            <a:r>
              <a:rPr lang="it-IT" sz="2000" dirty="0"/>
              <a:t>E’ istituita la scheda di dimissione ospedaliera, quale strumento ordinario per la raccolta delle informazioni relative ad ogni paziente dimesso dagli istituti di ricovero pubblici e privati in tutto il territorio nazionale.</a:t>
            </a:r>
          </a:p>
          <a:p>
            <a:pPr marL="0" indent="0">
              <a:buNone/>
            </a:pPr>
            <a:r>
              <a:rPr lang="it-IT" sz="2000" dirty="0">
                <a:solidFill>
                  <a:srgbClr val="FF0000"/>
                </a:solidFill>
              </a:rPr>
              <a:t>Entro il 30 giugno 1992 </a:t>
            </a:r>
            <a:r>
              <a:rPr lang="it-IT" sz="2000" dirty="0"/>
              <a:t>è fatto obbligo a tutti gli istituti di cura pubblici e privati presenti sul territorio nazionale di adottare la scheda di dimissione ospedaliera, quale parte integrante della cartella clinica, di cui assume le medesime valenze di carattere medico legale.</a:t>
            </a:r>
          </a:p>
        </p:txBody>
      </p:sp>
    </p:spTree>
    <p:extLst>
      <p:ext uri="{BB962C8B-B14F-4D97-AF65-F5344CB8AC3E}">
        <p14:creationId xmlns:p14="http://schemas.microsoft.com/office/powerpoint/2010/main" val="2462969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48AE337-826C-4508-8614-6670967FA162}"/>
              </a:ext>
            </a:extLst>
          </p:cNvPr>
          <p:cNvSpPr>
            <a:spLocks noGrp="1"/>
          </p:cNvSpPr>
          <p:nvPr>
            <p:ph type="title"/>
          </p:nvPr>
        </p:nvSpPr>
        <p:spPr>
          <a:xfrm>
            <a:off x="628650" y="117476"/>
            <a:ext cx="7886700" cy="1325563"/>
          </a:xfrm>
        </p:spPr>
        <p:txBody>
          <a:bodyPr/>
          <a:lstStyle/>
          <a:p>
            <a:pPr algn="ctr"/>
            <a:r>
              <a:rPr lang="it-IT" b="1" dirty="0">
                <a:solidFill>
                  <a:srgbClr val="FF0000"/>
                </a:solidFill>
              </a:rPr>
              <a:t>SDO</a:t>
            </a:r>
          </a:p>
        </p:txBody>
      </p:sp>
      <p:sp>
        <p:nvSpPr>
          <p:cNvPr id="3" name="Segnaposto contenuto 2">
            <a:extLst>
              <a:ext uri="{FF2B5EF4-FFF2-40B4-BE49-F238E27FC236}">
                <a16:creationId xmlns:a16="http://schemas.microsoft.com/office/drawing/2014/main" xmlns="" id="{9ADDBA96-EBFB-4D4E-84A1-DBA593E3A1D8}"/>
              </a:ext>
            </a:extLst>
          </p:cNvPr>
          <p:cNvSpPr>
            <a:spLocks noGrp="1"/>
          </p:cNvSpPr>
          <p:nvPr>
            <p:ph idx="1"/>
          </p:nvPr>
        </p:nvSpPr>
        <p:spPr/>
        <p:txBody>
          <a:bodyPr>
            <a:normAutofit/>
          </a:bodyPr>
          <a:lstStyle/>
          <a:p>
            <a:pPr marL="0" indent="0">
              <a:buNone/>
            </a:pPr>
            <a:r>
              <a:rPr lang="it-IT" sz="2000" dirty="0">
                <a:solidFill>
                  <a:srgbClr val="FF0000"/>
                </a:solidFill>
              </a:rPr>
              <a:t>Artt. 1 e 3 del D.M. 28/12/1991</a:t>
            </a:r>
          </a:p>
          <a:p>
            <a:pPr marL="0" indent="0">
              <a:buNone/>
            </a:pPr>
            <a:endParaRPr lang="it-IT" sz="2000" dirty="0">
              <a:solidFill>
                <a:srgbClr val="FF0000"/>
              </a:solidFill>
            </a:endParaRPr>
          </a:p>
          <a:p>
            <a:pPr marL="0" indent="0">
              <a:buNone/>
            </a:pPr>
            <a:r>
              <a:rPr lang="it-IT" sz="2000" dirty="0"/>
              <a:t>La Scheda di Dimissione Ospedaliera (SDO), definita "parte integrante della cartella clinica” della quale assume medesima rilevanza è, conseguentemente, un atto pubblico, dotato di rilevanza giuridica, la cui corretta compilazione obbliga la responsabilità del medico.</a:t>
            </a:r>
          </a:p>
        </p:txBody>
      </p:sp>
    </p:spTree>
    <p:extLst>
      <p:ext uri="{BB962C8B-B14F-4D97-AF65-F5344CB8AC3E}">
        <p14:creationId xmlns:p14="http://schemas.microsoft.com/office/powerpoint/2010/main" val="2732158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E1B3D6A-66AA-4030-BBC4-689AB9A2B395}"/>
              </a:ext>
            </a:extLst>
          </p:cNvPr>
          <p:cNvSpPr>
            <a:spLocks noGrp="1"/>
          </p:cNvSpPr>
          <p:nvPr>
            <p:ph type="title"/>
          </p:nvPr>
        </p:nvSpPr>
        <p:spPr>
          <a:xfrm>
            <a:off x="1581150" y="0"/>
            <a:ext cx="6953250" cy="1325563"/>
          </a:xfrm>
        </p:spPr>
        <p:txBody>
          <a:bodyPr>
            <a:normAutofit fontScale="90000"/>
          </a:bodyPr>
          <a:lstStyle/>
          <a:p>
            <a:pPr algn="ctr"/>
            <a:r>
              <a:rPr lang="it-IT" dirty="0">
                <a:solidFill>
                  <a:srgbClr val="FF0000"/>
                </a:solidFill>
              </a:rPr>
              <a:t>CODICE DI DEONTOLOGIA MEDICA</a:t>
            </a:r>
            <a:br>
              <a:rPr lang="it-IT" dirty="0">
                <a:solidFill>
                  <a:srgbClr val="FF0000"/>
                </a:solidFill>
              </a:rPr>
            </a:br>
            <a:r>
              <a:rPr lang="it-IT" dirty="0">
                <a:solidFill>
                  <a:srgbClr val="FF0000"/>
                </a:solidFill>
              </a:rPr>
              <a:t>(16 dicembre 2006)</a:t>
            </a:r>
          </a:p>
        </p:txBody>
      </p:sp>
      <p:sp>
        <p:nvSpPr>
          <p:cNvPr id="3" name="Segnaposto contenuto 2">
            <a:extLst>
              <a:ext uri="{FF2B5EF4-FFF2-40B4-BE49-F238E27FC236}">
                <a16:creationId xmlns:a16="http://schemas.microsoft.com/office/drawing/2014/main" xmlns="" id="{531945EC-2B10-498E-8F6B-D377C99A3EA4}"/>
              </a:ext>
            </a:extLst>
          </p:cNvPr>
          <p:cNvSpPr>
            <a:spLocks noGrp="1"/>
          </p:cNvSpPr>
          <p:nvPr>
            <p:ph idx="1"/>
          </p:nvPr>
        </p:nvSpPr>
        <p:spPr>
          <a:xfrm>
            <a:off x="828673" y="1609724"/>
            <a:ext cx="7886701" cy="5130799"/>
          </a:xfrm>
        </p:spPr>
        <p:txBody>
          <a:bodyPr>
            <a:normAutofit/>
          </a:bodyPr>
          <a:lstStyle/>
          <a:p>
            <a:pPr marL="0" indent="0">
              <a:buNone/>
            </a:pPr>
            <a:r>
              <a:rPr lang="it-IT" sz="2000" i="1" dirty="0">
                <a:solidFill>
                  <a:srgbClr val="FF0000"/>
                </a:solidFill>
              </a:rPr>
              <a:t>Art. 26 - Cartella clinica</a:t>
            </a:r>
          </a:p>
          <a:p>
            <a:pPr marL="0" indent="0">
              <a:buNone/>
            </a:pPr>
            <a:endParaRPr lang="it-IT" sz="2000" i="1" dirty="0">
              <a:solidFill>
                <a:srgbClr val="FF0000"/>
              </a:solidFill>
            </a:endParaRPr>
          </a:p>
          <a:p>
            <a:r>
              <a:rPr lang="it-IT" sz="2000" dirty="0"/>
              <a:t>La cartella clinica delle strutture pubbliche e private deve essere </a:t>
            </a:r>
            <a:r>
              <a:rPr lang="it-IT" sz="2000" b="1" dirty="0">
                <a:solidFill>
                  <a:srgbClr val="FF0000"/>
                </a:solidFill>
              </a:rPr>
              <a:t>redatta chiaramente, con puntualità e diligenza</a:t>
            </a:r>
            <a:r>
              <a:rPr lang="it-IT" sz="2000" dirty="0"/>
              <a:t>, nel rispetto delle regole della buona pratica clinica e contenere, oltre ad ogni dato obiettivo relativo alla condizione patologica e al suo decorso, </a:t>
            </a:r>
            <a:r>
              <a:rPr lang="it-IT" sz="2000" b="1" dirty="0">
                <a:solidFill>
                  <a:srgbClr val="FF0000"/>
                </a:solidFill>
              </a:rPr>
              <a:t>le attività diagnostico-terapeutiche praticate.</a:t>
            </a:r>
          </a:p>
          <a:p>
            <a:r>
              <a:rPr lang="it-IT" sz="2000" dirty="0"/>
              <a:t>La cartella clinica deve registrare i modi e i tempi delle informazioni </a:t>
            </a:r>
            <a:r>
              <a:rPr lang="it-IT" sz="2000" b="1" dirty="0">
                <a:solidFill>
                  <a:srgbClr val="FF0000"/>
                </a:solidFill>
              </a:rPr>
              <a:t>nonché i termini del consenso del paziente, o di chi ne esercita la tutela</a:t>
            </a:r>
            <a:r>
              <a:rPr lang="it-IT" sz="2000" dirty="0"/>
              <a:t>, alle proposte diagnostiche e terapeutiche; deve inoltre registrare </a:t>
            </a:r>
            <a:r>
              <a:rPr lang="it-IT" sz="2000" i="1" dirty="0">
                <a:solidFill>
                  <a:srgbClr val="FF0000"/>
                </a:solidFill>
              </a:rPr>
              <a:t>il consenso del paziente al trattamento dei dati sensibili, con particolare riguardo ai casi di arruolamento in un protocollo sperimentale.</a:t>
            </a:r>
          </a:p>
        </p:txBody>
      </p:sp>
    </p:spTree>
    <p:extLst>
      <p:ext uri="{BB962C8B-B14F-4D97-AF65-F5344CB8AC3E}">
        <p14:creationId xmlns:p14="http://schemas.microsoft.com/office/powerpoint/2010/main" val="2441785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E004363-FCB9-47D8-B954-EE30716BC0C9}"/>
              </a:ext>
            </a:extLst>
          </p:cNvPr>
          <p:cNvSpPr>
            <a:spLocks noGrp="1"/>
          </p:cNvSpPr>
          <p:nvPr>
            <p:ph type="title"/>
          </p:nvPr>
        </p:nvSpPr>
        <p:spPr>
          <a:xfrm>
            <a:off x="1800225" y="152400"/>
            <a:ext cx="6734176" cy="1752600"/>
          </a:xfrm>
        </p:spPr>
        <p:txBody>
          <a:bodyPr>
            <a:normAutofit/>
          </a:bodyPr>
          <a:lstStyle/>
          <a:p>
            <a:r>
              <a:rPr lang="it-IT" sz="3200" dirty="0">
                <a:solidFill>
                  <a:srgbClr val="FF0000"/>
                </a:solidFill>
              </a:rPr>
              <a:t>LA CARTELLA CLINICA E LA</a:t>
            </a:r>
            <a:br>
              <a:rPr lang="it-IT" sz="3200" dirty="0">
                <a:solidFill>
                  <a:srgbClr val="FF0000"/>
                </a:solidFill>
              </a:rPr>
            </a:br>
            <a:r>
              <a:rPr lang="it-IT" sz="3200" dirty="0">
                <a:solidFill>
                  <a:srgbClr val="FF0000"/>
                </a:solidFill>
              </a:rPr>
              <a:t>RESPONSABILITA’PROFESSIONALE</a:t>
            </a:r>
          </a:p>
        </p:txBody>
      </p:sp>
      <p:sp>
        <p:nvSpPr>
          <p:cNvPr id="3" name="Segnaposto contenuto 2">
            <a:extLst>
              <a:ext uri="{FF2B5EF4-FFF2-40B4-BE49-F238E27FC236}">
                <a16:creationId xmlns:a16="http://schemas.microsoft.com/office/drawing/2014/main" xmlns="" id="{CEA98E46-755F-42B0-9958-22D2038424C8}"/>
              </a:ext>
            </a:extLst>
          </p:cNvPr>
          <p:cNvSpPr>
            <a:spLocks noGrp="1"/>
          </p:cNvSpPr>
          <p:nvPr>
            <p:ph idx="1"/>
          </p:nvPr>
        </p:nvSpPr>
        <p:spPr>
          <a:xfrm>
            <a:off x="762000" y="1816099"/>
            <a:ext cx="7953375" cy="4562475"/>
          </a:xfrm>
        </p:spPr>
        <p:txBody>
          <a:bodyPr>
            <a:normAutofit/>
          </a:bodyPr>
          <a:lstStyle/>
          <a:p>
            <a:pPr marL="0" indent="0">
              <a:buNone/>
            </a:pPr>
            <a:r>
              <a:rPr lang="it-IT" sz="2000" dirty="0"/>
              <a:t>1. Omesso rilievo dei sintomi o di altri dati obiettivi importanti.</a:t>
            </a:r>
          </a:p>
          <a:p>
            <a:pPr marL="0" indent="0">
              <a:buNone/>
            </a:pPr>
            <a:r>
              <a:rPr lang="it-IT" sz="2000" dirty="0"/>
              <a:t>2. Omissioni di esami clinici specialistici e/o strumentali.</a:t>
            </a:r>
          </a:p>
          <a:p>
            <a:pPr marL="0" indent="0">
              <a:buNone/>
            </a:pPr>
            <a:r>
              <a:rPr lang="it-IT" sz="2000" dirty="0"/>
              <a:t>3. Omissioni concernenti l’attività informativa da rendere al paziente prima di qualsiasi atto o prestazione medica che esuli dalla comune routine.</a:t>
            </a:r>
          </a:p>
          <a:p>
            <a:pPr marL="0" indent="0">
              <a:buNone/>
            </a:pPr>
            <a:r>
              <a:rPr lang="it-IT" sz="2000" dirty="0"/>
              <a:t>4. Mancata compilazione del diario clinico.</a:t>
            </a:r>
          </a:p>
          <a:p>
            <a:pPr marL="0" indent="0">
              <a:buNone/>
            </a:pPr>
            <a:r>
              <a:rPr lang="it-IT" sz="2000" dirty="0"/>
              <a:t>5. Discordanze dei reperti clinici o strumentali.</a:t>
            </a:r>
          </a:p>
          <a:p>
            <a:pPr marL="0" indent="0">
              <a:buNone/>
            </a:pPr>
            <a:r>
              <a:rPr lang="it-IT" sz="2000" dirty="0"/>
              <a:t>6. Mancato trattamento e sottovalutazione di determinati sintomi o segni pure rilevati in cartella.</a:t>
            </a:r>
          </a:p>
          <a:p>
            <a:pPr marL="0" indent="0">
              <a:buNone/>
            </a:pPr>
            <a:r>
              <a:rPr lang="it-IT" sz="2000" dirty="0"/>
              <a:t>7. Errore nella definizione della diagnosi.</a:t>
            </a:r>
          </a:p>
        </p:txBody>
      </p:sp>
      <p:sp>
        <p:nvSpPr>
          <p:cNvPr id="4" name="Rettangolo 3">
            <a:extLst>
              <a:ext uri="{FF2B5EF4-FFF2-40B4-BE49-F238E27FC236}">
                <a16:creationId xmlns:a16="http://schemas.microsoft.com/office/drawing/2014/main" xmlns="" id="{CC0369FD-EA47-4A59-B3FA-D4020E2460CD}"/>
              </a:ext>
            </a:extLst>
          </p:cNvPr>
          <p:cNvSpPr/>
          <p:nvPr/>
        </p:nvSpPr>
        <p:spPr>
          <a:xfrm>
            <a:off x="1019175" y="1743075"/>
            <a:ext cx="7362825" cy="466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xmlns="" id="{013EE368-1F2A-4714-8814-29B9C9A4FF10}"/>
              </a:ext>
            </a:extLst>
          </p:cNvPr>
          <p:cNvSpPr/>
          <p:nvPr/>
        </p:nvSpPr>
        <p:spPr>
          <a:xfrm>
            <a:off x="1019175" y="2282824"/>
            <a:ext cx="7362825" cy="466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xmlns="" id="{DDC84F8F-649C-49E6-8701-F08256FB2A50}"/>
              </a:ext>
            </a:extLst>
          </p:cNvPr>
          <p:cNvSpPr/>
          <p:nvPr/>
        </p:nvSpPr>
        <p:spPr>
          <a:xfrm>
            <a:off x="1019175" y="3675061"/>
            <a:ext cx="5343526" cy="433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xmlns="" id="{339BC7BA-C0D1-40C1-99B5-184952718F04}"/>
              </a:ext>
            </a:extLst>
          </p:cNvPr>
          <p:cNvSpPr/>
          <p:nvPr/>
        </p:nvSpPr>
        <p:spPr>
          <a:xfrm>
            <a:off x="1019175" y="4196552"/>
            <a:ext cx="5343526" cy="433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xmlns="" id="{0A46FA27-D5FB-4EFB-B3BE-5E95A2B7A5DB}"/>
              </a:ext>
            </a:extLst>
          </p:cNvPr>
          <p:cNvSpPr/>
          <p:nvPr/>
        </p:nvSpPr>
        <p:spPr>
          <a:xfrm>
            <a:off x="1019175" y="4698194"/>
            <a:ext cx="7115175" cy="646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xmlns="" id="{813B75FB-1148-4A96-8836-5F4E00BC29A3}"/>
              </a:ext>
            </a:extLst>
          </p:cNvPr>
          <p:cNvSpPr/>
          <p:nvPr/>
        </p:nvSpPr>
        <p:spPr>
          <a:xfrm>
            <a:off x="1019175" y="5344705"/>
            <a:ext cx="5343526" cy="433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39105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anim calcmode="lin" valueType="num">
                                      <p:cBhvr>
                                        <p:cTn id="40" dur="2000" fill="hold"/>
                                        <p:tgtEl>
                                          <p:spTgt spid="7"/>
                                        </p:tgtEl>
                                        <p:attrNameLst>
                                          <p:attrName>ppt_w</p:attrName>
                                        </p:attrNameLst>
                                      </p:cBhvr>
                                      <p:tavLst>
                                        <p:tav tm="0" fmla="#ppt_w*sin(2.5*pi*$)">
                                          <p:val>
                                            <p:fltVal val="0"/>
                                          </p:val>
                                        </p:tav>
                                        <p:tav tm="100000">
                                          <p:val>
                                            <p:fltVal val="1"/>
                                          </p:val>
                                        </p:tav>
                                      </p:tavLst>
                                    </p:anim>
                                    <p:anim calcmode="lin" valueType="num">
                                      <p:cBhvr>
                                        <p:cTn id="4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80">
                                          <p:stCondLst>
                                            <p:cond delay="0"/>
                                          </p:stCondLst>
                                        </p:cTn>
                                        <p:tgtEl>
                                          <p:spTgt spid="8"/>
                                        </p:tgtEl>
                                      </p:cBhvr>
                                    </p:animEffect>
                                    <p:anim calcmode="lin" valueType="num">
                                      <p:cBhvr>
                                        <p:cTn id="4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2" dur="26">
                                          <p:stCondLst>
                                            <p:cond delay="650"/>
                                          </p:stCondLst>
                                        </p:cTn>
                                        <p:tgtEl>
                                          <p:spTgt spid="8"/>
                                        </p:tgtEl>
                                      </p:cBhvr>
                                      <p:to x="100000" y="60000"/>
                                    </p:animScale>
                                    <p:animScale>
                                      <p:cBhvr>
                                        <p:cTn id="53" dur="166" decel="50000">
                                          <p:stCondLst>
                                            <p:cond delay="676"/>
                                          </p:stCondLst>
                                        </p:cTn>
                                        <p:tgtEl>
                                          <p:spTgt spid="8"/>
                                        </p:tgtEl>
                                      </p:cBhvr>
                                      <p:to x="100000" y="100000"/>
                                    </p:animScale>
                                    <p:animScale>
                                      <p:cBhvr>
                                        <p:cTn id="54" dur="26">
                                          <p:stCondLst>
                                            <p:cond delay="1312"/>
                                          </p:stCondLst>
                                        </p:cTn>
                                        <p:tgtEl>
                                          <p:spTgt spid="8"/>
                                        </p:tgtEl>
                                      </p:cBhvr>
                                      <p:to x="100000" y="80000"/>
                                    </p:animScale>
                                    <p:animScale>
                                      <p:cBhvr>
                                        <p:cTn id="55" dur="166" decel="50000">
                                          <p:stCondLst>
                                            <p:cond delay="1338"/>
                                          </p:stCondLst>
                                        </p:cTn>
                                        <p:tgtEl>
                                          <p:spTgt spid="8"/>
                                        </p:tgtEl>
                                      </p:cBhvr>
                                      <p:to x="100000" y="100000"/>
                                    </p:animScale>
                                    <p:animScale>
                                      <p:cBhvr>
                                        <p:cTn id="56" dur="26">
                                          <p:stCondLst>
                                            <p:cond delay="1642"/>
                                          </p:stCondLst>
                                        </p:cTn>
                                        <p:tgtEl>
                                          <p:spTgt spid="8"/>
                                        </p:tgtEl>
                                      </p:cBhvr>
                                      <p:to x="100000" y="90000"/>
                                    </p:animScale>
                                    <p:animScale>
                                      <p:cBhvr>
                                        <p:cTn id="57" dur="166" decel="50000">
                                          <p:stCondLst>
                                            <p:cond delay="1668"/>
                                          </p:stCondLst>
                                        </p:cTn>
                                        <p:tgtEl>
                                          <p:spTgt spid="8"/>
                                        </p:tgtEl>
                                      </p:cBhvr>
                                      <p:to x="100000" y="100000"/>
                                    </p:animScale>
                                    <p:animScale>
                                      <p:cBhvr>
                                        <p:cTn id="58" dur="26">
                                          <p:stCondLst>
                                            <p:cond delay="1808"/>
                                          </p:stCondLst>
                                        </p:cTn>
                                        <p:tgtEl>
                                          <p:spTgt spid="8"/>
                                        </p:tgtEl>
                                      </p:cBhvr>
                                      <p:to x="100000" y="95000"/>
                                    </p:animScale>
                                    <p:animScale>
                                      <p:cBhvr>
                                        <p:cTn id="59" dur="166" decel="50000">
                                          <p:stCondLst>
                                            <p:cond delay="1834"/>
                                          </p:stCondLst>
                                        </p:cTn>
                                        <p:tgtEl>
                                          <p:spTgt spid="8"/>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84EB8F-473C-4A99-B02C-0A9DB496B281}"/>
              </a:ext>
            </a:extLst>
          </p:cNvPr>
          <p:cNvSpPr>
            <a:spLocks noGrp="1"/>
          </p:cNvSpPr>
          <p:nvPr>
            <p:ph type="title"/>
          </p:nvPr>
        </p:nvSpPr>
        <p:spPr/>
        <p:txBody>
          <a:bodyPr>
            <a:normAutofit fontScale="90000"/>
          </a:bodyPr>
          <a:lstStyle/>
          <a:p>
            <a:r>
              <a:rPr lang="it-IT" sz="4000" b="1" dirty="0">
                <a:solidFill>
                  <a:srgbClr val="FF0000"/>
                </a:solidFill>
              </a:rPr>
              <a:t>LE OMISSIONI IN CARTELLA CLINICA</a:t>
            </a:r>
          </a:p>
        </p:txBody>
      </p:sp>
      <p:sp>
        <p:nvSpPr>
          <p:cNvPr id="3" name="Segnaposto contenuto 2">
            <a:extLst>
              <a:ext uri="{FF2B5EF4-FFF2-40B4-BE49-F238E27FC236}">
                <a16:creationId xmlns:a16="http://schemas.microsoft.com/office/drawing/2014/main" xmlns="" id="{8566BBC5-859C-4DDD-A800-AD1EC7B0451B}"/>
              </a:ext>
            </a:extLst>
          </p:cNvPr>
          <p:cNvSpPr>
            <a:spLocks noGrp="1"/>
          </p:cNvSpPr>
          <p:nvPr>
            <p:ph idx="1"/>
          </p:nvPr>
        </p:nvSpPr>
        <p:spPr/>
        <p:txBody>
          <a:bodyPr>
            <a:normAutofit/>
          </a:bodyPr>
          <a:lstStyle/>
          <a:p>
            <a:pPr marL="0" indent="0">
              <a:buNone/>
            </a:pPr>
            <a:r>
              <a:rPr lang="it-IT" sz="2000" dirty="0"/>
              <a:t>Cass. </a:t>
            </a:r>
            <a:r>
              <a:rPr lang="it-IT" sz="2000" dirty="0" err="1"/>
              <a:t>Civ</a:t>
            </a:r>
            <a:r>
              <a:rPr lang="it-IT" sz="2000" dirty="0"/>
              <a:t>. 364/97:</a:t>
            </a:r>
          </a:p>
          <a:p>
            <a:pPr marL="0" indent="0">
              <a:buNone/>
            </a:pPr>
            <a:endParaRPr lang="it-IT" sz="2000" dirty="0"/>
          </a:p>
          <a:p>
            <a:pPr marL="0" indent="0">
              <a:buNone/>
            </a:pPr>
            <a:r>
              <a:rPr lang="it-IT" sz="2000" dirty="0"/>
              <a:t>“… l'incertezza degli esiti probatori in ordine all'esatto adempimento della prestazione professionale va posto a carico del prestatore d'opera o della struttura in cui lo stesso </a:t>
            </a:r>
            <a:r>
              <a:rPr lang="it-IT" sz="2000" dirty="0" err="1"/>
              <a:t>e‘</a:t>
            </a:r>
            <a:r>
              <a:rPr lang="it-IT" sz="2000" dirty="0"/>
              <a:t> inserito e comporta l'accoglimento della domanda risarcitoria, fondata sulla responsabilità contrattuale ….”</a:t>
            </a:r>
          </a:p>
        </p:txBody>
      </p:sp>
    </p:spTree>
    <p:extLst>
      <p:ext uri="{BB962C8B-B14F-4D97-AF65-F5344CB8AC3E}">
        <p14:creationId xmlns:p14="http://schemas.microsoft.com/office/powerpoint/2010/main" val="4009798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30E95E-DADE-42A7-BD1F-77F7E5548EC1}"/>
              </a:ext>
            </a:extLst>
          </p:cNvPr>
          <p:cNvSpPr>
            <a:spLocks noGrp="1"/>
          </p:cNvSpPr>
          <p:nvPr>
            <p:ph type="title"/>
          </p:nvPr>
        </p:nvSpPr>
        <p:spPr/>
        <p:txBody>
          <a:bodyPr>
            <a:normAutofit/>
          </a:bodyPr>
          <a:lstStyle/>
          <a:p>
            <a:r>
              <a:rPr lang="it-IT" dirty="0"/>
              <a:t>Cassazione, sez. unite, 11 gennaio 2008, n. 577</a:t>
            </a:r>
          </a:p>
        </p:txBody>
      </p:sp>
      <p:sp>
        <p:nvSpPr>
          <p:cNvPr id="3" name="Segnaposto contenuto 2">
            <a:extLst>
              <a:ext uri="{FF2B5EF4-FFF2-40B4-BE49-F238E27FC236}">
                <a16:creationId xmlns:a16="http://schemas.microsoft.com/office/drawing/2014/main" xmlns="" id="{19143242-0D53-48CA-BEEE-991143F3B8F6}"/>
              </a:ext>
            </a:extLst>
          </p:cNvPr>
          <p:cNvSpPr>
            <a:spLocks noGrp="1"/>
          </p:cNvSpPr>
          <p:nvPr>
            <p:ph idx="1"/>
          </p:nvPr>
        </p:nvSpPr>
        <p:spPr>
          <a:xfrm>
            <a:off x="1400175" y="3200400"/>
            <a:ext cx="7448550" cy="3225799"/>
          </a:xfrm>
        </p:spPr>
        <p:txBody>
          <a:bodyPr>
            <a:normAutofit/>
          </a:bodyPr>
          <a:lstStyle/>
          <a:p>
            <a:pPr marL="0" indent="0">
              <a:buNone/>
            </a:pPr>
            <a:r>
              <a:rPr lang="it-IT" sz="2000" dirty="0"/>
              <a:t>… la difettosa tenuta della cartella clinica non vale ad escludere la sussistenza del nesso eziologico tra la colposa condotta dei medici e la patologia accertata, ove risulti provata la idoneità di tale condotta a provocarla, ma consente anzi il ricorso alle presunzioni, …</a:t>
            </a:r>
          </a:p>
        </p:txBody>
      </p:sp>
    </p:spTree>
    <p:extLst>
      <p:ext uri="{BB962C8B-B14F-4D97-AF65-F5344CB8AC3E}">
        <p14:creationId xmlns:p14="http://schemas.microsoft.com/office/powerpoint/2010/main" val="113534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6BD56CA1-016F-4D16-B502-930A15279245}"/>
              </a:ext>
            </a:extLst>
          </p:cNvPr>
          <p:cNvSpPr/>
          <p:nvPr/>
        </p:nvSpPr>
        <p:spPr>
          <a:xfrm>
            <a:off x="1381125" y="1285876"/>
            <a:ext cx="7343775" cy="4216539"/>
          </a:xfrm>
          <a:prstGeom prst="rect">
            <a:avLst/>
          </a:prstGeom>
        </p:spPr>
        <p:txBody>
          <a:bodyPr wrap="square">
            <a:spAutoFit/>
          </a:bodyPr>
          <a:lstStyle/>
          <a:p>
            <a:r>
              <a:rPr lang="it-IT" dirty="0"/>
              <a:t>“</a:t>
            </a:r>
            <a:r>
              <a:rPr lang="it-IT" i="1" dirty="0"/>
              <a:t>…tutti i medici che concorrono alla cura del paziente sono tenuti per quanto di competenza (di </a:t>
            </a:r>
            <a:r>
              <a:rPr lang="it-IT" dirty="0"/>
              <a:t>conseguenza anche nei casi di consulti) alla corretta compilazione e verifica della cartella clinica. </a:t>
            </a:r>
          </a:p>
          <a:p>
            <a:endParaRPr lang="it-IT" dirty="0"/>
          </a:p>
          <a:p>
            <a:r>
              <a:rPr lang="it-IT" sz="2000" dirty="0"/>
              <a:t>Le attestazioni contenute in cartella clinica relative alle attività espletate nel corso di una terapia o di un intervento, in quanto esplicazione del potere certificativi e della natura pubblica dell’attività sanitaria, hanno valore di atto pubblico e, come tali, fanno piena prova fino a querela di falso della provenienza della cartella e di tutta l’attività in essa menzionata …”.</a:t>
            </a:r>
          </a:p>
          <a:p>
            <a:endParaRPr lang="it-IT" sz="2000" dirty="0"/>
          </a:p>
          <a:p>
            <a:r>
              <a:rPr lang="it-IT" i="1" dirty="0">
                <a:solidFill>
                  <a:srgbClr val="FF0000"/>
                </a:solidFill>
              </a:rPr>
              <a:t>Sentenza Tribunale di Genova 24 settembre 2005</a:t>
            </a:r>
            <a:endParaRPr lang="it-IT" sz="2000" i="1" dirty="0">
              <a:solidFill>
                <a:srgbClr val="FF0000"/>
              </a:solidFill>
            </a:endParaRPr>
          </a:p>
        </p:txBody>
      </p:sp>
    </p:spTree>
    <p:extLst>
      <p:ext uri="{BB962C8B-B14F-4D97-AF65-F5344CB8AC3E}">
        <p14:creationId xmlns:p14="http://schemas.microsoft.com/office/powerpoint/2010/main" val="1491023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47BB2B-9E62-4124-8772-637C89E1CDA3}"/>
              </a:ext>
            </a:extLst>
          </p:cNvPr>
          <p:cNvSpPr>
            <a:spLocks noGrp="1"/>
          </p:cNvSpPr>
          <p:nvPr>
            <p:ph type="title"/>
          </p:nvPr>
        </p:nvSpPr>
        <p:spPr>
          <a:xfrm>
            <a:off x="628650" y="18255"/>
            <a:ext cx="7886700" cy="1325563"/>
          </a:xfrm>
        </p:spPr>
        <p:txBody>
          <a:bodyPr/>
          <a:lstStyle/>
          <a:p>
            <a:pPr algn="ctr"/>
            <a:r>
              <a:rPr lang="it-IT" b="1" dirty="0">
                <a:solidFill>
                  <a:srgbClr val="FF0000"/>
                </a:solidFill>
              </a:rPr>
              <a:t>CONFLITTO DI INTERESSI</a:t>
            </a:r>
          </a:p>
        </p:txBody>
      </p:sp>
      <p:sp>
        <p:nvSpPr>
          <p:cNvPr id="3" name="Segnaposto contenuto 2">
            <a:extLst>
              <a:ext uri="{FF2B5EF4-FFF2-40B4-BE49-F238E27FC236}">
                <a16:creationId xmlns:a16="http://schemas.microsoft.com/office/drawing/2014/main" xmlns="" id="{01B4E1A7-C4C0-4E18-9932-CC2394CD4A9A}"/>
              </a:ext>
            </a:extLst>
          </p:cNvPr>
          <p:cNvSpPr>
            <a:spLocks noGrp="1"/>
          </p:cNvSpPr>
          <p:nvPr>
            <p:ph idx="1"/>
          </p:nvPr>
        </p:nvSpPr>
        <p:spPr>
          <a:xfrm>
            <a:off x="1190624" y="1577974"/>
            <a:ext cx="7629525" cy="4689475"/>
          </a:xfrm>
        </p:spPr>
        <p:txBody>
          <a:bodyPr>
            <a:normAutofit/>
          </a:bodyPr>
          <a:lstStyle/>
          <a:p>
            <a:pPr marL="0" indent="0">
              <a:buNone/>
            </a:pPr>
            <a:r>
              <a:rPr lang="it-IT" sz="2000" dirty="0"/>
              <a:t>• Conflitto di competenze tra reparti nella compilazione della cartella clinica in caso di trasferimento del p.</a:t>
            </a:r>
          </a:p>
          <a:p>
            <a:pPr marL="0" indent="0">
              <a:buNone/>
            </a:pPr>
            <a:r>
              <a:rPr lang="it-IT" sz="2000" dirty="0"/>
              <a:t>(Cassazione, sez. IV penale, 25 febbraio 1994: “ </a:t>
            </a:r>
            <a:r>
              <a:rPr lang="it-IT" sz="2000" i="1" dirty="0"/>
              <a:t>… è da escludere</a:t>
            </a:r>
          </a:p>
          <a:p>
            <a:pPr marL="0" indent="0">
              <a:buNone/>
            </a:pPr>
            <a:r>
              <a:rPr lang="it-IT" sz="2000" i="1" dirty="0"/>
              <a:t>che ciascun reparto da cui è composta la struttura ospedaliera costituisca una realtà a se, implicante una divisione tale da impedire una reciproca comunicazione di notizie attinenti a malati trasferiti da un reparto all’altro ….”</a:t>
            </a:r>
          </a:p>
          <a:p>
            <a:pPr marL="0" indent="0">
              <a:buNone/>
            </a:pPr>
            <a:r>
              <a:rPr lang="it-IT" sz="2000" dirty="0"/>
              <a:t>• Conflitto di interessi tra sanitari operanti nella stessa U.O.</a:t>
            </a:r>
          </a:p>
          <a:p>
            <a:pPr marL="0" indent="0">
              <a:buNone/>
            </a:pPr>
            <a:r>
              <a:rPr lang="it-IT" sz="2000" dirty="0"/>
              <a:t>• Conflitto di interessi tra sanitari operanti nella stessa struttura, ma in U.O. differenti</a:t>
            </a:r>
          </a:p>
        </p:txBody>
      </p:sp>
    </p:spTree>
    <p:extLst>
      <p:ext uri="{BB962C8B-B14F-4D97-AF65-F5344CB8AC3E}">
        <p14:creationId xmlns:p14="http://schemas.microsoft.com/office/powerpoint/2010/main" val="281922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3C1B47-420B-4BA3-B7F8-FFC99BB88B04}"/>
              </a:ext>
            </a:extLst>
          </p:cNvPr>
          <p:cNvSpPr>
            <a:spLocks noGrp="1"/>
          </p:cNvSpPr>
          <p:nvPr>
            <p:ph type="title"/>
          </p:nvPr>
        </p:nvSpPr>
        <p:spPr>
          <a:xfrm>
            <a:off x="628650" y="18255"/>
            <a:ext cx="7886700" cy="1325563"/>
          </a:xfrm>
        </p:spPr>
        <p:txBody>
          <a:bodyPr/>
          <a:lstStyle/>
          <a:p>
            <a:pPr algn="ctr"/>
            <a:r>
              <a:rPr lang="it-IT" b="1" dirty="0">
                <a:solidFill>
                  <a:srgbClr val="FF0000"/>
                </a:solidFill>
              </a:rPr>
              <a:t>CONFLITTO DI INTERESSI</a:t>
            </a:r>
          </a:p>
        </p:txBody>
      </p:sp>
      <p:sp>
        <p:nvSpPr>
          <p:cNvPr id="3" name="Segnaposto contenuto 2">
            <a:extLst>
              <a:ext uri="{FF2B5EF4-FFF2-40B4-BE49-F238E27FC236}">
                <a16:creationId xmlns:a16="http://schemas.microsoft.com/office/drawing/2014/main" xmlns="" id="{9657349E-A840-4390-9793-5C2B86196028}"/>
              </a:ext>
            </a:extLst>
          </p:cNvPr>
          <p:cNvSpPr>
            <a:spLocks noGrp="1"/>
          </p:cNvSpPr>
          <p:nvPr>
            <p:ph idx="1"/>
          </p:nvPr>
        </p:nvSpPr>
        <p:spPr>
          <a:xfrm>
            <a:off x="1028700" y="1377154"/>
            <a:ext cx="7620000" cy="5010150"/>
          </a:xfrm>
        </p:spPr>
        <p:txBody>
          <a:bodyPr>
            <a:noAutofit/>
          </a:bodyPr>
          <a:lstStyle/>
          <a:p>
            <a:pPr marL="0" indent="0">
              <a:buNone/>
            </a:pPr>
            <a:r>
              <a:rPr lang="it-IT" sz="2000" dirty="0"/>
              <a:t>• Frequente coinvolgimento di diversi sanitari in una singola indagine</a:t>
            </a:r>
          </a:p>
          <a:p>
            <a:pPr marL="0" indent="0">
              <a:buNone/>
            </a:pPr>
            <a:endParaRPr lang="it-IT" sz="2000" dirty="0"/>
          </a:p>
          <a:p>
            <a:pPr marL="0" indent="0">
              <a:buNone/>
            </a:pPr>
            <a:r>
              <a:rPr lang="it-IT" sz="2000" dirty="0">
                <a:solidFill>
                  <a:srgbClr val="FF0000"/>
                </a:solidFill>
              </a:rPr>
              <a:t>Cause</a:t>
            </a:r>
          </a:p>
          <a:p>
            <a:pPr marL="0" indent="0">
              <a:buNone/>
            </a:pPr>
            <a:r>
              <a:rPr lang="it-IT" sz="2000" dirty="0"/>
              <a:t>molto spesso la documentazione clinica in giudiziale sequestro è redatta in modo tale da impedire di sapere “</a:t>
            </a:r>
            <a:r>
              <a:rPr lang="it-IT" sz="2000" i="1" dirty="0"/>
              <a:t>chi ha fatto che cosa”. </a:t>
            </a:r>
            <a:r>
              <a:rPr lang="it-IT" sz="2000" dirty="0"/>
              <a:t>Da qui la necessità per l’A.G. di estendere l’interesse investigativo a tutti i sanitari operanti nella stessa, o anche diversa, U.O.</a:t>
            </a:r>
          </a:p>
          <a:p>
            <a:pPr marL="0" indent="0">
              <a:buNone/>
            </a:pPr>
            <a:endParaRPr lang="it-IT" sz="2000" dirty="0"/>
          </a:p>
          <a:p>
            <a:pPr marL="0" indent="0">
              <a:buNone/>
            </a:pPr>
            <a:r>
              <a:rPr lang="it-IT" sz="2000" dirty="0">
                <a:solidFill>
                  <a:srgbClr val="FF0000"/>
                </a:solidFill>
              </a:rPr>
              <a:t>Rimedi</a:t>
            </a:r>
          </a:p>
          <a:p>
            <a:pPr marL="0" indent="0">
              <a:buNone/>
            </a:pPr>
            <a:r>
              <a:rPr lang="it-IT" sz="2000" dirty="0"/>
              <a:t>compilazione della cartella clinica in modo leggibile e con chiara indicazione, anche attraverso timbratura, di “</a:t>
            </a:r>
            <a:r>
              <a:rPr lang="it-IT" sz="2000" i="1" dirty="0"/>
              <a:t>chi ha fatto che cosa”</a:t>
            </a:r>
            <a:endParaRPr lang="it-IT" sz="2000" dirty="0"/>
          </a:p>
        </p:txBody>
      </p:sp>
    </p:spTree>
    <p:extLst>
      <p:ext uri="{BB962C8B-B14F-4D97-AF65-F5344CB8AC3E}">
        <p14:creationId xmlns:p14="http://schemas.microsoft.com/office/powerpoint/2010/main" val="1570995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B4940B-78D7-4439-83A8-557C797EBE24}"/>
              </a:ext>
            </a:extLst>
          </p:cNvPr>
          <p:cNvSpPr>
            <a:spLocks noGrp="1"/>
          </p:cNvSpPr>
          <p:nvPr>
            <p:ph type="title"/>
          </p:nvPr>
        </p:nvSpPr>
        <p:spPr>
          <a:xfrm>
            <a:off x="628650" y="136526"/>
            <a:ext cx="7886700" cy="1325563"/>
          </a:xfrm>
        </p:spPr>
        <p:txBody>
          <a:bodyPr>
            <a:normAutofit/>
          </a:bodyPr>
          <a:lstStyle/>
          <a:p>
            <a:pPr algn="ctr"/>
            <a:r>
              <a:rPr lang="it-IT" dirty="0">
                <a:solidFill>
                  <a:srgbClr val="FF0000"/>
                </a:solidFill>
              </a:rPr>
              <a:t>L’audit sulle cartelle cliniche chiuse</a:t>
            </a:r>
          </a:p>
        </p:txBody>
      </p:sp>
      <p:sp>
        <p:nvSpPr>
          <p:cNvPr id="3" name="Segnaposto contenuto 2">
            <a:extLst>
              <a:ext uri="{FF2B5EF4-FFF2-40B4-BE49-F238E27FC236}">
                <a16:creationId xmlns:a16="http://schemas.microsoft.com/office/drawing/2014/main" xmlns="" id="{C5007FB1-4B14-444D-8364-063E1CF3F983}"/>
              </a:ext>
            </a:extLst>
          </p:cNvPr>
          <p:cNvSpPr>
            <a:spLocks noGrp="1"/>
          </p:cNvSpPr>
          <p:nvPr>
            <p:ph idx="1"/>
          </p:nvPr>
        </p:nvSpPr>
        <p:spPr>
          <a:xfrm>
            <a:off x="2495549" y="1924049"/>
            <a:ext cx="6410325" cy="4429125"/>
          </a:xfrm>
        </p:spPr>
        <p:txBody>
          <a:bodyPr/>
          <a:lstStyle/>
          <a:p>
            <a:pPr marL="0" indent="0">
              <a:buNone/>
            </a:pPr>
            <a:r>
              <a:rPr lang="it-IT" dirty="0"/>
              <a:t>Tipologia di </a:t>
            </a:r>
            <a:r>
              <a:rPr lang="it-IT" sz="2000" dirty="0"/>
              <a:t>cartelle</a:t>
            </a:r>
            <a:endParaRPr lang="it-IT" dirty="0"/>
          </a:p>
          <a:p>
            <a:r>
              <a:rPr lang="it-IT" dirty="0"/>
              <a:t>Cartelle di ricovero medico</a:t>
            </a:r>
          </a:p>
          <a:p>
            <a:r>
              <a:rPr lang="it-IT" dirty="0"/>
              <a:t>Cartelle di ricovero chirurgico</a:t>
            </a:r>
          </a:p>
          <a:p>
            <a:pPr marL="0" indent="0">
              <a:buNone/>
            </a:pPr>
            <a:endParaRPr lang="it-IT" dirty="0"/>
          </a:p>
          <a:p>
            <a:r>
              <a:rPr lang="it-IT" dirty="0"/>
              <a:t>chiuse</a:t>
            </a:r>
          </a:p>
          <a:p>
            <a:r>
              <a:rPr lang="it-IT" dirty="0"/>
              <a:t>pronte per l’archiviazione</a:t>
            </a:r>
          </a:p>
          <a:p>
            <a:r>
              <a:rPr lang="it-IT" dirty="0"/>
              <a:t>o archiviate</a:t>
            </a:r>
          </a:p>
        </p:txBody>
      </p:sp>
    </p:spTree>
    <p:extLst>
      <p:ext uri="{BB962C8B-B14F-4D97-AF65-F5344CB8AC3E}">
        <p14:creationId xmlns:p14="http://schemas.microsoft.com/office/powerpoint/2010/main" val="1037321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50D4F6-2587-4BAD-811C-D99546D2284B}"/>
              </a:ext>
            </a:extLst>
          </p:cNvPr>
          <p:cNvSpPr>
            <a:spLocks noGrp="1"/>
          </p:cNvSpPr>
          <p:nvPr>
            <p:ph type="title"/>
          </p:nvPr>
        </p:nvSpPr>
        <p:spPr>
          <a:xfrm>
            <a:off x="628650" y="18255"/>
            <a:ext cx="7886700" cy="1325563"/>
          </a:xfrm>
        </p:spPr>
        <p:txBody>
          <a:bodyPr>
            <a:normAutofit/>
          </a:bodyPr>
          <a:lstStyle/>
          <a:p>
            <a:pPr algn="ctr"/>
            <a:r>
              <a:rPr lang="it-IT" sz="4000" dirty="0">
                <a:solidFill>
                  <a:srgbClr val="FF0000"/>
                </a:solidFill>
              </a:rPr>
              <a:t>Campi da analizzare</a:t>
            </a:r>
          </a:p>
        </p:txBody>
      </p:sp>
      <p:sp>
        <p:nvSpPr>
          <p:cNvPr id="3" name="Segnaposto contenuto 2">
            <a:extLst>
              <a:ext uri="{FF2B5EF4-FFF2-40B4-BE49-F238E27FC236}">
                <a16:creationId xmlns:a16="http://schemas.microsoft.com/office/drawing/2014/main" xmlns="" id="{90912616-B497-4AC9-88B6-F7B5C7BFD26C}"/>
              </a:ext>
            </a:extLst>
          </p:cNvPr>
          <p:cNvSpPr>
            <a:spLocks noGrp="1"/>
          </p:cNvSpPr>
          <p:nvPr>
            <p:ph idx="1"/>
          </p:nvPr>
        </p:nvSpPr>
        <p:spPr>
          <a:xfrm>
            <a:off x="2343150" y="1819275"/>
            <a:ext cx="6600825" cy="4548188"/>
          </a:xfrm>
        </p:spPr>
        <p:txBody>
          <a:bodyPr>
            <a:normAutofit/>
          </a:bodyPr>
          <a:lstStyle/>
          <a:p>
            <a:r>
              <a:rPr lang="it-IT" sz="2000" dirty="0"/>
              <a:t>per ricoveri ordinari medici</a:t>
            </a:r>
          </a:p>
          <a:p>
            <a:pPr marL="0" indent="0">
              <a:buNone/>
            </a:pPr>
            <a:endParaRPr lang="it-IT" sz="2000" dirty="0"/>
          </a:p>
          <a:p>
            <a:pPr marL="0" indent="0">
              <a:buNone/>
            </a:pPr>
            <a:r>
              <a:rPr lang="it-IT" sz="2000" dirty="0"/>
              <a:t>1. check chiusura cartella</a:t>
            </a:r>
          </a:p>
          <a:p>
            <a:pPr marL="0" indent="0">
              <a:buNone/>
            </a:pPr>
            <a:r>
              <a:rPr lang="it-IT" sz="2000" dirty="0"/>
              <a:t>2. lettera di dimissione</a:t>
            </a:r>
          </a:p>
          <a:p>
            <a:pPr marL="0" indent="0">
              <a:buNone/>
            </a:pPr>
            <a:r>
              <a:rPr lang="it-IT" sz="2000" dirty="0"/>
              <a:t>3. anamnesi</a:t>
            </a:r>
          </a:p>
          <a:p>
            <a:pPr marL="0" indent="0">
              <a:buNone/>
            </a:pPr>
            <a:r>
              <a:rPr lang="it-IT" sz="2000" dirty="0"/>
              <a:t>4. esame obiettivo</a:t>
            </a:r>
          </a:p>
          <a:p>
            <a:pPr marL="0" indent="0">
              <a:buNone/>
            </a:pPr>
            <a:r>
              <a:rPr lang="it-IT" sz="2000" dirty="0"/>
              <a:t>5. diario clinico</a:t>
            </a:r>
          </a:p>
          <a:p>
            <a:pPr marL="0" indent="0">
              <a:buNone/>
            </a:pPr>
            <a:r>
              <a:rPr lang="it-IT" sz="2000" dirty="0"/>
              <a:t>6. scheda di terapia</a:t>
            </a:r>
          </a:p>
          <a:p>
            <a:pPr marL="0" indent="0">
              <a:buNone/>
            </a:pPr>
            <a:r>
              <a:rPr lang="it-IT" sz="2000" dirty="0"/>
              <a:t>7. cartella infermieristica</a:t>
            </a:r>
          </a:p>
          <a:p>
            <a:pPr marL="0" indent="0">
              <a:buNone/>
            </a:pPr>
            <a:r>
              <a:rPr lang="it-IT" sz="2000" dirty="0"/>
              <a:t>8. consensi aziendali</a:t>
            </a:r>
          </a:p>
        </p:txBody>
      </p:sp>
    </p:spTree>
    <p:extLst>
      <p:ext uri="{BB962C8B-B14F-4D97-AF65-F5344CB8AC3E}">
        <p14:creationId xmlns:p14="http://schemas.microsoft.com/office/powerpoint/2010/main" val="159804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6E8067B-F0C7-4D9A-B885-EA2685BCD4F5}"/>
              </a:ext>
            </a:extLst>
          </p:cNvPr>
          <p:cNvSpPr>
            <a:spLocks noGrp="1"/>
          </p:cNvSpPr>
          <p:nvPr>
            <p:ph type="title"/>
          </p:nvPr>
        </p:nvSpPr>
        <p:spPr>
          <a:xfrm>
            <a:off x="1942415" y="412751"/>
            <a:ext cx="7886700" cy="1325563"/>
          </a:xfrm>
        </p:spPr>
        <p:txBody>
          <a:bodyPr>
            <a:normAutofit/>
          </a:bodyPr>
          <a:lstStyle/>
          <a:p>
            <a:r>
              <a:rPr lang="it-IT" sz="4000" b="1" dirty="0">
                <a:solidFill>
                  <a:srgbClr val="FF0000"/>
                </a:solidFill>
              </a:rPr>
              <a:t>Dimensioni prescelte da analizzare</a:t>
            </a:r>
          </a:p>
        </p:txBody>
      </p:sp>
      <p:sp>
        <p:nvSpPr>
          <p:cNvPr id="3" name="Segnaposto contenuto 2">
            <a:extLst>
              <a:ext uri="{FF2B5EF4-FFF2-40B4-BE49-F238E27FC236}">
                <a16:creationId xmlns:a16="http://schemas.microsoft.com/office/drawing/2014/main" xmlns="" id="{1CF08C86-80ED-49F2-BB78-9879AD3AC5FE}"/>
              </a:ext>
            </a:extLst>
          </p:cNvPr>
          <p:cNvSpPr>
            <a:spLocks noGrp="1"/>
          </p:cNvSpPr>
          <p:nvPr>
            <p:ph idx="1"/>
          </p:nvPr>
        </p:nvSpPr>
        <p:spPr/>
        <p:txBody>
          <a:bodyPr>
            <a:normAutofit/>
          </a:bodyPr>
          <a:lstStyle/>
          <a:p>
            <a:pPr marL="0" indent="0">
              <a:buNone/>
            </a:pPr>
            <a:endParaRPr lang="it-IT" sz="2400" dirty="0"/>
          </a:p>
          <a:p>
            <a:pPr marL="0" indent="0">
              <a:buNone/>
            </a:pPr>
            <a:r>
              <a:rPr lang="it-IT" sz="2400" dirty="0"/>
              <a:t>• Chiarezza</a:t>
            </a:r>
          </a:p>
          <a:p>
            <a:pPr marL="0" indent="0">
              <a:buNone/>
            </a:pPr>
            <a:r>
              <a:rPr lang="it-IT" sz="2400" dirty="0"/>
              <a:t>• Accuratezza</a:t>
            </a:r>
          </a:p>
          <a:p>
            <a:pPr marL="0" indent="0">
              <a:buNone/>
            </a:pPr>
            <a:r>
              <a:rPr lang="it-IT" sz="2400" dirty="0"/>
              <a:t>• Rintracciabilità</a:t>
            </a:r>
          </a:p>
        </p:txBody>
      </p:sp>
    </p:spTree>
    <p:extLst>
      <p:ext uri="{BB962C8B-B14F-4D97-AF65-F5344CB8AC3E}">
        <p14:creationId xmlns:p14="http://schemas.microsoft.com/office/powerpoint/2010/main" val="1163649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A73408-7CC8-434E-8F59-D9C9CFAED9E1}"/>
              </a:ext>
            </a:extLst>
          </p:cNvPr>
          <p:cNvSpPr>
            <a:spLocks noGrp="1"/>
          </p:cNvSpPr>
          <p:nvPr>
            <p:ph type="title"/>
          </p:nvPr>
        </p:nvSpPr>
        <p:spPr>
          <a:xfrm>
            <a:off x="100013" y="283996"/>
            <a:ext cx="8943974" cy="1325563"/>
          </a:xfrm>
        </p:spPr>
        <p:txBody>
          <a:bodyPr>
            <a:noAutofit/>
          </a:bodyPr>
          <a:lstStyle/>
          <a:p>
            <a:pPr algn="ctr"/>
            <a:r>
              <a:rPr lang="it-IT" sz="3600" b="1" dirty="0">
                <a:solidFill>
                  <a:srgbClr val="FF0000"/>
                </a:solidFill>
              </a:rPr>
              <a:t>Chiarezza </a:t>
            </a:r>
            <a:br>
              <a:rPr lang="it-IT" sz="3600" b="1" dirty="0">
                <a:solidFill>
                  <a:srgbClr val="FF0000"/>
                </a:solidFill>
              </a:rPr>
            </a:br>
            <a:endParaRPr lang="it-IT" sz="3200" dirty="0"/>
          </a:p>
        </p:txBody>
      </p:sp>
      <p:sp>
        <p:nvSpPr>
          <p:cNvPr id="3" name="Segnaposto contenuto 2">
            <a:extLst>
              <a:ext uri="{FF2B5EF4-FFF2-40B4-BE49-F238E27FC236}">
                <a16:creationId xmlns:a16="http://schemas.microsoft.com/office/drawing/2014/main" xmlns="" id="{FD300E67-7869-4275-8D64-5E4E5A9BC5BA}"/>
              </a:ext>
            </a:extLst>
          </p:cNvPr>
          <p:cNvSpPr>
            <a:spLocks noGrp="1"/>
          </p:cNvSpPr>
          <p:nvPr>
            <p:ph idx="1"/>
          </p:nvPr>
        </p:nvSpPr>
        <p:spPr/>
        <p:txBody>
          <a:bodyPr>
            <a:normAutofit/>
          </a:bodyPr>
          <a:lstStyle/>
          <a:p>
            <a:endParaRPr lang="it-IT" sz="2000" dirty="0"/>
          </a:p>
          <a:p>
            <a:r>
              <a:rPr lang="it-IT" sz="2000" dirty="0"/>
              <a:t>Leggibilità e regolarità di compilazione.</a:t>
            </a:r>
          </a:p>
          <a:p>
            <a:pPr marL="0" indent="0">
              <a:buNone/>
            </a:pPr>
            <a:r>
              <a:rPr lang="it-IT" sz="2000" dirty="0"/>
              <a:t>- Le eventuali correzioni e cancellature devono poter essere ricostruite (leggibilità di quanto cancellato, data della modifica, firma )</a:t>
            </a:r>
          </a:p>
        </p:txBody>
      </p:sp>
    </p:spTree>
    <p:extLst>
      <p:ext uri="{BB962C8B-B14F-4D97-AF65-F5344CB8AC3E}">
        <p14:creationId xmlns:p14="http://schemas.microsoft.com/office/powerpoint/2010/main" val="1675817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5AF50D-C64F-4B80-890B-BEACD3960048}"/>
              </a:ext>
            </a:extLst>
          </p:cNvPr>
          <p:cNvSpPr>
            <a:spLocks noGrp="1"/>
          </p:cNvSpPr>
          <p:nvPr>
            <p:ph type="title"/>
          </p:nvPr>
        </p:nvSpPr>
        <p:spPr>
          <a:xfrm>
            <a:off x="466725" y="165101"/>
            <a:ext cx="8382000" cy="1325563"/>
          </a:xfrm>
        </p:spPr>
        <p:txBody>
          <a:bodyPr>
            <a:noAutofit/>
          </a:bodyPr>
          <a:lstStyle/>
          <a:p>
            <a:pPr algn="ctr"/>
            <a:r>
              <a:rPr lang="it-IT" sz="4000" b="1" dirty="0">
                <a:solidFill>
                  <a:srgbClr val="FF0000"/>
                </a:solidFill>
              </a:rPr>
              <a:t>Accuratezza</a:t>
            </a:r>
            <a:r>
              <a:rPr lang="it-IT" sz="3600" dirty="0"/>
              <a:t/>
            </a:r>
            <a:br>
              <a:rPr lang="it-IT" sz="3600" dirty="0"/>
            </a:br>
            <a:endParaRPr lang="it-IT" sz="3600" dirty="0"/>
          </a:p>
        </p:txBody>
      </p:sp>
      <p:sp>
        <p:nvSpPr>
          <p:cNvPr id="3" name="Segnaposto contenuto 2">
            <a:extLst>
              <a:ext uri="{FF2B5EF4-FFF2-40B4-BE49-F238E27FC236}">
                <a16:creationId xmlns:a16="http://schemas.microsoft.com/office/drawing/2014/main" xmlns="" id="{4CB76B68-D8F1-48DB-8274-8E52AAF5F313}"/>
              </a:ext>
            </a:extLst>
          </p:cNvPr>
          <p:cNvSpPr>
            <a:spLocks noGrp="1"/>
          </p:cNvSpPr>
          <p:nvPr>
            <p:ph idx="1"/>
          </p:nvPr>
        </p:nvSpPr>
        <p:spPr>
          <a:xfrm>
            <a:off x="1485899" y="2151061"/>
            <a:ext cx="6657975" cy="4351338"/>
          </a:xfrm>
        </p:spPr>
        <p:txBody>
          <a:bodyPr>
            <a:normAutofit/>
          </a:bodyPr>
          <a:lstStyle/>
          <a:p>
            <a:endParaRPr lang="it-IT" sz="2000" dirty="0"/>
          </a:p>
          <a:p>
            <a:pPr algn="ctr"/>
            <a:r>
              <a:rPr lang="it-IT" sz="2000" dirty="0"/>
              <a:t>riferita ai dati clinici essenziali o rilevanti, man mano formati nel tempo, che sono trascritti perché correlati alle esigenze di assistenza.</a:t>
            </a:r>
          </a:p>
        </p:txBody>
      </p:sp>
    </p:spTree>
    <p:extLst>
      <p:ext uri="{BB962C8B-B14F-4D97-AF65-F5344CB8AC3E}">
        <p14:creationId xmlns:p14="http://schemas.microsoft.com/office/powerpoint/2010/main" val="3874904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F54A6A-28E0-4F54-AD09-2B9ED10A81A1}"/>
              </a:ext>
            </a:extLst>
          </p:cNvPr>
          <p:cNvSpPr>
            <a:spLocks noGrp="1"/>
          </p:cNvSpPr>
          <p:nvPr>
            <p:ph type="title"/>
          </p:nvPr>
        </p:nvSpPr>
        <p:spPr>
          <a:xfrm>
            <a:off x="895350" y="532605"/>
            <a:ext cx="7886700" cy="1325563"/>
          </a:xfrm>
        </p:spPr>
        <p:txBody>
          <a:bodyPr/>
          <a:lstStyle/>
          <a:p>
            <a:pPr algn="ctr"/>
            <a:r>
              <a:rPr lang="it-IT" b="1" dirty="0">
                <a:solidFill>
                  <a:srgbClr val="FF0000"/>
                </a:solidFill>
              </a:rPr>
              <a:t>Rintracciabilità</a:t>
            </a:r>
          </a:p>
        </p:txBody>
      </p:sp>
      <p:sp>
        <p:nvSpPr>
          <p:cNvPr id="3" name="Segnaposto contenuto 2">
            <a:extLst>
              <a:ext uri="{FF2B5EF4-FFF2-40B4-BE49-F238E27FC236}">
                <a16:creationId xmlns:a16="http://schemas.microsoft.com/office/drawing/2014/main" xmlns="" id="{3B1D7297-F29B-47ED-BE76-5D90908D9DD4}"/>
              </a:ext>
            </a:extLst>
          </p:cNvPr>
          <p:cNvSpPr>
            <a:spLocks noGrp="1"/>
          </p:cNvSpPr>
          <p:nvPr>
            <p:ph idx="1"/>
          </p:nvPr>
        </p:nvSpPr>
        <p:spPr>
          <a:xfrm>
            <a:off x="1999565" y="1933575"/>
            <a:ext cx="6249085" cy="3777622"/>
          </a:xfrm>
        </p:spPr>
        <p:txBody>
          <a:bodyPr>
            <a:normAutofit/>
          </a:bodyPr>
          <a:lstStyle/>
          <a:p>
            <a:endParaRPr lang="it-IT" sz="2000" dirty="0"/>
          </a:p>
          <a:p>
            <a:pPr marL="0" indent="0">
              <a:buNone/>
            </a:pPr>
            <a:endParaRPr lang="it-IT" sz="2000" dirty="0"/>
          </a:p>
          <a:p>
            <a:r>
              <a:rPr lang="it-IT" sz="2000" dirty="0"/>
              <a:t>possibilità di risalire a tutte le </a:t>
            </a:r>
            <a:r>
              <a:rPr lang="it-IT" sz="2000" i="1" dirty="0"/>
              <a:t>attività</a:t>
            </a:r>
            <a:r>
              <a:rPr lang="it-IT" sz="2000" dirty="0"/>
              <a:t>, gli </a:t>
            </a:r>
            <a:r>
              <a:rPr lang="it-IT" sz="2000" i="1" dirty="0"/>
              <a:t>esecutori</a:t>
            </a:r>
            <a:r>
              <a:rPr lang="it-IT" sz="2000" dirty="0"/>
              <a:t>, i </a:t>
            </a:r>
            <a:r>
              <a:rPr lang="it-IT" sz="2000" i="1" dirty="0"/>
              <a:t>materiali </a:t>
            </a:r>
            <a:r>
              <a:rPr lang="it-IT" sz="2000" dirty="0"/>
              <a:t>e i </a:t>
            </a:r>
            <a:r>
              <a:rPr lang="it-IT" sz="2000" i="1" dirty="0"/>
              <a:t>documenti </a:t>
            </a:r>
            <a:r>
              <a:rPr lang="it-IT" sz="2000" dirty="0"/>
              <a:t>attinenti al ricovero individuando autore ed epoca dell’annotazione</a:t>
            </a:r>
          </a:p>
        </p:txBody>
      </p:sp>
    </p:spTree>
    <p:extLst>
      <p:ext uri="{BB962C8B-B14F-4D97-AF65-F5344CB8AC3E}">
        <p14:creationId xmlns:p14="http://schemas.microsoft.com/office/powerpoint/2010/main" val="2615005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xmlns="" id="{4F98C676-391B-42FC-B87A-F747E39EA3F1}"/>
              </a:ext>
            </a:extLst>
          </p:cNvPr>
          <p:cNvSpPr>
            <a:spLocks noGrp="1" noChangeArrowheads="1"/>
          </p:cNvSpPr>
          <p:nvPr>
            <p:ph type="title"/>
          </p:nvPr>
        </p:nvSpPr>
        <p:spPr/>
        <p:txBody>
          <a:bodyPr>
            <a:normAutofit fontScale="90000"/>
          </a:bodyPr>
          <a:lstStyle/>
          <a:p>
            <a:pPr eaLnBrk="1" hangingPunct="1">
              <a:defRPr/>
            </a:pPr>
            <a:r>
              <a:rPr lang="it-IT" altLang="it-IT" sz="4000" dirty="0">
                <a:solidFill>
                  <a:schemeClr val="tx1">
                    <a:lumMod val="65000"/>
                    <a:lumOff val="35000"/>
                  </a:schemeClr>
                </a:solidFill>
              </a:rPr>
              <a:t>INDIVIDUAZIONE DEL PROBLEMA</a:t>
            </a:r>
          </a:p>
        </p:txBody>
      </p:sp>
      <p:sp>
        <p:nvSpPr>
          <p:cNvPr id="371715" name="Rectangle 3">
            <a:extLst>
              <a:ext uri="{FF2B5EF4-FFF2-40B4-BE49-F238E27FC236}">
                <a16:creationId xmlns:a16="http://schemas.microsoft.com/office/drawing/2014/main" xmlns="" id="{58E39382-2240-4A15-8F0C-EC571D633111}"/>
              </a:ext>
            </a:extLst>
          </p:cNvPr>
          <p:cNvSpPr>
            <a:spLocks noGrp="1" noChangeArrowheads="1"/>
          </p:cNvSpPr>
          <p:nvPr>
            <p:ph type="body" idx="1"/>
          </p:nvPr>
        </p:nvSpPr>
        <p:spPr/>
        <p:txBody>
          <a:bodyPr>
            <a:normAutofit fontScale="85000" lnSpcReduction="20000"/>
          </a:bodyPr>
          <a:lstStyle/>
          <a:p>
            <a:pPr eaLnBrk="1" hangingPunct="1">
              <a:lnSpc>
                <a:spcPct val="90000"/>
              </a:lnSpc>
              <a:buFont typeface="Wingdings" panose="05000000000000000000" pitchFamily="2" charset="2"/>
              <a:buNone/>
              <a:defRPr/>
            </a:pPr>
            <a:endParaRPr lang="it-IT" altLang="it-IT" sz="2800" dirty="0"/>
          </a:p>
          <a:p>
            <a:pPr eaLnBrk="1" hangingPunct="1">
              <a:lnSpc>
                <a:spcPct val="90000"/>
              </a:lnSpc>
              <a:buFont typeface="Wingdings" panose="05000000000000000000" pitchFamily="2" charset="2"/>
              <a:buNone/>
              <a:defRPr/>
            </a:pPr>
            <a:r>
              <a:rPr lang="it-IT" altLang="it-IT" sz="2800" dirty="0"/>
              <a:t>    E’ la prima tappa del procedimento clinico      </a:t>
            </a:r>
          </a:p>
          <a:p>
            <a:pPr eaLnBrk="1" hangingPunct="1">
              <a:lnSpc>
                <a:spcPct val="90000"/>
              </a:lnSpc>
              <a:buFont typeface="Wingdings" panose="05000000000000000000" pitchFamily="2" charset="2"/>
              <a:buNone/>
              <a:defRPr/>
            </a:pPr>
            <a:r>
              <a:rPr lang="it-IT" altLang="it-IT" sz="2800" dirty="0"/>
              <a:t>    ed è costituita dalla </a:t>
            </a:r>
          </a:p>
          <a:p>
            <a:pPr eaLnBrk="1" hangingPunct="1">
              <a:lnSpc>
                <a:spcPct val="90000"/>
              </a:lnSpc>
              <a:buFont typeface="Wingdings" panose="05000000000000000000" pitchFamily="2" charset="2"/>
              <a:buNone/>
              <a:defRPr/>
            </a:pPr>
            <a:endParaRPr lang="it-IT" altLang="it-IT" sz="2800" dirty="0"/>
          </a:p>
          <a:p>
            <a:pPr eaLnBrk="1" hangingPunct="1">
              <a:lnSpc>
                <a:spcPct val="90000"/>
              </a:lnSpc>
              <a:buFont typeface="Wingdings" panose="05000000000000000000" pitchFamily="2" charset="2"/>
              <a:buNone/>
              <a:defRPr/>
            </a:pPr>
            <a:r>
              <a:rPr lang="it-IT" altLang="it-IT" sz="2800" dirty="0"/>
              <a:t>    </a:t>
            </a:r>
            <a:r>
              <a:rPr lang="it-IT" altLang="it-IT" sz="2800" b="1" dirty="0">
                <a:solidFill>
                  <a:schemeClr val="tx1">
                    <a:lumMod val="65000"/>
                    <a:lumOff val="35000"/>
                  </a:schemeClr>
                </a:solidFill>
              </a:rPr>
              <a:t>FASE SEMEIOLOGICA</a:t>
            </a:r>
          </a:p>
          <a:p>
            <a:pPr eaLnBrk="1" hangingPunct="1">
              <a:lnSpc>
                <a:spcPct val="90000"/>
              </a:lnSpc>
              <a:buFont typeface="Wingdings" panose="05000000000000000000" pitchFamily="2" charset="2"/>
              <a:buNone/>
              <a:defRPr/>
            </a:pPr>
            <a:r>
              <a:rPr lang="it-IT" altLang="it-IT" sz="2800" dirty="0"/>
              <a:t>    che comprende</a:t>
            </a:r>
          </a:p>
          <a:p>
            <a:pPr eaLnBrk="1" hangingPunct="1">
              <a:lnSpc>
                <a:spcPct val="90000"/>
              </a:lnSpc>
              <a:buFont typeface="Wingdings" panose="05000000000000000000" pitchFamily="2" charset="2"/>
              <a:buNone/>
              <a:defRPr/>
            </a:pPr>
            <a:endParaRPr lang="it-IT" altLang="it-IT" sz="2800" dirty="0">
              <a:solidFill>
                <a:schemeClr val="tx1">
                  <a:lumMod val="65000"/>
                  <a:lumOff val="35000"/>
                </a:schemeClr>
              </a:solidFill>
            </a:endParaRPr>
          </a:p>
          <a:p>
            <a:pPr eaLnBrk="1" hangingPunct="1">
              <a:lnSpc>
                <a:spcPct val="90000"/>
              </a:lnSpc>
              <a:buFont typeface="Wingdings" panose="05000000000000000000" pitchFamily="2" charset="2"/>
              <a:buNone/>
              <a:defRPr/>
            </a:pPr>
            <a:r>
              <a:rPr lang="it-IT" altLang="it-IT" sz="2800" b="1" dirty="0">
                <a:solidFill>
                  <a:schemeClr val="tx1">
                    <a:lumMod val="65000"/>
                    <a:lumOff val="35000"/>
                  </a:schemeClr>
                </a:solidFill>
              </a:rPr>
              <a:t>    L’OSSERVAZIONE ed IL RILEVAMENTO </a:t>
            </a:r>
          </a:p>
          <a:p>
            <a:pPr eaLnBrk="1" hangingPunct="1">
              <a:lnSpc>
                <a:spcPct val="90000"/>
              </a:lnSpc>
              <a:buFont typeface="Wingdings" panose="05000000000000000000" pitchFamily="2" charset="2"/>
              <a:buNone/>
              <a:defRPr/>
            </a:pPr>
            <a:r>
              <a:rPr lang="it-IT" altLang="it-IT" sz="2800" b="1" dirty="0">
                <a:solidFill>
                  <a:schemeClr val="tx1">
                    <a:lumMod val="65000"/>
                    <a:lumOff val="35000"/>
                  </a:schemeClr>
                </a:solidFill>
              </a:rPr>
              <a:t>    CLINICO DEI SEGNI E DEI SINTOMI </a:t>
            </a:r>
          </a:p>
        </p:txBody>
      </p:sp>
    </p:spTree>
    <p:extLst>
      <p:ext uri="{BB962C8B-B14F-4D97-AF65-F5344CB8AC3E}">
        <p14:creationId xmlns:p14="http://schemas.microsoft.com/office/powerpoint/2010/main" val="2647166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1714"/>
                                        </p:tgtEl>
                                        <p:attrNameLst>
                                          <p:attrName>style.visibility</p:attrName>
                                        </p:attrNameLst>
                                      </p:cBhvr>
                                      <p:to>
                                        <p:strVal val="visible"/>
                                      </p:to>
                                    </p:set>
                                    <p:anim calcmode="lin" valueType="num">
                                      <p:cBhvr>
                                        <p:cTn id="7" dur="500" fill="hold"/>
                                        <p:tgtEl>
                                          <p:spTgt spid="371714"/>
                                        </p:tgtEl>
                                        <p:attrNameLst>
                                          <p:attrName>ppt_w</p:attrName>
                                        </p:attrNameLst>
                                      </p:cBhvr>
                                      <p:tavLst>
                                        <p:tav tm="0">
                                          <p:val>
                                            <p:fltVal val="0"/>
                                          </p:val>
                                        </p:tav>
                                        <p:tav tm="100000">
                                          <p:val>
                                            <p:strVal val="#ppt_w"/>
                                          </p:val>
                                        </p:tav>
                                      </p:tavLst>
                                    </p:anim>
                                    <p:anim calcmode="lin" valueType="num">
                                      <p:cBhvr>
                                        <p:cTn id="8" dur="500" fill="hold"/>
                                        <p:tgtEl>
                                          <p:spTgt spid="371714"/>
                                        </p:tgtEl>
                                        <p:attrNameLst>
                                          <p:attrName>ppt_h</p:attrName>
                                        </p:attrNameLst>
                                      </p:cBhvr>
                                      <p:tavLst>
                                        <p:tav tm="0">
                                          <p:val>
                                            <p:fltVal val="0"/>
                                          </p:val>
                                        </p:tav>
                                        <p:tav tm="100000">
                                          <p:val>
                                            <p:strVal val="#ppt_h"/>
                                          </p:val>
                                        </p:tav>
                                      </p:tavLst>
                                    </p:anim>
                                    <p:animEffect transition="in" filter="fade">
                                      <p:cBhvr>
                                        <p:cTn id="9" dur="500"/>
                                        <p:tgtEl>
                                          <p:spTgt spid="371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xmlns="" id="{CD4081FC-241A-4B41-99D8-0BCA607A95F8}"/>
              </a:ext>
            </a:extLst>
          </p:cNvPr>
          <p:cNvSpPr>
            <a:spLocks noGrp="1"/>
          </p:cNvSpPr>
          <p:nvPr>
            <p:ph idx="1"/>
          </p:nvPr>
        </p:nvSpPr>
        <p:spPr>
          <a:xfrm>
            <a:off x="1390650" y="2476500"/>
            <a:ext cx="7439025" cy="3453772"/>
          </a:xfrm>
        </p:spPr>
        <p:txBody>
          <a:bodyPr>
            <a:normAutofit/>
          </a:bodyPr>
          <a:lstStyle/>
          <a:p>
            <a:r>
              <a:rPr lang="it-IT" sz="4800" dirty="0"/>
              <a:t> Si riconosce solo ciò che si conosce…</a:t>
            </a:r>
          </a:p>
        </p:txBody>
      </p:sp>
    </p:spTree>
    <p:extLst>
      <p:ext uri="{BB962C8B-B14F-4D97-AF65-F5344CB8AC3E}">
        <p14:creationId xmlns:p14="http://schemas.microsoft.com/office/powerpoint/2010/main" val="994277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D6949E53-088D-4F79-B643-AB8B617E29FC}"/>
              </a:ext>
            </a:extLst>
          </p:cNvPr>
          <p:cNvSpPr/>
          <p:nvPr/>
        </p:nvSpPr>
        <p:spPr>
          <a:xfrm>
            <a:off x="1457325" y="847725"/>
            <a:ext cx="7686675" cy="5324535"/>
          </a:xfrm>
          <a:prstGeom prst="rect">
            <a:avLst/>
          </a:prstGeom>
        </p:spPr>
        <p:txBody>
          <a:bodyPr wrap="square">
            <a:spAutoFit/>
          </a:bodyPr>
          <a:lstStyle/>
          <a:p>
            <a:r>
              <a:rPr lang="it-IT" sz="2000" dirty="0">
                <a:solidFill>
                  <a:srgbClr val="FF0000"/>
                </a:solidFill>
              </a:rPr>
              <a:t>Art. 2699 Codice Civile</a:t>
            </a:r>
          </a:p>
          <a:p>
            <a:endParaRPr lang="it-IT" sz="2000" dirty="0">
              <a:solidFill>
                <a:srgbClr val="FF0000"/>
              </a:solidFill>
            </a:endParaRPr>
          </a:p>
          <a:p>
            <a:r>
              <a:rPr lang="it-IT" sz="2000" b="1" dirty="0"/>
              <a:t>Atto Pubblico</a:t>
            </a:r>
          </a:p>
          <a:p>
            <a:r>
              <a:rPr lang="it-IT" sz="2000" dirty="0"/>
              <a:t>L'atto pubblico è il documento redatto, con le richieste</a:t>
            </a:r>
          </a:p>
          <a:p>
            <a:r>
              <a:rPr lang="it-IT" sz="2000" dirty="0"/>
              <a:t>formalità, da un notaio o da altro pubblico ufficiale</a:t>
            </a:r>
          </a:p>
          <a:p>
            <a:r>
              <a:rPr lang="it-IT" sz="2000" dirty="0"/>
              <a:t>Autorizzato ad attribuirgli pubblica fede nel luogo dove l'atto è formato.</a:t>
            </a:r>
          </a:p>
          <a:p>
            <a:endParaRPr lang="it-IT" sz="2000" dirty="0"/>
          </a:p>
          <a:p>
            <a:endParaRPr lang="it-IT" sz="2000" dirty="0"/>
          </a:p>
          <a:p>
            <a:r>
              <a:rPr lang="it-IT" sz="2000" dirty="0">
                <a:solidFill>
                  <a:srgbClr val="FF0000"/>
                </a:solidFill>
              </a:rPr>
              <a:t>Articolo 2700 del Codice Civile</a:t>
            </a:r>
            <a:r>
              <a:rPr lang="it-IT" sz="2000" dirty="0"/>
              <a:t> </a:t>
            </a:r>
          </a:p>
          <a:p>
            <a:endParaRPr lang="it-IT" sz="2000" dirty="0"/>
          </a:p>
          <a:p>
            <a:r>
              <a:rPr lang="it-IT" sz="2000" b="1" dirty="0"/>
              <a:t>Efficacia dell’atto pubblico</a:t>
            </a:r>
          </a:p>
          <a:p>
            <a:r>
              <a:rPr lang="it-IT" sz="2000" dirty="0"/>
              <a:t>L'atto pubblico fa piena prova, fino a querela di falso, della</a:t>
            </a:r>
          </a:p>
          <a:p>
            <a:r>
              <a:rPr lang="it-IT" sz="2000" dirty="0"/>
              <a:t>provenienza del documento dal pubblico ufficiale che lo ha</a:t>
            </a:r>
          </a:p>
          <a:p>
            <a:r>
              <a:rPr lang="it-IT" sz="2000" dirty="0"/>
              <a:t>formato, nonché delle dichiarazioni delle parti e degli altri fatti che il pubblico ufficiale attesta avvenuti in sua presenza o da lui compiuti</a:t>
            </a:r>
          </a:p>
        </p:txBody>
      </p:sp>
    </p:spTree>
    <p:extLst>
      <p:ext uri="{BB962C8B-B14F-4D97-AF65-F5344CB8AC3E}">
        <p14:creationId xmlns:p14="http://schemas.microsoft.com/office/powerpoint/2010/main" val="2838561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xmlns="" id="{298BC219-49DB-47A0-9BCC-3F278EAB26F2}"/>
              </a:ext>
            </a:extLst>
          </p:cNvPr>
          <p:cNvSpPr>
            <a:spLocks noGrp="1" noChangeArrowheads="1"/>
          </p:cNvSpPr>
          <p:nvPr>
            <p:ph type="body" idx="4294967295"/>
          </p:nvPr>
        </p:nvSpPr>
        <p:spPr>
          <a:xfrm>
            <a:off x="1609725" y="1343025"/>
            <a:ext cx="6792913" cy="5187950"/>
          </a:xfrm>
        </p:spPr>
        <p:txBody>
          <a:bodyPr>
            <a:normAutofit/>
          </a:bodyPr>
          <a:lstStyle/>
          <a:p>
            <a:pPr eaLnBrk="1" hangingPunct="1">
              <a:buFont typeface="Wingdings" panose="05000000000000000000" pitchFamily="2" charset="2"/>
              <a:buNone/>
              <a:defRPr/>
            </a:pPr>
            <a:endParaRPr lang="it-IT" altLang="it-IT" sz="2400" dirty="0"/>
          </a:p>
          <a:p>
            <a:pPr eaLnBrk="1" hangingPunct="1">
              <a:buFont typeface="Wingdings" panose="05000000000000000000" pitchFamily="2" charset="2"/>
              <a:buNone/>
              <a:defRPr/>
            </a:pPr>
            <a:r>
              <a:rPr lang="it-IT" altLang="it-IT" sz="2400" dirty="0"/>
              <a:t>SINTOMO   :  ogni sensazione soggettiva</a:t>
            </a:r>
          </a:p>
          <a:p>
            <a:pPr eaLnBrk="1" hangingPunct="1">
              <a:buFont typeface="Wingdings" panose="05000000000000000000" pitchFamily="2" charset="2"/>
              <a:buNone/>
              <a:defRPr/>
            </a:pPr>
            <a:r>
              <a:rPr lang="it-IT" altLang="it-IT" sz="2400" dirty="0"/>
              <a:t>                        avvertita dal paziente</a:t>
            </a:r>
          </a:p>
          <a:p>
            <a:pPr eaLnBrk="1" hangingPunct="1">
              <a:buFont typeface="Wingdings" panose="05000000000000000000" pitchFamily="2" charset="2"/>
              <a:buNone/>
              <a:defRPr/>
            </a:pPr>
            <a:endParaRPr lang="it-IT" altLang="it-IT" sz="2400" dirty="0"/>
          </a:p>
          <a:p>
            <a:pPr eaLnBrk="1" hangingPunct="1">
              <a:buFont typeface="Wingdings" panose="05000000000000000000" pitchFamily="2" charset="2"/>
              <a:buNone/>
              <a:defRPr/>
            </a:pPr>
            <a:r>
              <a:rPr lang="it-IT" altLang="it-IT" sz="2400" dirty="0"/>
              <a:t>SEGNO       :  ogni alterazione obiettiva</a:t>
            </a:r>
          </a:p>
          <a:p>
            <a:pPr eaLnBrk="1" hangingPunct="1">
              <a:buFont typeface="Wingdings" panose="05000000000000000000" pitchFamily="2" charset="2"/>
              <a:buNone/>
              <a:defRPr/>
            </a:pPr>
            <a:r>
              <a:rPr lang="it-IT" altLang="it-IT" sz="2400" dirty="0"/>
              <a:t>                        manifestata dal paziente</a:t>
            </a:r>
          </a:p>
          <a:p>
            <a:pPr eaLnBrk="1" hangingPunct="1">
              <a:buFont typeface="Wingdings" panose="05000000000000000000" pitchFamily="2" charset="2"/>
              <a:buNone/>
              <a:defRPr/>
            </a:pPr>
            <a:endParaRPr lang="it-IT" altLang="it-IT" sz="2400" dirty="0"/>
          </a:p>
          <a:p>
            <a:pPr eaLnBrk="1" hangingPunct="1">
              <a:buFont typeface="Wingdings" panose="05000000000000000000" pitchFamily="2" charset="2"/>
              <a:buNone/>
              <a:defRPr/>
            </a:pPr>
            <a:r>
              <a:rPr lang="it-IT" altLang="it-IT" sz="2400" dirty="0"/>
              <a:t>SINDROME :  complesso di sintomi e/o</a:t>
            </a:r>
          </a:p>
          <a:p>
            <a:pPr eaLnBrk="1" hangingPunct="1">
              <a:buFont typeface="Wingdings" panose="05000000000000000000" pitchFamily="2" charset="2"/>
              <a:buNone/>
              <a:defRPr/>
            </a:pPr>
            <a:r>
              <a:rPr lang="it-IT" altLang="it-IT" sz="2400" dirty="0"/>
              <a:t>                                 segni </a:t>
            </a:r>
          </a:p>
        </p:txBody>
      </p:sp>
      <p:sp>
        <p:nvSpPr>
          <p:cNvPr id="12291" name="Text Box 3">
            <a:extLst>
              <a:ext uri="{FF2B5EF4-FFF2-40B4-BE49-F238E27FC236}">
                <a16:creationId xmlns:a16="http://schemas.microsoft.com/office/drawing/2014/main" xmlns="" id="{15890CBD-55DC-4E10-A90F-5C188839BFB9}"/>
              </a:ext>
            </a:extLst>
          </p:cNvPr>
          <p:cNvSpPr txBox="1">
            <a:spLocks noChangeArrowheads="1"/>
          </p:cNvSpPr>
          <p:nvPr/>
        </p:nvSpPr>
        <p:spPr bwMode="auto">
          <a:xfrm>
            <a:off x="7812088" y="119697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endParaRPr lang="it-IT" altLang="it-IT"/>
          </a:p>
        </p:txBody>
      </p:sp>
    </p:spTree>
    <p:extLst>
      <p:ext uri="{BB962C8B-B14F-4D97-AF65-F5344CB8AC3E}">
        <p14:creationId xmlns:p14="http://schemas.microsoft.com/office/powerpoint/2010/main" val="1917705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xmlns="" id="{92895F28-19D9-42FC-9BBA-3BB6F9A6B5AD}"/>
              </a:ext>
            </a:extLst>
          </p:cNvPr>
          <p:cNvSpPr>
            <a:spLocks noGrp="1" noChangeArrowheads="1"/>
          </p:cNvSpPr>
          <p:nvPr>
            <p:ph type="title"/>
          </p:nvPr>
        </p:nvSpPr>
        <p:spPr/>
        <p:txBody>
          <a:bodyPr/>
          <a:lstStyle/>
          <a:p>
            <a:pPr eaLnBrk="1" hangingPunct="1">
              <a:defRPr/>
            </a:pPr>
            <a:r>
              <a:rPr lang="it-IT" altLang="it-IT" dirty="0"/>
              <a:t>ITER DIAGNOSTICO</a:t>
            </a:r>
          </a:p>
        </p:txBody>
      </p:sp>
      <p:sp>
        <p:nvSpPr>
          <p:cNvPr id="252931" name="Rectangle 3">
            <a:extLst>
              <a:ext uri="{FF2B5EF4-FFF2-40B4-BE49-F238E27FC236}">
                <a16:creationId xmlns:a16="http://schemas.microsoft.com/office/drawing/2014/main" xmlns="" id="{E6173726-023F-4F23-9F11-92D4249C21DB}"/>
              </a:ext>
            </a:extLst>
          </p:cNvPr>
          <p:cNvSpPr>
            <a:spLocks noGrp="1" noChangeArrowheads="1"/>
          </p:cNvSpPr>
          <p:nvPr>
            <p:ph type="body" idx="1"/>
          </p:nvPr>
        </p:nvSpPr>
        <p:spPr>
          <a:xfrm>
            <a:off x="2619374" y="1771650"/>
            <a:ext cx="6067425" cy="4359275"/>
          </a:xfrm>
        </p:spPr>
        <p:txBody>
          <a:bodyPr>
            <a:normAutofit/>
          </a:bodyPr>
          <a:lstStyle/>
          <a:p>
            <a:pPr eaLnBrk="1" hangingPunct="1">
              <a:defRPr/>
            </a:pPr>
            <a:endParaRPr lang="it-IT" altLang="it-IT" sz="2000" dirty="0"/>
          </a:p>
          <a:p>
            <a:pPr eaLnBrk="1" hangingPunct="1">
              <a:defRPr/>
            </a:pPr>
            <a:r>
              <a:rPr lang="it-IT" altLang="it-IT" sz="2000" dirty="0"/>
              <a:t>FASE ANALITICA</a:t>
            </a:r>
          </a:p>
          <a:p>
            <a:pPr eaLnBrk="1" hangingPunct="1">
              <a:defRPr/>
            </a:pPr>
            <a:endParaRPr lang="it-IT" altLang="it-IT" sz="2000" dirty="0"/>
          </a:p>
          <a:p>
            <a:pPr eaLnBrk="1" hangingPunct="1">
              <a:defRPr/>
            </a:pPr>
            <a:r>
              <a:rPr lang="it-IT" altLang="it-IT" sz="2000" dirty="0"/>
              <a:t>FASE della TEORIA</a:t>
            </a:r>
          </a:p>
          <a:p>
            <a:pPr eaLnBrk="1" hangingPunct="1">
              <a:defRPr/>
            </a:pPr>
            <a:endParaRPr lang="it-IT" altLang="it-IT" sz="2000" dirty="0"/>
          </a:p>
          <a:p>
            <a:pPr eaLnBrk="1" hangingPunct="1">
              <a:defRPr/>
            </a:pPr>
            <a:r>
              <a:rPr lang="it-IT" altLang="it-IT" sz="2000" dirty="0"/>
              <a:t>FASE della DIAGNOSI</a:t>
            </a:r>
          </a:p>
        </p:txBody>
      </p:sp>
    </p:spTree>
    <p:extLst>
      <p:ext uri="{BB962C8B-B14F-4D97-AF65-F5344CB8AC3E}">
        <p14:creationId xmlns:p14="http://schemas.microsoft.com/office/powerpoint/2010/main" val="3861284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xmlns="" id="{C44AC203-6C40-471E-921F-6CC8D9CC4EE8}"/>
              </a:ext>
            </a:extLst>
          </p:cNvPr>
          <p:cNvSpPr>
            <a:spLocks noGrp="1" noChangeArrowheads="1"/>
          </p:cNvSpPr>
          <p:nvPr>
            <p:ph type="title"/>
          </p:nvPr>
        </p:nvSpPr>
        <p:spPr/>
        <p:txBody>
          <a:bodyPr>
            <a:normAutofit fontScale="90000"/>
          </a:bodyPr>
          <a:lstStyle/>
          <a:p>
            <a:pPr eaLnBrk="1" hangingPunct="1">
              <a:defRPr/>
            </a:pPr>
            <a:r>
              <a:rPr lang="it-IT" altLang="it-IT" sz="3200" b="1">
                <a:solidFill>
                  <a:schemeClr val="tx1">
                    <a:lumMod val="65000"/>
                    <a:lumOff val="35000"/>
                  </a:schemeClr>
                </a:solidFill>
              </a:rPr>
              <a:t>OSSERVAZIONE e RILEVAMENTO  CLINICO DEI SEGNI E DEI SIMTOMI</a:t>
            </a:r>
          </a:p>
        </p:txBody>
      </p:sp>
      <p:sp>
        <p:nvSpPr>
          <p:cNvPr id="372739" name="Rectangle 3">
            <a:extLst>
              <a:ext uri="{FF2B5EF4-FFF2-40B4-BE49-F238E27FC236}">
                <a16:creationId xmlns:a16="http://schemas.microsoft.com/office/drawing/2014/main" xmlns="" id="{ABA3FEDD-F7E0-4409-BF20-DCD1C5146276}"/>
              </a:ext>
            </a:extLst>
          </p:cNvPr>
          <p:cNvSpPr>
            <a:spLocks noGrp="1" noChangeArrowheads="1"/>
          </p:cNvSpPr>
          <p:nvPr>
            <p:ph type="body" idx="1"/>
          </p:nvPr>
        </p:nvSpPr>
        <p:spPr>
          <a:xfrm>
            <a:off x="2428875" y="2133600"/>
            <a:ext cx="6105525" cy="3777622"/>
          </a:xfrm>
        </p:spPr>
        <p:txBody>
          <a:bodyPr>
            <a:normAutofit/>
          </a:bodyPr>
          <a:lstStyle/>
          <a:p>
            <a:pPr eaLnBrk="1" hangingPunct="1">
              <a:buFont typeface="Wingdings" panose="05000000000000000000" pitchFamily="2" charset="2"/>
              <a:buNone/>
              <a:defRPr/>
            </a:pPr>
            <a:r>
              <a:rPr lang="it-IT" altLang="it-IT" sz="2000" dirty="0"/>
              <a:t>            </a:t>
            </a:r>
          </a:p>
          <a:p>
            <a:pPr eaLnBrk="1" hangingPunct="1">
              <a:buFont typeface="Wingdings" panose="05000000000000000000" pitchFamily="2" charset="2"/>
              <a:buNone/>
              <a:defRPr/>
            </a:pPr>
            <a:r>
              <a:rPr lang="it-IT" altLang="it-IT" sz="2000" dirty="0"/>
              <a:t>      Anamnesi completa</a:t>
            </a:r>
          </a:p>
          <a:p>
            <a:pPr eaLnBrk="1" hangingPunct="1">
              <a:buFont typeface="Wingdings" panose="05000000000000000000" pitchFamily="2" charset="2"/>
              <a:buNone/>
              <a:defRPr/>
            </a:pPr>
            <a:endParaRPr lang="it-IT" altLang="it-IT" sz="2000" dirty="0"/>
          </a:p>
          <a:p>
            <a:pPr eaLnBrk="1" hangingPunct="1">
              <a:buFont typeface="Wingdings" panose="05000000000000000000" pitchFamily="2" charset="2"/>
              <a:buNone/>
              <a:defRPr/>
            </a:pPr>
            <a:r>
              <a:rPr lang="it-IT" altLang="it-IT" sz="2000" dirty="0"/>
              <a:t>      Esame obiettivo</a:t>
            </a:r>
          </a:p>
          <a:p>
            <a:pPr eaLnBrk="1" hangingPunct="1">
              <a:buFont typeface="Wingdings" panose="05000000000000000000" pitchFamily="2" charset="2"/>
              <a:buNone/>
              <a:defRPr/>
            </a:pPr>
            <a:endParaRPr lang="it-IT" altLang="it-IT" sz="2000" dirty="0"/>
          </a:p>
          <a:p>
            <a:pPr eaLnBrk="1" hangingPunct="1">
              <a:buFont typeface="Wingdings" panose="05000000000000000000" pitchFamily="2" charset="2"/>
              <a:buNone/>
              <a:defRPr/>
            </a:pPr>
            <a:r>
              <a:rPr lang="it-IT" altLang="it-IT" sz="2000" dirty="0"/>
              <a:t>      Indagini semeiologiche di laboratorio</a:t>
            </a:r>
          </a:p>
          <a:p>
            <a:pPr eaLnBrk="1" hangingPunct="1">
              <a:buFont typeface="Wingdings" panose="05000000000000000000" pitchFamily="2" charset="2"/>
              <a:buNone/>
              <a:defRPr/>
            </a:pPr>
            <a:r>
              <a:rPr lang="it-IT" altLang="it-IT" sz="2000" dirty="0"/>
              <a:t>      e strumentali</a:t>
            </a:r>
          </a:p>
        </p:txBody>
      </p:sp>
    </p:spTree>
    <p:extLst>
      <p:ext uri="{BB962C8B-B14F-4D97-AF65-F5344CB8AC3E}">
        <p14:creationId xmlns:p14="http://schemas.microsoft.com/office/powerpoint/2010/main" val="3142490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xmlns="" id="{22A6524F-374A-4299-815A-1DB1E83A10DE}"/>
              </a:ext>
            </a:extLst>
          </p:cNvPr>
          <p:cNvSpPr>
            <a:spLocks noGrp="1" noChangeArrowheads="1"/>
          </p:cNvSpPr>
          <p:nvPr>
            <p:ph type="title"/>
          </p:nvPr>
        </p:nvSpPr>
        <p:spPr/>
        <p:txBody>
          <a:bodyPr/>
          <a:lstStyle/>
          <a:p>
            <a:pPr eaLnBrk="1" hangingPunct="1">
              <a:defRPr/>
            </a:pPr>
            <a:r>
              <a:rPr lang="it-IT" altLang="it-IT" dirty="0"/>
              <a:t>FASE ANALITICA</a:t>
            </a:r>
          </a:p>
        </p:txBody>
      </p:sp>
      <p:sp>
        <p:nvSpPr>
          <p:cNvPr id="356355" name="Rectangle 3">
            <a:extLst>
              <a:ext uri="{FF2B5EF4-FFF2-40B4-BE49-F238E27FC236}">
                <a16:creationId xmlns:a16="http://schemas.microsoft.com/office/drawing/2014/main" xmlns="" id="{BA73C9DC-B69C-450F-AD2E-8279966A1B39}"/>
              </a:ext>
            </a:extLst>
          </p:cNvPr>
          <p:cNvSpPr>
            <a:spLocks noGrp="1" noChangeArrowheads="1"/>
          </p:cNvSpPr>
          <p:nvPr>
            <p:ph type="body" idx="1"/>
          </p:nvPr>
        </p:nvSpPr>
        <p:spPr/>
        <p:txBody>
          <a:bodyPr>
            <a:normAutofit/>
          </a:bodyPr>
          <a:lstStyle/>
          <a:p>
            <a:pPr eaLnBrk="1" hangingPunct="1">
              <a:buFont typeface="Wingdings" panose="05000000000000000000" pitchFamily="2" charset="2"/>
              <a:buNone/>
              <a:defRPr/>
            </a:pPr>
            <a:r>
              <a:rPr lang="it-IT" altLang="it-IT" sz="2000" dirty="0"/>
              <a:t>                        </a:t>
            </a:r>
            <a:r>
              <a:rPr lang="it-IT" altLang="it-IT" sz="3200" b="1" dirty="0">
                <a:solidFill>
                  <a:schemeClr val="tx1">
                    <a:lumMod val="65000"/>
                    <a:lumOff val="35000"/>
                  </a:schemeClr>
                </a:solidFill>
              </a:rPr>
              <a:t>ANAMNESI</a:t>
            </a:r>
            <a:endParaRPr lang="it-IT" altLang="it-IT" sz="2000" b="1" dirty="0">
              <a:solidFill>
                <a:schemeClr val="tx1">
                  <a:lumMod val="65000"/>
                  <a:lumOff val="35000"/>
                </a:schemeClr>
              </a:solidFill>
            </a:endParaRPr>
          </a:p>
          <a:p>
            <a:pPr eaLnBrk="1" hangingPunct="1">
              <a:defRPr/>
            </a:pPr>
            <a:endParaRPr lang="it-IT" altLang="it-IT" sz="2000" dirty="0">
              <a:solidFill>
                <a:srgbClr val="FFFF00"/>
              </a:solidFill>
            </a:endParaRPr>
          </a:p>
          <a:p>
            <a:pPr eaLnBrk="1" hangingPunct="1">
              <a:defRPr/>
            </a:pPr>
            <a:r>
              <a:rPr lang="it-IT" altLang="it-IT" sz="2000" dirty="0"/>
              <a:t>Anamnesi Familiare</a:t>
            </a:r>
          </a:p>
          <a:p>
            <a:pPr eaLnBrk="1" hangingPunct="1">
              <a:defRPr/>
            </a:pPr>
            <a:r>
              <a:rPr lang="it-IT" altLang="it-IT" sz="2000" dirty="0"/>
              <a:t>Anamnesi personale e sociale</a:t>
            </a:r>
          </a:p>
          <a:p>
            <a:pPr eaLnBrk="1" hangingPunct="1">
              <a:defRPr/>
            </a:pPr>
            <a:r>
              <a:rPr lang="it-IT" altLang="it-IT" sz="2000" dirty="0"/>
              <a:t>Anamnesi patologica remota</a:t>
            </a:r>
          </a:p>
          <a:p>
            <a:pPr eaLnBrk="1" hangingPunct="1">
              <a:defRPr/>
            </a:pPr>
            <a:r>
              <a:rPr lang="it-IT" altLang="it-IT" sz="2000" dirty="0"/>
              <a:t>Anamnesi patologica prossima</a:t>
            </a:r>
          </a:p>
          <a:p>
            <a:pPr eaLnBrk="1" hangingPunct="1">
              <a:defRPr/>
            </a:pPr>
            <a:endParaRPr lang="it-IT" altLang="it-IT" sz="2000" dirty="0"/>
          </a:p>
        </p:txBody>
      </p:sp>
    </p:spTree>
    <p:extLst>
      <p:ext uri="{BB962C8B-B14F-4D97-AF65-F5344CB8AC3E}">
        <p14:creationId xmlns:p14="http://schemas.microsoft.com/office/powerpoint/2010/main" val="410151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835F7207-6912-4272-B570-C00245A4DB40}"/>
              </a:ext>
            </a:extLst>
          </p:cNvPr>
          <p:cNvSpPr>
            <a:spLocks noGrp="1"/>
          </p:cNvSpPr>
          <p:nvPr>
            <p:ph type="title"/>
          </p:nvPr>
        </p:nvSpPr>
        <p:spPr>
          <a:xfrm>
            <a:off x="790575" y="47625"/>
            <a:ext cx="7886700" cy="1325563"/>
          </a:xfrm>
        </p:spPr>
        <p:txBody>
          <a:bodyPr/>
          <a:lstStyle/>
          <a:p>
            <a:pPr algn="ctr"/>
            <a:r>
              <a:rPr lang="it-IT" dirty="0"/>
              <a:t>ANAMNESI</a:t>
            </a:r>
          </a:p>
        </p:txBody>
      </p:sp>
      <p:sp>
        <p:nvSpPr>
          <p:cNvPr id="5" name="Segnaposto contenuto 4">
            <a:extLst>
              <a:ext uri="{FF2B5EF4-FFF2-40B4-BE49-F238E27FC236}">
                <a16:creationId xmlns:a16="http://schemas.microsoft.com/office/drawing/2014/main" xmlns="" id="{2DCF72A8-A95B-4ECF-A8B4-24F65DF1F0BA}"/>
              </a:ext>
            </a:extLst>
          </p:cNvPr>
          <p:cNvSpPr>
            <a:spLocks noGrp="1"/>
          </p:cNvSpPr>
          <p:nvPr>
            <p:ph idx="1"/>
          </p:nvPr>
        </p:nvSpPr>
        <p:spPr>
          <a:xfrm>
            <a:off x="1476375" y="1828799"/>
            <a:ext cx="7200900" cy="4752976"/>
          </a:xfrm>
        </p:spPr>
        <p:txBody>
          <a:bodyPr>
            <a:normAutofit/>
          </a:bodyPr>
          <a:lstStyle/>
          <a:p>
            <a:r>
              <a:rPr lang="it-IT" sz="2000" dirty="0"/>
              <a:t>“</a:t>
            </a:r>
            <a:r>
              <a:rPr lang="it-IT" sz="2000" b="1" dirty="0"/>
              <a:t>anamnesi</a:t>
            </a:r>
            <a:r>
              <a:rPr lang="it-IT" sz="2000" dirty="0"/>
              <a:t>” deriva dal greco </a:t>
            </a:r>
            <a:r>
              <a:rPr lang="it-IT" sz="2000" dirty="0" err="1"/>
              <a:t>ἀνά-μνησις</a:t>
            </a:r>
            <a:r>
              <a:rPr lang="it-IT" sz="2000" dirty="0"/>
              <a:t>, “ricordo”.</a:t>
            </a:r>
          </a:p>
          <a:p>
            <a:r>
              <a:rPr lang="it-IT" sz="2000" dirty="0"/>
              <a:t>in medicina si intende </a:t>
            </a:r>
            <a:r>
              <a:rPr lang="it-IT" sz="2000" b="1" dirty="0">
                <a:solidFill>
                  <a:srgbClr val="FF0000"/>
                </a:solidFill>
              </a:rPr>
              <a:t>la raccolta dalla voce diretta del paziente di tutte quelle informazioni,</a:t>
            </a:r>
            <a:r>
              <a:rPr lang="it-IT" sz="2000" dirty="0"/>
              <a:t> notizie e sensazioni che possono aiutare il medico a indirizzarsi verso una diagnosi di una certa patologia o verso un gruppo specifico di esami diagnostici, </a:t>
            </a:r>
            <a:r>
              <a:rPr lang="it-IT" sz="2000" i="1" dirty="0">
                <a:solidFill>
                  <a:srgbClr val="FF0000"/>
                </a:solidFill>
              </a:rPr>
              <a:t>scremando tutte le possibilità meno probabili </a:t>
            </a:r>
            <a:r>
              <a:rPr lang="it-IT" sz="2000" dirty="0"/>
              <a:t>e gli esami che probabilmente possono essere di scarsa utilità per raggiungere la diagnosi. </a:t>
            </a:r>
          </a:p>
          <a:p>
            <a:r>
              <a:rPr lang="it-IT" sz="2000" dirty="0"/>
              <a:t>L’anamnesi è importante per il medico soprattutto la prima volta che incontra un paziente, dal momento che egli – per il professionista – è, dal punto di vista clinico, un perfetto sconosciuto. </a:t>
            </a:r>
            <a:endParaRPr lang="it-IT" sz="2000" b="1" dirty="0">
              <a:solidFill>
                <a:srgbClr val="FF0000"/>
              </a:solidFill>
            </a:endParaRPr>
          </a:p>
        </p:txBody>
      </p:sp>
    </p:spTree>
    <p:extLst>
      <p:ext uri="{BB962C8B-B14F-4D97-AF65-F5344CB8AC3E}">
        <p14:creationId xmlns:p14="http://schemas.microsoft.com/office/powerpoint/2010/main" val="3189379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6A259CE0-F3EF-4B3A-9A2B-5039DE56E899}"/>
              </a:ext>
            </a:extLst>
          </p:cNvPr>
          <p:cNvSpPr/>
          <p:nvPr/>
        </p:nvSpPr>
        <p:spPr>
          <a:xfrm>
            <a:off x="1285874" y="933450"/>
            <a:ext cx="7553325" cy="5463034"/>
          </a:xfrm>
          <a:prstGeom prst="rect">
            <a:avLst/>
          </a:prstGeom>
        </p:spPr>
        <p:txBody>
          <a:bodyPr wrap="square">
            <a:spAutoFit/>
          </a:bodyPr>
          <a:lstStyle/>
          <a:p>
            <a:pPr>
              <a:spcBef>
                <a:spcPts val="1200"/>
              </a:spcBef>
              <a:spcAft>
                <a:spcPts val="300"/>
              </a:spcAft>
            </a:pPr>
            <a:r>
              <a:rPr lang="it-IT" sz="2800" b="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rPr>
              <a:t>                 Quando il paziente non può rispondere???</a:t>
            </a:r>
          </a:p>
          <a:p>
            <a:pPr>
              <a:spcBef>
                <a:spcPts val="1200"/>
              </a:spcBef>
              <a:spcAft>
                <a:spcPts val="300"/>
              </a:spcAft>
            </a:pPr>
            <a:endParaRPr lang="it-IT" dirty="0">
              <a:solidFill>
                <a:schemeClr val="tx1">
                  <a:lumMod val="75000"/>
                  <a:lumOff val="25000"/>
                </a:schemeClr>
              </a:solidFill>
            </a:endParaRPr>
          </a:p>
          <a:p>
            <a:r>
              <a:rPr lang="it-IT" dirty="0">
                <a:solidFill>
                  <a:schemeClr val="tx1">
                    <a:lumMod val="75000"/>
                    <a:lumOff val="25000"/>
                  </a:schemeClr>
                </a:solidFill>
              </a:rPr>
              <a:t>ad esempio:</a:t>
            </a:r>
          </a:p>
          <a:p>
            <a:endParaRPr lang="it-IT" dirty="0">
              <a:solidFill>
                <a:schemeClr val="tx1">
                  <a:lumMod val="75000"/>
                  <a:lumOff val="25000"/>
                </a:schemeClr>
              </a:solidFill>
            </a:endParaRPr>
          </a:p>
          <a:p>
            <a:pPr marL="342900" lvl="0" indent="-342900">
              <a:spcAft>
                <a:spcPts val="0"/>
              </a:spcAft>
              <a:buSzPts val="1000"/>
              <a:buFont typeface="Symbol" panose="05050102010706020507" pitchFamily="18" charset="2"/>
              <a:buChar char=""/>
              <a:tabLst>
                <a:tab pos="457200" algn="l"/>
              </a:tabLst>
            </a:pPr>
            <a:r>
              <a:rPr lang="it-IT" dirty="0">
                <a:solidFill>
                  <a:schemeClr val="tx1">
                    <a:lumMod val="75000"/>
                    <a:lumOff val="25000"/>
                  </a:schemeClr>
                </a:solidFill>
              </a:rPr>
              <a:t>neonati, lattanti o bimbi piccoli;</a:t>
            </a:r>
          </a:p>
          <a:p>
            <a:pPr marL="342900" lvl="0" indent="-342900">
              <a:spcAft>
                <a:spcPts val="0"/>
              </a:spcAft>
              <a:buSzPts val="1000"/>
              <a:buFont typeface="Symbol" panose="05050102010706020507" pitchFamily="18" charset="2"/>
              <a:buChar char=""/>
              <a:tabLst>
                <a:tab pos="457200" algn="l"/>
              </a:tabLst>
            </a:pPr>
            <a:r>
              <a:rPr lang="it-IT" dirty="0">
                <a:solidFill>
                  <a:schemeClr val="tx1">
                    <a:lumMod val="75000"/>
                    <a:lumOff val="25000"/>
                  </a:schemeClr>
                </a:solidFill>
              </a:rPr>
              <a:t>soggetti con patologie psichiatriche gravi;</a:t>
            </a:r>
          </a:p>
          <a:p>
            <a:pPr marL="342900" lvl="0" indent="-342900">
              <a:spcAft>
                <a:spcPts val="0"/>
              </a:spcAft>
              <a:buSzPts val="1000"/>
              <a:buFont typeface="Symbol" panose="05050102010706020507" pitchFamily="18" charset="2"/>
              <a:buChar char=""/>
              <a:tabLst>
                <a:tab pos="457200" algn="l"/>
              </a:tabLst>
            </a:pPr>
            <a:r>
              <a:rPr lang="it-IT" dirty="0">
                <a:solidFill>
                  <a:schemeClr val="tx1">
                    <a:lumMod val="75000"/>
                    <a:lumOff val="25000"/>
                  </a:schemeClr>
                </a:solidFill>
              </a:rPr>
              <a:t>soggetti in coma o con perdita di coscienza;</a:t>
            </a:r>
          </a:p>
          <a:p>
            <a:pPr marL="342900" lvl="0" indent="-342900">
              <a:spcAft>
                <a:spcPts val="0"/>
              </a:spcAft>
              <a:buSzPts val="1000"/>
              <a:buFont typeface="Symbol" panose="05050102010706020507" pitchFamily="18" charset="2"/>
              <a:buChar char=""/>
              <a:tabLst>
                <a:tab pos="457200" algn="l"/>
              </a:tabLst>
            </a:pPr>
            <a:r>
              <a:rPr lang="it-IT" dirty="0">
                <a:solidFill>
                  <a:schemeClr val="tx1">
                    <a:lumMod val="75000"/>
                    <a:lumOff val="25000"/>
                  </a:schemeClr>
                </a:solidFill>
              </a:rPr>
              <a:t>soggetti con patologie che impediscono di parlare, come chi ha sofferto di ictus cerebrale;</a:t>
            </a:r>
          </a:p>
          <a:p>
            <a:pPr marL="342900" lvl="0" indent="-342900">
              <a:spcAft>
                <a:spcPts val="0"/>
              </a:spcAft>
              <a:buSzPts val="1000"/>
              <a:buFont typeface="Symbol" panose="05050102010706020507" pitchFamily="18" charset="2"/>
              <a:buChar char=""/>
              <a:tabLst>
                <a:tab pos="457200" algn="l"/>
              </a:tabLst>
            </a:pPr>
            <a:r>
              <a:rPr lang="it-IT" dirty="0">
                <a:solidFill>
                  <a:schemeClr val="tx1">
                    <a:lumMod val="75000"/>
                    <a:lumOff val="25000"/>
                  </a:schemeClr>
                </a:solidFill>
              </a:rPr>
              <a:t>soggetti che non possono ricordare in modo adeguato, come persone anziane, con demenza senile, con Alzheimer;</a:t>
            </a:r>
          </a:p>
          <a:p>
            <a:pPr marL="342900" lvl="0" indent="-342900">
              <a:spcAft>
                <a:spcPts val="0"/>
              </a:spcAft>
              <a:buSzPts val="1000"/>
              <a:buFont typeface="Symbol" panose="05050102010706020507" pitchFamily="18" charset="2"/>
              <a:buChar char=""/>
              <a:tabLst>
                <a:tab pos="457200" algn="l"/>
              </a:tabLst>
            </a:pPr>
            <a:r>
              <a:rPr lang="it-IT" dirty="0">
                <a:solidFill>
                  <a:schemeClr val="tx1">
                    <a:lumMod val="75000"/>
                    <a:lumOff val="25000"/>
                  </a:schemeClr>
                </a:solidFill>
              </a:rPr>
              <a:t>soggetti che parlano una lingua diversa da quella del medico.</a:t>
            </a:r>
          </a:p>
          <a:p>
            <a:pPr marL="342900" lvl="0" indent="-342900">
              <a:spcAft>
                <a:spcPts val="0"/>
              </a:spcAft>
              <a:buSzPts val="1000"/>
              <a:buFont typeface="Symbol" panose="05050102010706020507" pitchFamily="18" charset="2"/>
              <a:buChar char=""/>
              <a:tabLst>
                <a:tab pos="457200" algn="l"/>
              </a:tabLst>
            </a:pPr>
            <a:endParaRPr lang="it-IT" dirty="0">
              <a:solidFill>
                <a:schemeClr val="tx1">
                  <a:lumMod val="75000"/>
                  <a:lumOff val="25000"/>
                </a:schemeClr>
              </a:solidFill>
            </a:endParaRPr>
          </a:p>
          <a:p>
            <a:pPr marL="342900" lvl="0" indent="-342900">
              <a:spcAft>
                <a:spcPts val="0"/>
              </a:spcAft>
              <a:buSzPts val="1000"/>
              <a:buFont typeface="Symbol" panose="05050102010706020507" pitchFamily="18" charset="2"/>
              <a:buChar char=""/>
              <a:tabLst>
                <a:tab pos="457200" algn="l"/>
              </a:tabLst>
            </a:pPr>
            <a:endParaRPr lang="it-IT" dirty="0">
              <a:solidFill>
                <a:schemeClr val="tx1">
                  <a:lumMod val="75000"/>
                  <a:lumOff val="25000"/>
                </a:schemeClr>
              </a:solidFill>
            </a:endParaRPr>
          </a:p>
          <a:p>
            <a:pPr marL="342900" lvl="0" indent="-342900">
              <a:spcAft>
                <a:spcPts val="0"/>
              </a:spcAft>
              <a:buSzPts val="1000"/>
              <a:buFont typeface="Symbol" panose="05050102010706020507" pitchFamily="18" charset="2"/>
              <a:buChar char=""/>
              <a:tabLst>
                <a:tab pos="457200" algn="l"/>
              </a:tabLst>
            </a:pPr>
            <a:endParaRPr lang="it-IT" dirty="0">
              <a:solidFill>
                <a:schemeClr val="tx1">
                  <a:lumMod val="75000"/>
                  <a:lumOff val="25000"/>
                </a:schemeClr>
              </a:solidFill>
            </a:endParaRPr>
          </a:p>
          <a:p>
            <a:r>
              <a:rPr lang="it-IT" dirty="0">
                <a:solidFill>
                  <a:schemeClr val="tx1">
                    <a:lumMod val="75000"/>
                    <a:lumOff val="25000"/>
                  </a:schemeClr>
                </a:solidFill>
              </a:rPr>
              <a:t>In questi casi rispondere alle domande sarà cura dei suoi familiari (per esempio i genitori nel caso di un lattante o i figli nel caso di un anziano).</a:t>
            </a:r>
          </a:p>
        </p:txBody>
      </p:sp>
    </p:spTree>
    <p:extLst>
      <p:ext uri="{BB962C8B-B14F-4D97-AF65-F5344CB8AC3E}">
        <p14:creationId xmlns:p14="http://schemas.microsoft.com/office/powerpoint/2010/main" val="2108204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2B985E7-E4E9-4B50-8261-DF2FEEEDF765}"/>
              </a:ext>
            </a:extLst>
          </p:cNvPr>
          <p:cNvSpPr>
            <a:spLocks noGrp="1"/>
          </p:cNvSpPr>
          <p:nvPr>
            <p:ph type="title"/>
          </p:nvPr>
        </p:nvSpPr>
        <p:spPr>
          <a:xfrm>
            <a:off x="1695450" y="180976"/>
            <a:ext cx="7115175" cy="1225549"/>
          </a:xfrm>
        </p:spPr>
        <p:txBody>
          <a:bodyPr>
            <a:normAutofit fontScale="90000"/>
          </a:bodyPr>
          <a:lstStyle/>
          <a:p>
            <a:r>
              <a:rPr lang="it-IT" sz="3100" b="1" dirty="0">
                <a:solidFill>
                  <a:srgbClr val="FF0000"/>
                </a:solidFill>
              </a:rPr>
              <a:t>Perché una corretta anamnesi è così importante?</a:t>
            </a:r>
            <a:r>
              <a:rPr lang="it-IT" b="1" dirty="0"/>
              <a:t/>
            </a:r>
            <a:br>
              <a:rPr lang="it-IT" b="1" dirty="0"/>
            </a:br>
            <a:endParaRPr lang="it-IT" dirty="0"/>
          </a:p>
        </p:txBody>
      </p:sp>
      <p:sp>
        <p:nvSpPr>
          <p:cNvPr id="3" name="Segnaposto contenuto 2">
            <a:extLst>
              <a:ext uri="{FF2B5EF4-FFF2-40B4-BE49-F238E27FC236}">
                <a16:creationId xmlns:a16="http://schemas.microsoft.com/office/drawing/2014/main" xmlns="" id="{6919D6C4-EEF9-4363-80AD-9768E409D388}"/>
              </a:ext>
            </a:extLst>
          </p:cNvPr>
          <p:cNvSpPr>
            <a:spLocks noGrp="1"/>
          </p:cNvSpPr>
          <p:nvPr>
            <p:ph idx="1"/>
          </p:nvPr>
        </p:nvSpPr>
        <p:spPr>
          <a:xfrm>
            <a:off x="1009649" y="1406525"/>
            <a:ext cx="8029575" cy="5391149"/>
          </a:xfrm>
        </p:spPr>
        <p:txBody>
          <a:bodyPr>
            <a:normAutofit/>
          </a:bodyPr>
          <a:lstStyle/>
          <a:p>
            <a:r>
              <a:rPr lang="it-IT" dirty="0"/>
              <a:t>Raccogliere le informazioni corrette senza tralasciare informazioni, può aiutare enormemente a raggiungere una diagnosi corretta e nel minor tempo possibile. </a:t>
            </a:r>
          </a:p>
          <a:p>
            <a:endParaRPr lang="it-IT" dirty="0"/>
          </a:p>
          <a:p>
            <a:r>
              <a:rPr lang="it-IT" dirty="0"/>
              <a:t>l’anamnesi è in assoluto il miglior modo per ottenere informazioni importanti e, </a:t>
            </a:r>
            <a:r>
              <a:rPr lang="it-IT" b="1" dirty="0">
                <a:solidFill>
                  <a:srgbClr val="FF0000"/>
                </a:solidFill>
              </a:rPr>
              <a:t>grazie alla statistica e all’esperienza</a:t>
            </a:r>
            <a:r>
              <a:rPr lang="it-IT" dirty="0"/>
              <a:t>, ottenere una diagnosi esatta o quantomeno indirizzare il paziente verso gli esami diagnostici più rapidi e meno invasivi possibili. </a:t>
            </a:r>
          </a:p>
          <a:p>
            <a:pPr marL="0" indent="0">
              <a:buNone/>
            </a:pPr>
            <a:endParaRPr lang="it-IT" dirty="0"/>
          </a:p>
          <a:p>
            <a:r>
              <a:rPr lang="it-IT" dirty="0"/>
              <a:t>L’anamnesi è – insieme all’esame obiettivo del malato – di fondamentale ausilio nella formulazione della diagnosi poiché ricostruisce le modalità di insorgenza ed il decorso della patologia in atto, investigando inoltre sulle possibili inclinazioni genetiche (predisposizione alle malattie genetiche e famigliari) del gruppo familiare verso l’insorgenza di determinati tipi di malattie (anamnesi familiare). </a:t>
            </a:r>
          </a:p>
        </p:txBody>
      </p:sp>
    </p:spTree>
    <p:extLst>
      <p:ext uri="{BB962C8B-B14F-4D97-AF65-F5344CB8AC3E}">
        <p14:creationId xmlns:p14="http://schemas.microsoft.com/office/powerpoint/2010/main" val="3610238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5E59603-7A92-429C-A32E-34B1C7067AD2}"/>
              </a:ext>
            </a:extLst>
          </p:cNvPr>
          <p:cNvSpPr>
            <a:spLocks noGrp="1"/>
          </p:cNvSpPr>
          <p:nvPr>
            <p:ph type="title"/>
          </p:nvPr>
        </p:nvSpPr>
        <p:spPr/>
        <p:txBody>
          <a:bodyPr>
            <a:normAutofit fontScale="90000"/>
          </a:bodyPr>
          <a:lstStyle/>
          <a:p>
            <a:r>
              <a:rPr lang="it-IT" b="1" dirty="0"/>
              <a:t>Vantaggi di una corretta anamnesi:</a:t>
            </a:r>
            <a:br>
              <a:rPr lang="it-IT" b="1" dirty="0"/>
            </a:br>
            <a:endParaRPr lang="it-IT" dirty="0"/>
          </a:p>
        </p:txBody>
      </p:sp>
      <p:sp>
        <p:nvSpPr>
          <p:cNvPr id="3" name="Segnaposto contenuto 2">
            <a:extLst>
              <a:ext uri="{FF2B5EF4-FFF2-40B4-BE49-F238E27FC236}">
                <a16:creationId xmlns:a16="http://schemas.microsoft.com/office/drawing/2014/main" xmlns="" id="{1BAEE987-FF57-4970-8B13-038834F00EB3}"/>
              </a:ext>
            </a:extLst>
          </p:cNvPr>
          <p:cNvSpPr>
            <a:spLocks noGrp="1"/>
          </p:cNvSpPr>
          <p:nvPr>
            <p:ph idx="1"/>
          </p:nvPr>
        </p:nvSpPr>
        <p:spPr>
          <a:xfrm>
            <a:off x="1657350" y="2790824"/>
            <a:ext cx="7019924" cy="3629025"/>
          </a:xfrm>
        </p:spPr>
        <p:txBody>
          <a:bodyPr>
            <a:normAutofit/>
          </a:bodyPr>
          <a:lstStyle/>
          <a:p>
            <a:pPr lvl="0"/>
            <a:r>
              <a:rPr lang="it-IT" sz="2000" dirty="0"/>
              <a:t>diagnosi più precisa;</a:t>
            </a:r>
          </a:p>
          <a:p>
            <a:pPr lvl="0"/>
            <a:r>
              <a:rPr lang="it-IT" sz="2000" dirty="0"/>
              <a:t>diagnosi raggiunta più velocemente;</a:t>
            </a:r>
          </a:p>
          <a:p>
            <a:pPr lvl="0"/>
            <a:r>
              <a:rPr lang="it-IT" sz="2000" dirty="0"/>
              <a:t>paziente sottoposto al minor numero di esami diagnostici possibile;</a:t>
            </a:r>
          </a:p>
          <a:p>
            <a:pPr lvl="0"/>
            <a:r>
              <a:rPr lang="it-IT" sz="2000" dirty="0"/>
              <a:t>paziente sottoposto ad esami diagnostici il meno invasivi possibile.</a:t>
            </a:r>
          </a:p>
          <a:p>
            <a:endParaRPr lang="it-IT" sz="2000" dirty="0"/>
          </a:p>
        </p:txBody>
      </p:sp>
    </p:spTree>
    <p:extLst>
      <p:ext uri="{BB962C8B-B14F-4D97-AF65-F5344CB8AC3E}">
        <p14:creationId xmlns:p14="http://schemas.microsoft.com/office/powerpoint/2010/main" val="3476001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ABEACF4C-B704-4D0A-909C-47326B9C0688}"/>
              </a:ext>
            </a:extLst>
          </p:cNvPr>
          <p:cNvSpPr>
            <a:spLocks noGrp="1"/>
          </p:cNvSpPr>
          <p:nvPr>
            <p:ph idx="1"/>
          </p:nvPr>
        </p:nvSpPr>
        <p:spPr>
          <a:xfrm>
            <a:off x="1104900" y="1466850"/>
            <a:ext cx="7743824" cy="4648200"/>
          </a:xfrm>
        </p:spPr>
        <p:txBody>
          <a:bodyPr>
            <a:normAutofit/>
          </a:bodyPr>
          <a:lstStyle/>
          <a:p>
            <a:r>
              <a:rPr lang="it-IT" dirty="0"/>
              <a:t>L’anamnesi si divide in più parti, principalmente una familiare e una personale. L’</a:t>
            </a:r>
            <a:r>
              <a:rPr lang="it-IT" b="1" dirty="0"/>
              <a:t>anamnesi personale</a:t>
            </a:r>
            <a:r>
              <a:rPr lang="it-IT" dirty="0"/>
              <a:t> si divide a sua volta in </a:t>
            </a:r>
            <a:r>
              <a:rPr lang="it-IT" i="1" dirty="0"/>
              <a:t>fisiologica, patologica remota e patologica prossima.</a:t>
            </a:r>
            <a:r>
              <a:rPr lang="it-IT" dirty="0"/>
              <a:t> La raccolta dei dati anamnestici sarà differente a seconda dell’età e del sesso della persona.</a:t>
            </a:r>
          </a:p>
          <a:p>
            <a:r>
              <a:rPr lang="it-IT" b="1" dirty="0"/>
              <a:t>Raccolta delle generalità</a:t>
            </a:r>
          </a:p>
          <a:p>
            <a:r>
              <a:rPr lang="it-IT" dirty="0"/>
              <a:t>Per primi vengono raccolti i dati relativi a nome, età, sesso, stato civile, luogo di nascita e di residenza. Tali dettagli servono per identificare la persona che si sta per interrogare. Questa parte viene redatta soltanto la prima volta che la persona viene all’osservazione del medico, diventando poi parte della scheda clinica (o della cartella clinica).</a:t>
            </a:r>
          </a:p>
          <a:p>
            <a:endParaRPr lang="it-IT" dirty="0"/>
          </a:p>
        </p:txBody>
      </p:sp>
    </p:spTree>
    <p:extLst>
      <p:ext uri="{BB962C8B-B14F-4D97-AF65-F5344CB8AC3E}">
        <p14:creationId xmlns:p14="http://schemas.microsoft.com/office/powerpoint/2010/main" val="1044004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BD5A12EC-F822-42B4-8C40-1CAEF176EDA5}"/>
              </a:ext>
            </a:extLst>
          </p:cNvPr>
          <p:cNvSpPr txBox="1">
            <a:spLocks/>
          </p:cNvSpPr>
          <p:nvPr/>
        </p:nvSpPr>
        <p:spPr>
          <a:xfrm>
            <a:off x="2291383" y="2451771"/>
            <a:ext cx="5109542" cy="151063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err="1"/>
              <a:t>Approccio</a:t>
            </a:r>
            <a:r>
              <a:rPr lang="en-US" sz="3600" dirty="0"/>
              <a:t> al </a:t>
            </a:r>
            <a:r>
              <a:rPr lang="en-US" sz="3600" dirty="0" err="1"/>
              <a:t>paziente</a:t>
            </a:r>
            <a:r>
              <a:rPr lang="en-US" sz="3600" dirty="0"/>
              <a:t>:</a:t>
            </a:r>
          </a:p>
          <a:p>
            <a:endParaRPr lang="en-US" sz="3600" dirty="0"/>
          </a:p>
          <a:p>
            <a:r>
              <a:rPr lang="en-US" sz="3600" dirty="0"/>
              <a:t>la </a:t>
            </a:r>
            <a:r>
              <a:rPr lang="en-US" sz="3600" dirty="0" err="1"/>
              <a:t>storia</a:t>
            </a:r>
            <a:r>
              <a:rPr lang="en-US" sz="3600" dirty="0"/>
              <a:t> </a:t>
            </a:r>
            <a:r>
              <a:rPr lang="en-US" sz="3600" dirty="0" err="1"/>
              <a:t>medica</a:t>
            </a:r>
            <a:endParaRPr lang="it-IT" sz="3600" dirty="0"/>
          </a:p>
        </p:txBody>
      </p:sp>
    </p:spTree>
    <p:extLst>
      <p:ext uri="{BB962C8B-B14F-4D97-AF65-F5344CB8AC3E}">
        <p14:creationId xmlns:p14="http://schemas.microsoft.com/office/powerpoint/2010/main" val="105819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3AE65FCB-E21C-44C5-9495-243E3D164F7C}"/>
              </a:ext>
            </a:extLst>
          </p:cNvPr>
          <p:cNvSpPr>
            <a:spLocks noGrp="1"/>
          </p:cNvSpPr>
          <p:nvPr>
            <p:ph type="title"/>
          </p:nvPr>
        </p:nvSpPr>
        <p:spPr>
          <a:xfrm>
            <a:off x="876300" y="393701"/>
            <a:ext cx="7886700" cy="1325563"/>
          </a:xfrm>
        </p:spPr>
        <p:txBody>
          <a:bodyPr>
            <a:normAutofit/>
          </a:bodyPr>
          <a:lstStyle/>
          <a:p>
            <a:pPr algn="ctr"/>
            <a:r>
              <a:rPr lang="it-IT" dirty="0">
                <a:latin typeface="+mn-lt"/>
              </a:rPr>
              <a:t>LA CARTELLA CLINICA</a:t>
            </a:r>
            <a:r>
              <a:rPr lang="it-IT" dirty="0">
                <a:solidFill>
                  <a:srgbClr val="FF0000"/>
                </a:solidFill>
                <a:latin typeface="Arial" panose="020B0604020202020204" pitchFamily="34" charset="0"/>
              </a:rPr>
              <a:t/>
            </a:r>
            <a:br>
              <a:rPr lang="it-IT" dirty="0">
                <a:solidFill>
                  <a:srgbClr val="FF0000"/>
                </a:solidFill>
                <a:latin typeface="Arial" panose="020B0604020202020204" pitchFamily="34" charset="0"/>
              </a:rPr>
            </a:br>
            <a:endParaRPr lang="it-IT" dirty="0"/>
          </a:p>
        </p:txBody>
      </p:sp>
      <p:sp>
        <p:nvSpPr>
          <p:cNvPr id="4" name="Segnaposto contenuto 3">
            <a:extLst>
              <a:ext uri="{FF2B5EF4-FFF2-40B4-BE49-F238E27FC236}">
                <a16:creationId xmlns:a16="http://schemas.microsoft.com/office/drawing/2014/main" xmlns="" id="{2F72140F-C9D9-4F09-BAD1-C777D1FA0E62}"/>
              </a:ext>
            </a:extLst>
          </p:cNvPr>
          <p:cNvSpPr>
            <a:spLocks noGrp="1"/>
          </p:cNvSpPr>
          <p:nvPr>
            <p:ph idx="1"/>
          </p:nvPr>
        </p:nvSpPr>
        <p:spPr>
          <a:xfrm>
            <a:off x="971550" y="1433514"/>
            <a:ext cx="7791450" cy="4914900"/>
          </a:xfrm>
        </p:spPr>
        <p:txBody>
          <a:bodyPr>
            <a:normAutofit fontScale="92500" lnSpcReduction="10000"/>
          </a:bodyPr>
          <a:lstStyle/>
          <a:p>
            <a:pPr marL="0" indent="0">
              <a:buNone/>
            </a:pPr>
            <a:r>
              <a:rPr lang="it-IT" sz="2000" dirty="0">
                <a:latin typeface="Arial" panose="020B0604020202020204" pitchFamily="34" charset="0"/>
              </a:rPr>
              <a:t>DEFINIZIONE</a:t>
            </a:r>
          </a:p>
          <a:p>
            <a:endParaRPr lang="it-IT" sz="2000" dirty="0">
              <a:latin typeface="Arial" panose="020B0604020202020204" pitchFamily="34" charset="0"/>
            </a:endParaRPr>
          </a:p>
          <a:p>
            <a:r>
              <a:rPr lang="it-IT" sz="2000" dirty="0">
                <a:latin typeface="Arial" panose="020B0604020202020204" pitchFamily="34" charset="0"/>
              </a:rPr>
              <a:t>E’ il complesso ordinato e scritto dei dati clinici (anamnestici, obiettivi, specialistici, strumentali e documentali) raccolti dai sanitari sulla persona del malato nel corso della degenza ospedaliera.</a:t>
            </a:r>
          </a:p>
          <a:p>
            <a:r>
              <a:rPr lang="it-IT" sz="2000" dirty="0">
                <a:solidFill>
                  <a:srgbClr val="FF0000"/>
                </a:solidFill>
                <a:latin typeface="Arial" panose="020B0604020202020204" pitchFamily="34" charset="0"/>
              </a:rPr>
              <a:t>PROFILO CLINICO</a:t>
            </a:r>
          </a:p>
          <a:p>
            <a:r>
              <a:rPr lang="it-IT" sz="2000" dirty="0">
                <a:latin typeface="Arial" panose="020B0604020202020204" pitchFamily="34" charset="0"/>
              </a:rPr>
              <a:t>Ha la finalità della tutela della salute del ricoverato (diagnosi e terapia).</a:t>
            </a:r>
          </a:p>
          <a:p>
            <a:r>
              <a:rPr lang="it-IT" sz="2000" dirty="0">
                <a:solidFill>
                  <a:srgbClr val="FF0000"/>
                </a:solidFill>
                <a:latin typeface="Arial" panose="020B0604020202020204" pitchFamily="34" charset="0"/>
              </a:rPr>
              <a:t>PROFILO MEDICO LEGALE</a:t>
            </a:r>
          </a:p>
          <a:p>
            <a:r>
              <a:rPr lang="it-IT" sz="2000" dirty="0">
                <a:latin typeface="Arial" panose="020B0604020202020204" pitchFamily="34" charset="0"/>
              </a:rPr>
              <a:t>Ha efficacia probatoria, ha valore storico documentale, attesta il consenso informato.</a:t>
            </a:r>
          </a:p>
          <a:p>
            <a:r>
              <a:rPr lang="it-IT" sz="2000" dirty="0">
                <a:solidFill>
                  <a:srgbClr val="FF0000"/>
                </a:solidFill>
                <a:latin typeface="Arial" panose="020B0604020202020204" pitchFamily="34" charset="0"/>
              </a:rPr>
              <a:t>PROFILO STATISTICO SANITARIO</a:t>
            </a:r>
          </a:p>
          <a:p>
            <a:r>
              <a:rPr lang="it-IT" sz="2000" dirty="0">
                <a:solidFill>
                  <a:srgbClr val="FF0000"/>
                </a:solidFill>
                <a:latin typeface="Arial" panose="020B0604020202020204" pitchFamily="34" charset="0"/>
              </a:rPr>
              <a:t>PROFILO PEDAGOGICO</a:t>
            </a:r>
          </a:p>
          <a:p>
            <a:r>
              <a:rPr lang="it-IT" sz="2000" dirty="0">
                <a:solidFill>
                  <a:srgbClr val="FF0000"/>
                </a:solidFill>
                <a:latin typeface="Arial" panose="020B0604020202020204" pitchFamily="34" charset="0"/>
              </a:rPr>
              <a:t>PROFILO SCIENTIFICO</a:t>
            </a:r>
            <a:endParaRPr lang="it-IT" sz="2000" dirty="0">
              <a:solidFill>
                <a:srgbClr val="FF0000"/>
              </a:solidFill>
            </a:endParaRPr>
          </a:p>
          <a:p>
            <a:endParaRPr lang="it-IT" sz="2000" dirty="0"/>
          </a:p>
        </p:txBody>
      </p:sp>
    </p:spTree>
    <p:extLst>
      <p:ext uri="{BB962C8B-B14F-4D97-AF65-F5344CB8AC3E}">
        <p14:creationId xmlns:p14="http://schemas.microsoft.com/office/powerpoint/2010/main" val="1926943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80893" y="-14064"/>
            <a:ext cx="7680960" cy="1066800"/>
          </a:xfrm>
        </p:spPr>
        <p:txBody>
          <a:bodyPr>
            <a:normAutofit/>
          </a:bodyPr>
          <a:lstStyle/>
          <a:p>
            <a:r>
              <a:rPr lang="en-US" b="1" i="1" dirty="0" err="1"/>
              <a:t>Componenti</a:t>
            </a:r>
            <a:r>
              <a:rPr lang="en-US" b="1" i="1" dirty="0"/>
              <a:t> </a:t>
            </a:r>
            <a:r>
              <a:rPr lang="en-US" b="1" i="1" dirty="0" err="1"/>
              <a:t>della</a:t>
            </a:r>
            <a:r>
              <a:rPr lang="en-US" b="1" i="1" dirty="0"/>
              <a:t> Health History</a:t>
            </a:r>
            <a:endParaRPr lang="it-IT" dirty="0"/>
          </a:p>
        </p:txBody>
      </p:sp>
      <p:sp>
        <p:nvSpPr>
          <p:cNvPr id="2" name="Segnaposto contenuto 1"/>
          <p:cNvSpPr>
            <a:spLocks noGrp="1"/>
          </p:cNvSpPr>
          <p:nvPr>
            <p:ph idx="1"/>
          </p:nvPr>
        </p:nvSpPr>
        <p:spPr>
          <a:xfrm>
            <a:off x="666750" y="1560984"/>
            <a:ext cx="6033491" cy="4839816"/>
          </a:xfrm>
        </p:spPr>
        <p:txBody>
          <a:bodyPr>
            <a:normAutofit/>
          </a:bodyPr>
          <a:lstStyle/>
          <a:p>
            <a:r>
              <a:rPr lang="it-IT" b="1" dirty="0">
                <a:solidFill>
                  <a:srgbClr val="FFC000"/>
                </a:solidFill>
              </a:rPr>
              <a:t>Identificare i dati</a:t>
            </a:r>
          </a:p>
          <a:p>
            <a:pPr marL="0" indent="0">
              <a:buNone/>
            </a:pPr>
            <a:r>
              <a:rPr lang="en-US" dirty="0"/>
              <a:t>—come </a:t>
            </a:r>
            <a:r>
              <a:rPr lang="en-US" dirty="0" err="1"/>
              <a:t>età</a:t>
            </a:r>
            <a:r>
              <a:rPr lang="en-US" dirty="0"/>
              <a:t>, </a:t>
            </a:r>
            <a:r>
              <a:rPr lang="en-US" dirty="0" err="1"/>
              <a:t>genere</a:t>
            </a:r>
            <a:r>
              <a:rPr lang="en-US" dirty="0"/>
              <a:t>, </a:t>
            </a:r>
            <a:r>
              <a:rPr lang="en-US" dirty="0" err="1"/>
              <a:t>lavoro</a:t>
            </a:r>
            <a:r>
              <a:rPr lang="en-US" dirty="0"/>
              <a:t>, </a:t>
            </a:r>
            <a:r>
              <a:rPr lang="en-US" dirty="0" err="1"/>
              <a:t>stato</a:t>
            </a:r>
            <a:r>
              <a:rPr lang="en-US" dirty="0"/>
              <a:t> </a:t>
            </a:r>
            <a:r>
              <a:rPr lang="en-US" dirty="0" err="1"/>
              <a:t>civile</a:t>
            </a:r>
            <a:endParaRPr lang="en-US" dirty="0"/>
          </a:p>
          <a:p>
            <a:pPr marL="0" indent="0">
              <a:buNone/>
            </a:pPr>
            <a:r>
              <a:rPr lang="en-US" i="1" dirty="0"/>
              <a:t>Fonte</a:t>
            </a:r>
            <a:r>
              <a:rPr lang="en-US" dirty="0"/>
              <a:t>—</a:t>
            </a:r>
            <a:r>
              <a:rPr lang="en-US" dirty="0" err="1"/>
              <a:t>usualmente</a:t>
            </a:r>
            <a:r>
              <a:rPr lang="en-US" dirty="0"/>
              <a:t> </a:t>
            </a:r>
            <a:r>
              <a:rPr lang="en-US" dirty="0" err="1"/>
              <a:t>il</a:t>
            </a:r>
            <a:r>
              <a:rPr lang="en-US" dirty="0"/>
              <a:t> </a:t>
            </a:r>
            <a:r>
              <a:rPr lang="en-US" dirty="0" err="1"/>
              <a:t>paziente</a:t>
            </a:r>
            <a:r>
              <a:rPr lang="en-US" dirty="0"/>
              <a:t>, ma </a:t>
            </a:r>
            <a:r>
              <a:rPr lang="en-US" dirty="0" err="1"/>
              <a:t>può</a:t>
            </a:r>
            <a:r>
              <a:rPr lang="en-US" dirty="0"/>
              <a:t> </a:t>
            </a:r>
            <a:r>
              <a:rPr lang="en-US" dirty="0" err="1"/>
              <a:t>essere</a:t>
            </a:r>
            <a:r>
              <a:rPr lang="en-US" dirty="0"/>
              <a:t> un </a:t>
            </a:r>
            <a:r>
              <a:rPr lang="en-US" dirty="0" err="1"/>
              <a:t>membro</a:t>
            </a:r>
            <a:r>
              <a:rPr lang="en-US" dirty="0"/>
              <a:t> </a:t>
            </a:r>
            <a:r>
              <a:rPr lang="en-US" dirty="0" err="1"/>
              <a:t>della</a:t>
            </a:r>
            <a:r>
              <a:rPr lang="en-US" dirty="0"/>
              <a:t> </a:t>
            </a:r>
            <a:r>
              <a:rPr lang="en-US" dirty="0" err="1"/>
              <a:t>famiglia</a:t>
            </a:r>
            <a:r>
              <a:rPr lang="en-US" dirty="0"/>
              <a:t>, un </a:t>
            </a:r>
            <a:r>
              <a:rPr lang="en-US" dirty="0" err="1"/>
              <a:t>amico</a:t>
            </a:r>
            <a:r>
              <a:rPr lang="en-US" dirty="0"/>
              <a:t>, o </a:t>
            </a:r>
            <a:r>
              <a:rPr lang="en-US" dirty="0" err="1"/>
              <a:t>una</a:t>
            </a:r>
            <a:r>
              <a:rPr lang="en-US" dirty="0"/>
              <a:t> </a:t>
            </a:r>
            <a:r>
              <a:rPr lang="en-US" dirty="0" err="1"/>
              <a:t>precedente</a:t>
            </a:r>
            <a:r>
              <a:rPr lang="en-US" dirty="0"/>
              <a:t> </a:t>
            </a:r>
            <a:r>
              <a:rPr lang="en-US" dirty="0" err="1"/>
              <a:t>cartella</a:t>
            </a:r>
            <a:r>
              <a:rPr lang="en-US" dirty="0"/>
              <a:t> </a:t>
            </a:r>
            <a:r>
              <a:rPr lang="en-US" dirty="0" err="1"/>
              <a:t>clinica</a:t>
            </a:r>
            <a:endParaRPr lang="en-US" dirty="0"/>
          </a:p>
          <a:p>
            <a:endParaRPr lang="en-US" dirty="0"/>
          </a:p>
          <a:p>
            <a:r>
              <a:rPr lang="it-IT" b="1" dirty="0">
                <a:solidFill>
                  <a:srgbClr val="FFC000"/>
                </a:solidFill>
              </a:rPr>
              <a:t>Veridicità</a:t>
            </a:r>
          </a:p>
          <a:p>
            <a:pPr marL="0" indent="0">
              <a:buNone/>
            </a:pPr>
            <a:r>
              <a:rPr lang="en-US" dirty="0"/>
              <a:t>In base </a:t>
            </a:r>
            <a:r>
              <a:rPr lang="en-US" dirty="0" err="1"/>
              <a:t>alla</a:t>
            </a:r>
            <a:r>
              <a:rPr lang="en-US" dirty="0"/>
              <a:t>  </a:t>
            </a:r>
            <a:r>
              <a:rPr lang="en-US" dirty="0" err="1"/>
              <a:t>memoria</a:t>
            </a:r>
            <a:r>
              <a:rPr lang="en-US" dirty="0"/>
              <a:t> del </a:t>
            </a:r>
            <a:r>
              <a:rPr lang="en-US" dirty="0" err="1"/>
              <a:t>paziente</a:t>
            </a:r>
            <a:r>
              <a:rPr lang="en-US" dirty="0"/>
              <a:t>, </a:t>
            </a:r>
            <a:r>
              <a:rPr lang="en-US" dirty="0" err="1"/>
              <a:t>allo</a:t>
            </a:r>
            <a:r>
              <a:rPr lang="en-US" dirty="0"/>
              <a:t> </a:t>
            </a:r>
            <a:r>
              <a:rPr lang="en-US" dirty="0" err="1"/>
              <a:t>stato</a:t>
            </a:r>
            <a:r>
              <a:rPr lang="en-US" dirty="0"/>
              <a:t> </a:t>
            </a:r>
            <a:r>
              <a:rPr lang="en-US" dirty="0" err="1"/>
              <a:t>d’animo</a:t>
            </a:r>
            <a:r>
              <a:rPr lang="en-US" dirty="0"/>
              <a:t>, </a:t>
            </a:r>
            <a:r>
              <a:rPr lang="en-US" dirty="0" err="1"/>
              <a:t>all’aspetto</a:t>
            </a:r>
            <a:r>
              <a:rPr lang="en-US" dirty="0"/>
              <a:t> </a:t>
            </a:r>
            <a:r>
              <a:rPr lang="en-US" dirty="0" err="1"/>
              <a:t>psicologico</a:t>
            </a:r>
            <a:endParaRPr lang="it-IT" dirty="0"/>
          </a:p>
          <a:p>
            <a:endParaRPr lang="it-IT" dirty="0">
              <a:solidFill>
                <a:srgbClr val="FFC000"/>
              </a:solidFill>
            </a:endParaRPr>
          </a:p>
          <a:p>
            <a:r>
              <a:rPr lang="it-IT" b="1" dirty="0">
                <a:solidFill>
                  <a:srgbClr val="FFC000"/>
                </a:solidFill>
              </a:rPr>
              <a:t>Richiamo dei sintomi</a:t>
            </a:r>
          </a:p>
          <a:p>
            <a:pPr marL="0" indent="0">
              <a:buNone/>
            </a:pPr>
            <a:endParaRPr lang="it-IT" b="1" dirty="0">
              <a:solidFill>
                <a:srgbClr val="FFC000"/>
              </a:solidFill>
            </a:endParaRPr>
          </a:p>
          <a:p>
            <a:endParaRPr lang="it-IT" dirty="0">
              <a:solidFill>
                <a:srgbClr val="FFC000"/>
              </a:solidFill>
            </a:endParaRPr>
          </a:p>
        </p:txBody>
      </p:sp>
      <p:grpSp>
        <p:nvGrpSpPr>
          <p:cNvPr id="4" name="Group 1039"/>
          <p:cNvGrpSpPr>
            <a:grpSpLocks/>
          </p:cNvGrpSpPr>
          <p:nvPr/>
        </p:nvGrpSpPr>
        <p:grpSpPr bwMode="auto">
          <a:xfrm>
            <a:off x="6462117" y="864890"/>
            <a:ext cx="2457450" cy="2476500"/>
            <a:chOff x="288" y="1080"/>
            <a:chExt cx="1548" cy="1560"/>
          </a:xfrm>
        </p:grpSpPr>
        <p:pic>
          <p:nvPicPr>
            <p:cNvPr id="5" name="Picture 1033" descr="sherlock%20hol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080"/>
              <a:ext cx="1548" cy="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37"/>
            <p:cNvSpPr>
              <a:spLocks noChangeArrowheads="1"/>
            </p:cNvSpPr>
            <p:nvPr/>
          </p:nvSpPr>
          <p:spPr bwMode="auto">
            <a:xfrm>
              <a:off x="288" y="1098"/>
              <a:ext cx="1542" cy="154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eaLnBrk="1" hangingPunct="1"/>
              <a:endParaRPr lang="it-IT"/>
            </a:p>
          </p:txBody>
        </p:sp>
      </p:grpSp>
    </p:spTree>
    <p:extLst>
      <p:ext uri="{BB962C8B-B14F-4D97-AF65-F5344CB8AC3E}">
        <p14:creationId xmlns:p14="http://schemas.microsoft.com/office/powerpoint/2010/main" val="1624574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68502" y="16669"/>
            <a:ext cx="8229600" cy="1143000"/>
          </a:xfrm>
        </p:spPr>
        <p:txBody>
          <a:bodyPr/>
          <a:lstStyle/>
          <a:p>
            <a:pPr eaLnBrk="1" hangingPunct="1"/>
            <a:r>
              <a:rPr lang="it-IT" sz="4800" i="1" dirty="0" err="1">
                <a:latin typeface="Comic Sans MS" panose="030F0702030302020204" pitchFamily="66" charset="0"/>
              </a:rPr>
              <a:t>History</a:t>
            </a:r>
            <a:r>
              <a:rPr lang="it-IT" sz="4800" i="1" dirty="0">
                <a:latin typeface="Comic Sans MS" panose="030F0702030302020204" pitchFamily="66" charset="0"/>
              </a:rPr>
              <a:t> </a:t>
            </a:r>
            <a:r>
              <a:rPr lang="it-IT" sz="4800" i="1" dirty="0" err="1">
                <a:latin typeface="Comic Sans MS" panose="030F0702030302020204" pitchFamily="66" charset="0"/>
              </a:rPr>
              <a:t>Taking</a:t>
            </a:r>
            <a:endParaRPr lang="it-IT" sz="4800" i="1" dirty="0">
              <a:latin typeface="Comic Sans MS" panose="030F0702030302020204" pitchFamily="66" charset="0"/>
            </a:endParaRPr>
          </a:p>
        </p:txBody>
      </p:sp>
      <p:sp>
        <p:nvSpPr>
          <p:cNvPr id="5" name="Rectangle 18"/>
          <p:cNvSpPr>
            <a:spLocks noChangeArrowheads="1"/>
          </p:cNvSpPr>
          <p:nvPr/>
        </p:nvSpPr>
        <p:spPr bwMode="auto">
          <a:xfrm>
            <a:off x="5540169" y="2112615"/>
            <a:ext cx="16802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sz="2000" b="1" dirty="0" err="1"/>
              <a:t>Past</a:t>
            </a:r>
            <a:r>
              <a:rPr lang="it-IT" sz="2000" b="1" dirty="0"/>
              <a:t> </a:t>
            </a:r>
            <a:r>
              <a:rPr lang="it-IT" sz="2000" b="1" dirty="0" err="1"/>
              <a:t>History</a:t>
            </a:r>
            <a:endParaRPr lang="it-IT" sz="2000" b="1" dirty="0"/>
          </a:p>
        </p:txBody>
      </p:sp>
      <p:grpSp>
        <p:nvGrpSpPr>
          <p:cNvPr id="6" name="Group 54"/>
          <p:cNvGrpSpPr>
            <a:grpSpLocks/>
          </p:cNvGrpSpPr>
          <p:nvPr/>
        </p:nvGrpSpPr>
        <p:grpSpPr bwMode="auto">
          <a:xfrm>
            <a:off x="1591713" y="981075"/>
            <a:ext cx="5926138" cy="4105275"/>
            <a:chOff x="1292" y="572"/>
            <a:chExt cx="3733" cy="2586"/>
          </a:xfrm>
        </p:grpSpPr>
        <p:sp>
          <p:nvSpPr>
            <p:cNvPr id="7" name="Oval 14"/>
            <p:cNvSpPr>
              <a:spLocks noChangeArrowheads="1"/>
            </p:cNvSpPr>
            <p:nvPr/>
          </p:nvSpPr>
          <p:spPr bwMode="auto">
            <a:xfrm>
              <a:off x="3402" y="858"/>
              <a:ext cx="1623" cy="1268"/>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eaLnBrk="1" hangingPunct="1"/>
              <a:endParaRPr lang="it-IT"/>
            </a:p>
          </p:txBody>
        </p:sp>
        <p:sp>
          <p:nvSpPr>
            <p:cNvPr id="8" name="Oval 15"/>
            <p:cNvSpPr>
              <a:spLocks noChangeArrowheads="1"/>
            </p:cNvSpPr>
            <p:nvPr/>
          </p:nvSpPr>
          <p:spPr bwMode="auto">
            <a:xfrm>
              <a:off x="2789" y="1780"/>
              <a:ext cx="1742" cy="1378"/>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eaLnBrk="1" hangingPunct="1"/>
              <a:endParaRPr lang="it-IT"/>
            </a:p>
          </p:txBody>
        </p:sp>
        <p:sp>
          <p:nvSpPr>
            <p:cNvPr id="11" name="Oval 21"/>
            <p:cNvSpPr>
              <a:spLocks noChangeArrowheads="1"/>
            </p:cNvSpPr>
            <p:nvPr/>
          </p:nvSpPr>
          <p:spPr bwMode="auto">
            <a:xfrm>
              <a:off x="2018" y="572"/>
              <a:ext cx="1542" cy="1542"/>
            </a:xfrm>
            <a:prstGeom prst="ellipse">
              <a:avLst/>
            </a:prstGeom>
            <a:noFill/>
            <a:ln w="5715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eaLnBrk="1" hangingPunct="1"/>
              <a:endParaRPr lang="it-IT"/>
            </a:p>
          </p:txBody>
        </p:sp>
        <p:sp>
          <p:nvSpPr>
            <p:cNvPr id="12" name="Oval 22"/>
            <p:cNvSpPr>
              <a:spLocks noChangeArrowheads="1"/>
            </p:cNvSpPr>
            <p:nvPr/>
          </p:nvSpPr>
          <p:spPr bwMode="auto">
            <a:xfrm>
              <a:off x="1292" y="1616"/>
              <a:ext cx="1542" cy="1542"/>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eaLnBrk="1" hangingPunct="1"/>
              <a:endParaRPr lang="it-IT"/>
            </a:p>
          </p:txBody>
        </p:sp>
        <p:sp>
          <p:nvSpPr>
            <p:cNvPr id="14" name="Text Box 24"/>
            <p:cNvSpPr txBox="1">
              <a:spLocks noChangeArrowheads="1"/>
            </p:cNvSpPr>
            <p:nvPr/>
          </p:nvSpPr>
          <p:spPr bwMode="auto">
            <a:xfrm>
              <a:off x="1420" y="2307"/>
              <a:ext cx="12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sz="2000" b="1" dirty="0"/>
                <a:t>Family </a:t>
              </a:r>
              <a:r>
                <a:rPr lang="it-IT" sz="2000" b="1" dirty="0" err="1"/>
                <a:t>History</a:t>
              </a:r>
              <a:endParaRPr lang="it-IT" sz="2000" b="1" dirty="0"/>
            </a:p>
          </p:txBody>
        </p:sp>
        <p:sp>
          <p:nvSpPr>
            <p:cNvPr id="15" name="Text Box 25"/>
            <p:cNvSpPr txBox="1">
              <a:spLocks noChangeArrowheads="1"/>
            </p:cNvSpPr>
            <p:nvPr/>
          </p:nvSpPr>
          <p:spPr bwMode="auto">
            <a:xfrm>
              <a:off x="2084" y="1030"/>
              <a:ext cx="135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r>
                <a:rPr lang="it-IT" sz="2000" b="1" dirty="0"/>
                <a:t>Personal and Social </a:t>
              </a:r>
              <a:r>
                <a:rPr lang="it-IT" sz="2000" b="1" dirty="0" err="1"/>
                <a:t>History</a:t>
              </a:r>
              <a:r>
                <a:rPr lang="it-IT" sz="2000" b="1" dirty="0"/>
                <a:t> </a:t>
              </a:r>
            </a:p>
          </p:txBody>
        </p:sp>
      </p:grpSp>
      <p:sp>
        <p:nvSpPr>
          <p:cNvPr id="16" name="Cloud"/>
          <p:cNvSpPr>
            <a:spLocks noChangeAspect="1" noEditPoints="1" noChangeArrowheads="1"/>
          </p:cNvSpPr>
          <p:nvPr/>
        </p:nvSpPr>
        <p:spPr bwMode="auto">
          <a:xfrm>
            <a:off x="250825" y="981075"/>
            <a:ext cx="2809875" cy="1584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a:lstStyle/>
          <a:p>
            <a:pPr algn="ctr">
              <a:spcBef>
                <a:spcPct val="0"/>
              </a:spcBef>
              <a:buFontTx/>
              <a:buNone/>
              <a:defRPr/>
            </a:pPr>
            <a:r>
              <a:rPr lang="en-US" dirty="0">
                <a:solidFill>
                  <a:srgbClr val="000000"/>
                </a:solidFill>
                <a:latin typeface="Arial" charset="0"/>
                <a:cs typeface="Arial" charset="0"/>
              </a:rPr>
              <a:t>Educational level, personal interests, and lifestyle</a:t>
            </a:r>
          </a:p>
        </p:txBody>
      </p:sp>
      <p:sp>
        <p:nvSpPr>
          <p:cNvPr id="17" name="Cloud"/>
          <p:cNvSpPr>
            <a:spLocks noChangeAspect="1" noEditPoints="1" noChangeArrowheads="1"/>
          </p:cNvSpPr>
          <p:nvPr/>
        </p:nvSpPr>
        <p:spPr bwMode="auto">
          <a:xfrm>
            <a:off x="179388" y="47244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algn="ctr">
              <a:spcBef>
                <a:spcPct val="0"/>
              </a:spcBef>
              <a:buFontTx/>
              <a:buNone/>
              <a:defRPr/>
            </a:pPr>
            <a:r>
              <a:rPr lang="en-US" dirty="0">
                <a:solidFill>
                  <a:srgbClr val="000000"/>
                </a:solidFill>
                <a:latin typeface="Arial" charset="0"/>
                <a:cs typeface="Arial" charset="0"/>
              </a:rPr>
              <a:t>Presence of specific illnesses in family</a:t>
            </a:r>
            <a:endParaRPr lang="en-US" sz="1800" dirty="0">
              <a:solidFill>
                <a:srgbClr val="000000"/>
              </a:solidFill>
              <a:latin typeface="Arial" charset="0"/>
              <a:cs typeface="Arial" charset="0"/>
            </a:endParaRPr>
          </a:p>
        </p:txBody>
      </p:sp>
      <p:sp>
        <p:nvSpPr>
          <p:cNvPr id="18" name="Cloud"/>
          <p:cNvSpPr>
            <a:spLocks noChangeAspect="1" noEditPoints="1" noChangeArrowheads="1"/>
          </p:cNvSpPr>
          <p:nvPr/>
        </p:nvSpPr>
        <p:spPr bwMode="auto">
          <a:xfrm>
            <a:off x="6503677" y="508000"/>
            <a:ext cx="2232025" cy="13684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00"/>
          </a:solidFill>
          <a:ln w="9525">
            <a:solidFill>
              <a:srgbClr val="000000"/>
            </a:solidFill>
            <a:miter lim="800000"/>
            <a:headEnd/>
            <a:tailEnd/>
          </a:ln>
          <a:effectLst>
            <a:outerShdw dist="107763" dir="2700000" algn="ctr" rotWithShape="0">
              <a:srgbClr val="808080"/>
            </a:outerShdw>
          </a:effectLst>
        </p:spPr>
        <p:txBody>
          <a:bodyPr/>
          <a:lstStyle/>
          <a:p>
            <a:pPr>
              <a:spcBef>
                <a:spcPct val="0"/>
              </a:spcBef>
              <a:buFontTx/>
              <a:buNone/>
              <a:defRPr/>
            </a:pPr>
            <a:endParaRPr lang="it-IT" sz="1800" dirty="0">
              <a:solidFill>
                <a:srgbClr val="000000"/>
              </a:solidFill>
              <a:latin typeface="Arial" charset="0"/>
              <a:cs typeface="Arial" charset="0"/>
            </a:endParaRPr>
          </a:p>
          <a:p>
            <a:pPr>
              <a:spcBef>
                <a:spcPct val="0"/>
              </a:spcBef>
              <a:buFontTx/>
              <a:buNone/>
              <a:defRPr/>
            </a:pPr>
            <a:r>
              <a:rPr lang="en-US" sz="1800" dirty="0">
                <a:solidFill>
                  <a:srgbClr val="000000"/>
                </a:solidFill>
                <a:latin typeface="Arial" charset="0"/>
                <a:cs typeface="Arial" charset="0"/>
              </a:rPr>
              <a:t>Past illness</a:t>
            </a:r>
          </a:p>
        </p:txBody>
      </p:sp>
      <p:sp>
        <p:nvSpPr>
          <p:cNvPr id="19" name="Cloud"/>
          <p:cNvSpPr>
            <a:spLocks noChangeAspect="1" noEditPoints="1" noChangeArrowheads="1"/>
          </p:cNvSpPr>
          <p:nvPr/>
        </p:nvSpPr>
        <p:spPr bwMode="auto">
          <a:xfrm>
            <a:off x="5569740" y="4643936"/>
            <a:ext cx="3240461" cy="16569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3">
            <a:schemeClr val="lt1"/>
          </a:lnRef>
          <a:fillRef idx="1">
            <a:schemeClr val="accent1"/>
          </a:fillRef>
          <a:effectRef idx="1">
            <a:schemeClr val="accent1"/>
          </a:effectRef>
          <a:fontRef idx="minor">
            <a:schemeClr val="lt1"/>
          </a:fontRef>
        </p:style>
        <p:txBody>
          <a:bodyPr/>
          <a:lstStyle/>
          <a:p>
            <a:pPr algn="ctr">
              <a:spcBef>
                <a:spcPct val="0"/>
              </a:spcBef>
              <a:defRPr/>
            </a:pPr>
            <a:r>
              <a:rPr lang="en-US" sz="2000" dirty="0">
                <a:latin typeface="Arial" panose="020B0604020202020204" pitchFamily="34" charset="0"/>
                <a:cs typeface="Arial" panose="020B0604020202020204" pitchFamily="34" charset="0"/>
              </a:rPr>
              <a:t>Everything is pertinent to the present illness.</a:t>
            </a:r>
          </a:p>
          <a:p>
            <a:pPr>
              <a:spcBef>
                <a:spcPct val="0"/>
              </a:spcBef>
              <a:buFontTx/>
              <a:buNone/>
              <a:defRPr/>
            </a:pPr>
            <a:r>
              <a:rPr lang="it-IT" dirty="0">
                <a:solidFill>
                  <a:srgbClr val="000000"/>
                </a:solidFill>
                <a:latin typeface="Arial" charset="0"/>
                <a:cs typeface="Arial" charset="0"/>
              </a:rPr>
              <a:t>, </a:t>
            </a:r>
            <a:endParaRPr lang="it-IT" sz="1800" dirty="0">
              <a:solidFill>
                <a:srgbClr val="000000"/>
              </a:solidFill>
              <a:latin typeface="Arial" charset="0"/>
              <a:cs typeface="Arial" charset="0"/>
            </a:endParaRPr>
          </a:p>
        </p:txBody>
      </p:sp>
      <p:sp>
        <p:nvSpPr>
          <p:cNvPr id="21" name="Rettangolo 20"/>
          <p:cNvSpPr/>
          <p:nvPr/>
        </p:nvSpPr>
        <p:spPr>
          <a:xfrm>
            <a:off x="4475731" y="3897868"/>
            <a:ext cx="1992853" cy="400110"/>
          </a:xfrm>
          <a:prstGeom prst="rect">
            <a:avLst/>
          </a:prstGeom>
        </p:spPr>
        <p:txBody>
          <a:bodyPr wrap="none">
            <a:spAutoFit/>
          </a:bodyPr>
          <a:lstStyle/>
          <a:p>
            <a:r>
              <a:rPr lang="it-IT" sz="2000" b="1" dirty="0" err="1">
                <a:latin typeface="Arial" panose="020B0604020202020204" pitchFamily="34" charset="0"/>
                <a:cs typeface="Arial" panose="020B0604020202020204" pitchFamily="34" charset="0"/>
              </a:rPr>
              <a:t>Present</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Illness</a:t>
            </a:r>
            <a:endParaRPr lang="it-IT"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201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304925" y="381000"/>
            <a:ext cx="7724776" cy="6398467"/>
          </a:xfrm>
        </p:spPr>
        <p:txBody>
          <a:bodyPr>
            <a:normAutofit lnSpcReduction="10000"/>
          </a:bodyPr>
          <a:lstStyle/>
          <a:p>
            <a:r>
              <a:rPr lang="it-IT" b="1" dirty="0">
                <a:solidFill>
                  <a:srgbClr val="FFC000"/>
                </a:solidFill>
              </a:rPr>
              <a:t>Anamnesi patologica Prossima</a:t>
            </a:r>
          </a:p>
          <a:p>
            <a:pPr marL="285750" indent="-285750">
              <a:buFont typeface="Arial" panose="020B0604020202020204" pitchFamily="34" charset="0"/>
              <a:buChar char="•"/>
            </a:pPr>
            <a:r>
              <a:rPr lang="en-US" dirty="0" err="1"/>
              <a:t>Descrive</a:t>
            </a:r>
            <a:r>
              <a:rPr lang="en-US" dirty="0"/>
              <a:t> come </a:t>
            </a:r>
            <a:r>
              <a:rPr lang="en-US" dirty="0" err="1"/>
              <a:t>siè</a:t>
            </a:r>
            <a:r>
              <a:rPr lang="en-US" dirty="0"/>
              <a:t> </a:t>
            </a:r>
            <a:r>
              <a:rPr lang="en-US" dirty="0" err="1"/>
              <a:t>presentato</a:t>
            </a:r>
            <a:r>
              <a:rPr lang="en-US" dirty="0"/>
              <a:t> </a:t>
            </a:r>
            <a:r>
              <a:rPr lang="en-US" dirty="0" err="1"/>
              <a:t>ciascun</a:t>
            </a:r>
            <a:r>
              <a:rPr lang="en-US" dirty="0"/>
              <a:t> </a:t>
            </a:r>
            <a:r>
              <a:rPr lang="en-US" dirty="0" err="1"/>
              <a:t>sintomo</a:t>
            </a:r>
            <a:endParaRPr lang="en-US" dirty="0"/>
          </a:p>
          <a:p>
            <a:pPr marL="285750" indent="-285750">
              <a:buFont typeface="Arial" panose="020B0604020202020204" pitchFamily="34" charset="0"/>
              <a:buChar char="•"/>
            </a:pPr>
            <a:r>
              <a:rPr lang="en-US" dirty="0"/>
              <a:t>Include </a:t>
            </a:r>
            <a:r>
              <a:rPr lang="en-US" dirty="0" err="1"/>
              <a:t>i</a:t>
            </a:r>
            <a:r>
              <a:rPr lang="en-US" dirty="0"/>
              <a:t> </a:t>
            </a:r>
            <a:r>
              <a:rPr lang="en-US" dirty="0" err="1"/>
              <a:t>pensieri</a:t>
            </a:r>
            <a:r>
              <a:rPr lang="en-US" dirty="0"/>
              <a:t> del </a:t>
            </a:r>
            <a:r>
              <a:rPr lang="en-US" dirty="0" err="1"/>
              <a:t>paziente</a:t>
            </a:r>
            <a:r>
              <a:rPr lang="en-US" dirty="0"/>
              <a:t> e </a:t>
            </a:r>
            <a:r>
              <a:rPr lang="en-US" dirty="0" err="1"/>
              <a:t>i</a:t>
            </a:r>
            <a:r>
              <a:rPr lang="en-US" dirty="0"/>
              <a:t> </a:t>
            </a:r>
            <a:r>
              <a:rPr lang="en-US" dirty="0" err="1"/>
              <a:t>suoi</a:t>
            </a:r>
            <a:r>
              <a:rPr lang="en-US" dirty="0"/>
              <a:t> </a:t>
            </a:r>
            <a:r>
              <a:rPr lang="en-US" dirty="0" err="1"/>
              <a:t>sentimenti</a:t>
            </a:r>
            <a:r>
              <a:rPr lang="en-US" dirty="0"/>
              <a:t> </a:t>
            </a:r>
            <a:r>
              <a:rPr lang="en-US" dirty="0" err="1"/>
              <a:t>riguardo</a:t>
            </a:r>
            <a:r>
              <a:rPr lang="en-US" dirty="0"/>
              <a:t> la </a:t>
            </a:r>
            <a:r>
              <a:rPr lang="en-US" dirty="0" err="1"/>
              <a:t>malattia</a:t>
            </a:r>
            <a:endParaRPr lang="it-IT" dirty="0"/>
          </a:p>
          <a:p>
            <a:pPr marL="285750" indent="-285750">
              <a:buFont typeface="Arial" panose="020B0604020202020204" pitchFamily="34" charset="0"/>
              <a:buChar char="•"/>
            </a:pPr>
            <a:r>
              <a:rPr lang="en-US" dirty="0" err="1"/>
              <a:t>Può</a:t>
            </a:r>
            <a:r>
              <a:rPr lang="en-US" dirty="0"/>
              <a:t> </a:t>
            </a:r>
            <a:r>
              <a:rPr lang="en-US" dirty="0" err="1"/>
              <a:t>includere</a:t>
            </a:r>
            <a:r>
              <a:rPr lang="en-US" dirty="0"/>
              <a:t> </a:t>
            </a:r>
            <a:r>
              <a:rPr lang="en-US" dirty="0" err="1"/>
              <a:t>farmaci</a:t>
            </a:r>
            <a:r>
              <a:rPr lang="en-US" dirty="0"/>
              <a:t>, </a:t>
            </a:r>
            <a:r>
              <a:rPr lang="en-US" dirty="0" err="1"/>
              <a:t>allergie</a:t>
            </a:r>
            <a:r>
              <a:rPr lang="en-US" dirty="0"/>
              <a:t>, </a:t>
            </a:r>
            <a:r>
              <a:rPr lang="en-US" dirty="0" err="1"/>
              <a:t>abitudine</a:t>
            </a:r>
            <a:r>
              <a:rPr lang="en-US" dirty="0"/>
              <a:t> al </a:t>
            </a:r>
            <a:r>
              <a:rPr lang="en-US" dirty="0" err="1"/>
              <a:t>fumo</a:t>
            </a:r>
            <a:r>
              <a:rPr lang="en-US" dirty="0"/>
              <a:t> e </a:t>
            </a:r>
            <a:r>
              <a:rPr lang="en-US" dirty="0" err="1"/>
              <a:t>all’alcol</a:t>
            </a:r>
            <a:endParaRPr lang="en-US" dirty="0"/>
          </a:p>
          <a:p>
            <a:r>
              <a:rPr lang="it-IT" b="1" dirty="0">
                <a:solidFill>
                  <a:srgbClr val="FFC000"/>
                </a:solidFill>
              </a:rPr>
              <a:t>Anamnesi patologica Remota</a:t>
            </a:r>
          </a:p>
          <a:p>
            <a:pPr marL="285750" indent="-285750">
              <a:buFont typeface="Arial" panose="020B0604020202020204" pitchFamily="34" charset="0"/>
              <a:buChar char="•"/>
            </a:pPr>
            <a:r>
              <a:rPr lang="it-IT" dirty="0"/>
              <a:t>Malattie dell’infanzia</a:t>
            </a:r>
          </a:p>
          <a:p>
            <a:pPr marL="285750" indent="-285750">
              <a:buFont typeface="Arial" panose="020B0604020202020204" pitchFamily="34" charset="0"/>
              <a:buChar char="•"/>
            </a:pPr>
            <a:r>
              <a:rPr lang="en-US" dirty="0" err="1"/>
              <a:t>Malattie</a:t>
            </a:r>
            <a:r>
              <a:rPr lang="en-US" dirty="0"/>
              <a:t> </a:t>
            </a:r>
            <a:r>
              <a:rPr lang="en-US" dirty="0" err="1"/>
              <a:t>dell’età</a:t>
            </a:r>
            <a:r>
              <a:rPr lang="en-US" dirty="0"/>
              <a:t> </a:t>
            </a:r>
            <a:r>
              <a:rPr lang="en-US" dirty="0" err="1"/>
              <a:t>adulta</a:t>
            </a:r>
            <a:r>
              <a:rPr lang="en-US" dirty="0"/>
              <a:t> di </a:t>
            </a:r>
            <a:r>
              <a:rPr lang="en-US" dirty="0" err="1"/>
              <a:t>tipo</a:t>
            </a:r>
            <a:r>
              <a:rPr lang="en-US" dirty="0"/>
              <a:t>: medico, </a:t>
            </a:r>
            <a:r>
              <a:rPr lang="en-US" dirty="0" err="1"/>
              <a:t>chirurgico</a:t>
            </a:r>
            <a:r>
              <a:rPr lang="en-US" dirty="0"/>
              <a:t>, </a:t>
            </a:r>
            <a:r>
              <a:rPr lang="en-US" dirty="0" err="1"/>
              <a:t>ostetrico</a:t>
            </a:r>
            <a:r>
              <a:rPr lang="en-US" dirty="0"/>
              <a:t>/</a:t>
            </a:r>
            <a:r>
              <a:rPr lang="en-US" dirty="0" err="1"/>
              <a:t>ginecologico</a:t>
            </a:r>
            <a:r>
              <a:rPr lang="en-US" dirty="0"/>
              <a:t> e </a:t>
            </a:r>
            <a:r>
              <a:rPr lang="en-US" dirty="0" err="1"/>
              <a:t>psichiatrico</a:t>
            </a:r>
            <a:endParaRPr lang="it-IT" dirty="0"/>
          </a:p>
          <a:p>
            <a:pPr marL="285750" indent="-285750">
              <a:buFont typeface="Arial" panose="020B0604020202020204" pitchFamily="34" charset="0"/>
              <a:buChar char="•"/>
            </a:pPr>
            <a:r>
              <a:rPr lang="en-US" dirty="0" err="1"/>
              <a:t>Comprende</a:t>
            </a:r>
            <a:r>
              <a:rPr lang="en-US" dirty="0"/>
              <a:t> </a:t>
            </a:r>
            <a:r>
              <a:rPr lang="en-US" dirty="0" err="1"/>
              <a:t>pratiche</a:t>
            </a:r>
            <a:r>
              <a:rPr lang="en-US" dirty="0"/>
              <a:t> di </a:t>
            </a:r>
            <a:r>
              <a:rPr lang="en-US" dirty="0" err="1"/>
              <a:t>mantenimento</a:t>
            </a:r>
            <a:r>
              <a:rPr lang="en-US" dirty="0"/>
              <a:t> di salute come; screening tests, </a:t>
            </a:r>
            <a:r>
              <a:rPr lang="it-IT" dirty="0"/>
              <a:t>stili di vita, sicurezza</a:t>
            </a:r>
          </a:p>
          <a:p>
            <a:r>
              <a:rPr lang="it-IT" b="1" dirty="0">
                <a:solidFill>
                  <a:srgbClr val="FFC000"/>
                </a:solidFill>
              </a:rPr>
              <a:t>Storia Familiare</a:t>
            </a:r>
          </a:p>
          <a:p>
            <a:pPr marL="285750" indent="-285750">
              <a:buFont typeface="Arial" panose="020B0604020202020204" pitchFamily="34" charset="0"/>
              <a:buChar char="•"/>
            </a:pPr>
            <a:r>
              <a:rPr lang="en-US" dirty="0" err="1"/>
              <a:t>Età</a:t>
            </a:r>
            <a:r>
              <a:rPr lang="en-US" dirty="0"/>
              <a:t> e causa di </a:t>
            </a:r>
            <a:r>
              <a:rPr lang="en-US" dirty="0" err="1"/>
              <a:t>morte</a:t>
            </a:r>
            <a:r>
              <a:rPr lang="en-US" dirty="0"/>
              <a:t> </a:t>
            </a:r>
            <a:r>
              <a:rPr lang="en-US" dirty="0" err="1"/>
              <a:t>dei</a:t>
            </a:r>
            <a:r>
              <a:rPr lang="en-US" dirty="0"/>
              <a:t> </a:t>
            </a:r>
            <a:r>
              <a:rPr lang="en-US" dirty="0" err="1"/>
              <a:t>parenti</a:t>
            </a:r>
            <a:r>
              <a:rPr lang="en-US" dirty="0"/>
              <a:t>, </a:t>
            </a:r>
            <a:r>
              <a:rPr lang="en-US" dirty="0" err="1"/>
              <a:t>genitori</a:t>
            </a:r>
            <a:r>
              <a:rPr lang="en-US" dirty="0"/>
              <a:t> e </a:t>
            </a:r>
            <a:r>
              <a:rPr lang="en-US" dirty="0" err="1"/>
              <a:t>nonni</a:t>
            </a:r>
            <a:r>
              <a:rPr lang="en-US" dirty="0"/>
              <a:t>.</a:t>
            </a:r>
            <a:endParaRPr lang="it-IT" dirty="0"/>
          </a:p>
          <a:p>
            <a:pPr marL="285750" indent="-285750">
              <a:buFont typeface="Arial" panose="020B0604020202020204" pitchFamily="34" charset="0"/>
              <a:buChar char="•"/>
            </a:pPr>
            <a:r>
              <a:rPr lang="en-US" dirty="0" err="1"/>
              <a:t>Documenti</a:t>
            </a:r>
            <a:r>
              <a:rPr lang="en-US" dirty="0"/>
              <a:t> </a:t>
            </a:r>
            <a:r>
              <a:rPr lang="en-US" dirty="0" err="1"/>
              <a:t>su</a:t>
            </a:r>
            <a:r>
              <a:rPr lang="en-US" dirty="0"/>
              <a:t> </a:t>
            </a:r>
            <a:r>
              <a:rPr lang="en-US" dirty="0" err="1"/>
              <a:t>presenza</a:t>
            </a:r>
            <a:r>
              <a:rPr lang="en-US" dirty="0"/>
              <a:t> o </a:t>
            </a:r>
            <a:r>
              <a:rPr lang="en-US" dirty="0" err="1"/>
              <a:t>assenza</a:t>
            </a:r>
            <a:r>
              <a:rPr lang="en-US" dirty="0"/>
              <a:t> di </a:t>
            </a:r>
            <a:r>
              <a:rPr lang="en-US" dirty="0" err="1"/>
              <a:t>specifici</a:t>
            </a:r>
            <a:r>
              <a:rPr lang="en-US" dirty="0"/>
              <a:t> problem di salute in </a:t>
            </a:r>
            <a:r>
              <a:rPr lang="en-US" dirty="0" err="1"/>
              <a:t>famiglia</a:t>
            </a:r>
            <a:r>
              <a:rPr lang="en-US" dirty="0"/>
              <a:t>, come </a:t>
            </a:r>
            <a:r>
              <a:rPr lang="en-US" dirty="0" err="1"/>
              <a:t>ipertensione</a:t>
            </a:r>
            <a:r>
              <a:rPr lang="en-US" dirty="0"/>
              <a:t>, </a:t>
            </a:r>
            <a:r>
              <a:rPr lang="en-US" dirty="0" err="1"/>
              <a:t>malattia</a:t>
            </a:r>
            <a:r>
              <a:rPr lang="en-US" dirty="0"/>
              <a:t> </a:t>
            </a:r>
            <a:r>
              <a:rPr lang="en-US" dirty="0" err="1"/>
              <a:t>coronarica</a:t>
            </a:r>
            <a:endParaRPr lang="it-IT" dirty="0"/>
          </a:p>
          <a:p>
            <a:r>
              <a:rPr lang="it-IT" b="1" dirty="0">
                <a:solidFill>
                  <a:srgbClr val="FFC000"/>
                </a:solidFill>
              </a:rPr>
              <a:t>Storia personale e sociale. </a:t>
            </a:r>
          </a:p>
          <a:p>
            <a:pPr marL="285750" indent="-285750">
              <a:buFont typeface="Arial" panose="020B0604020202020204" pitchFamily="34" charset="0"/>
              <a:buChar char="•"/>
            </a:pPr>
            <a:r>
              <a:rPr lang="en-US" dirty="0" err="1"/>
              <a:t>Livello</a:t>
            </a:r>
            <a:r>
              <a:rPr lang="en-US" dirty="0"/>
              <a:t> di </a:t>
            </a:r>
            <a:r>
              <a:rPr lang="en-US" dirty="0" err="1"/>
              <a:t>Educazione</a:t>
            </a:r>
            <a:r>
              <a:rPr lang="en-US" dirty="0"/>
              <a:t>, </a:t>
            </a:r>
            <a:r>
              <a:rPr lang="en-US" dirty="0" err="1"/>
              <a:t>famiglia</a:t>
            </a:r>
            <a:r>
              <a:rPr lang="en-US" dirty="0"/>
              <a:t> di </a:t>
            </a:r>
            <a:r>
              <a:rPr lang="en-US" dirty="0" err="1"/>
              <a:t>origine</a:t>
            </a:r>
            <a:r>
              <a:rPr lang="en-US" dirty="0"/>
              <a:t>, </a:t>
            </a:r>
            <a:r>
              <a:rPr lang="en-US" dirty="0" err="1"/>
              <a:t>interessi</a:t>
            </a:r>
            <a:r>
              <a:rPr lang="en-US" dirty="0"/>
              <a:t> </a:t>
            </a:r>
            <a:r>
              <a:rPr lang="en-US" dirty="0" err="1"/>
              <a:t>personalie</a:t>
            </a:r>
            <a:r>
              <a:rPr lang="en-US" dirty="0"/>
              <a:t>, stile di vita.</a:t>
            </a:r>
            <a:endParaRPr lang="it-IT" dirty="0">
              <a:solidFill>
                <a:srgbClr val="FFC000"/>
              </a:solidFill>
            </a:endParaRPr>
          </a:p>
        </p:txBody>
      </p:sp>
    </p:spTree>
    <p:extLst>
      <p:ext uri="{BB962C8B-B14F-4D97-AF65-F5344CB8AC3E}">
        <p14:creationId xmlns:p14="http://schemas.microsoft.com/office/powerpoint/2010/main" val="1395684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77904" y="412395"/>
            <a:ext cx="7829161" cy="1400530"/>
          </a:xfrm>
        </p:spPr>
        <p:txBody>
          <a:bodyPr/>
          <a:lstStyle/>
          <a:p>
            <a:r>
              <a:rPr lang="en-US" b="1" dirty="0" err="1"/>
              <a:t>L’intervista</a:t>
            </a:r>
            <a:r>
              <a:rPr lang="en-US" b="1" dirty="0"/>
              <a:t> al </a:t>
            </a:r>
            <a:r>
              <a:rPr lang="en-US" b="1" dirty="0" err="1"/>
              <a:t>paziente</a:t>
            </a:r>
            <a:endParaRPr lang="it-IT" b="1" dirty="0"/>
          </a:p>
        </p:txBody>
      </p:sp>
      <p:sp>
        <p:nvSpPr>
          <p:cNvPr id="4" name="Rectangle 3"/>
          <p:cNvSpPr txBox="1">
            <a:spLocks noChangeArrowheads="1"/>
          </p:cNvSpPr>
          <p:nvPr/>
        </p:nvSpPr>
        <p:spPr>
          <a:xfrm>
            <a:off x="381000" y="1828800"/>
            <a:ext cx="4038600" cy="4302125"/>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400" dirty="0"/>
              <a:t>Patient interview</a:t>
            </a:r>
          </a:p>
          <a:p>
            <a:pPr lvl="1"/>
            <a:r>
              <a:rPr lang="en-US" sz="2000" dirty="0"/>
              <a:t>Primo step</a:t>
            </a:r>
          </a:p>
          <a:p>
            <a:pPr lvl="1"/>
            <a:r>
              <a:rPr lang="en-US" sz="2000" dirty="0" err="1"/>
              <a:t>Stabilisce</a:t>
            </a:r>
            <a:r>
              <a:rPr lang="en-US" sz="2000" dirty="0"/>
              <a:t> </a:t>
            </a:r>
            <a:r>
              <a:rPr lang="en-US" sz="2000" dirty="0" err="1"/>
              <a:t>una</a:t>
            </a:r>
            <a:r>
              <a:rPr lang="en-US" sz="2000" dirty="0"/>
              <a:t> </a:t>
            </a:r>
            <a:r>
              <a:rPr lang="en-US" sz="2000" dirty="0" err="1"/>
              <a:t>relazione</a:t>
            </a:r>
            <a:r>
              <a:rPr lang="en-US" sz="2000" dirty="0"/>
              <a:t> con </a:t>
            </a:r>
            <a:r>
              <a:rPr lang="en-US" sz="2000" dirty="0" err="1"/>
              <a:t>il</a:t>
            </a:r>
            <a:r>
              <a:rPr lang="en-US" sz="2000" dirty="0"/>
              <a:t> </a:t>
            </a:r>
            <a:r>
              <a:rPr lang="en-US" sz="2000" dirty="0" err="1"/>
              <a:t>paziente</a:t>
            </a:r>
            <a:endParaRPr lang="en-US" sz="2000" dirty="0"/>
          </a:p>
          <a:p>
            <a:pPr lvl="4"/>
            <a:endParaRPr lang="en-US" sz="1600" dirty="0"/>
          </a:p>
          <a:p>
            <a:r>
              <a:rPr lang="en-US" sz="2400" dirty="0" err="1">
                <a:solidFill>
                  <a:srgbClr val="FFC000"/>
                </a:solidFill>
              </a:rPr>
              <a:t>Racconto</a:t>
            </a:r>
            <a:endParaRPr lang="en-US" sz="2400" dirty="0">
              <a:solidFill>
                <a:srgbClr val="FFC000"/>
              </a:solidFill>
            </a:endParaRPr>
          </a:p>
          <a:p>
            <a:pPr lvl="1"/>
            <a:r>
              <a:rPr lang="en-US" sz="2000" dirty="0" err="1"/>
              <a:t>Soggettivo</a:t>
            </a:r>
            <a:r>
              <a:rPr lang="en-US" sz="2000" dirty="0"/>
              <a:t> da </a:t>
            </a:r>
            <a:r>
              <a:rPr lang="en-US" sz="2000" dirty="0" err="1"/>
              <a:t>parte</a:t>
            </a:r>
            <a:r>
              <a:rPr lang="en-US" sz="2000" dirty="0"/>
              <a:t> del </a:t>
            </a:r>
            <a:r>
              <a:rPr lang="en-US" sz="2000" dirty="0" err="1"/>
              <a:t>paziente</a:t>
            </a:r>
            <a:endParaRPr lang="en-US" sz="2000" dirty="0"/>
          </a:p>
        </p:txBody>
      </p:sp>
      <p:pic>
        <p:nvPicPr>
          <p:cNvPr id="5" name="Picture 21" descr="pt_interiv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0"/>
            <a:ext cx="42179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2898362" y="6130925"/>
            <a:ext cx="559793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it-IT" b="1" i="1" dirty="0">
                <a:solidFill>
                  <a:schemeClr val="tx1"/>
                </a:solidFill>
              </a:rPr>
              <a:t>Prenditi del tempo per riflettere mentre domandi!!</a:t>
            </a:r>
          </a:p>
        </p:txBody>
      </p:sp>
    </p:spTree>
    <p:extLst>
      <p:ext uri="{BB962C8B-B14F-4D97-AF65-F5344CB8AC3E}">
        <p14:creationId xmlns:p14="http://schemas.microsoft.com/office/powerpoint/2010/main" val="1794271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5" end="5"/>
                                            </p:txEl>
                                          </p:spTgt>
                                        </p:tgtEl>
                                        <p:attrNameLst>
                                          <p:attrName>style.visibility</p:attrName>
                                        </p:attrNameLst>
                                      </p:cBhvr>
                                      <p:to>
                                        <p:strVal val="visible"/>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en-US" dirty="0"/>
              <a:t>Interviewing and the Health History</a:t>
            </a:r>
            <a:endParaRPr lang="it-IT" dirty="0"/>
          </a:p>
        </p:txBody>
      </p:sp>
      <p:sp>
        <p:nvSpPr>
          <p:cNvPr id="2" name="Segnaposto contenuto 1"/>
          <p:cNvSpPr>
            <a:spLocks noGrp="1"/>
          </p:cNvSpPr>
          <p:nvPr>
            <p:ph idx="1"/>
          </p:nvPr>
        </p:nvSpPr>
        <p:spPr>
          <a:xfrm>
            <a:off x="827700" y="2052925"/>
            <a:ext cx="8011500" cy="4366925"/>
          </a:xfrm>
        </p:spPr>
        <p:txBody>
          <a:bodyPr>
            <a:normAutofit/>
          </a:bodyPr>
          <a:lstStyle/>
          <a:p>
            <a:r>
              <a:rPr lang="en-US" dirty="0" err="1"/>
              <a:t>L’intervista</a:t>
            </a:r>
            <a:r>
              <a:rPr lang="en-US" dirty="0"/>
              <a:t> </a:t>
            </a:r>
            <a:r>
              <a:rPr lang="en-US" dirty="0" err="1"/>
              <a:t>medica</a:t>
            </a:r>
            <a:r>
              <a:rPr lang="en-US" dirty="0"/>
              <a:t> è </a:t>
            </a:r>
            <a:r>
              <a:rPr lang="en-US" dirty="0" err="1"/>
              <a:t>una</a:t>
            </a:r>
            <a:r>
              <a:rPr lang="en-US" dirty="0"/>
              <a:t> conversazione con un </a:t>
            </a:r>
            <a:r>
              <a:rPr lang="en-US" dirty="0" err="1"/>
              <a:t>obiettivo</a:t>
            </a:r>
            <a:endParaRPr lang="en-US" dirty="0"/>
          </a:p>
          <a:p>
            <a:r>
              <a:rPr lang="en-US" dirty="0" err="1"/>
              <a:t>L’obiettivo</a:t>
            </a:r>
            <a:r>
              <a:rPr lang="en-US" dirty="0"/>
              <a:t> </a:t>
            </a:r>
            <a:r>
              <a:rPr lang="en-US" dirty="0" err="1"/>
              <a:t>principale</a:t>
            </a:r>
            <a:r>
              <a:rPr lang="en-US" dirty="0"/>
              <a:t> </a:t>
            </a:r>
            <a:r>
              <a:rPr lang="en-US" dirty="0" err="1"/>
              <a:t>dell’intervista</a:t>
            </a:r>
            <a:r>
              <a:rPr lang="en-US" dirty="0"/>
              <a:t> medico-</a:t>
            </a:r>
            <a:r>
              <a:rPr lang="en-US" dirty="0" err="1"/>
              <a:t>paziente</a:t>
            </a:r>
            <a:r>
              <a:rPr lang="en-US" dirty="0"/>
              <a:t> è </a:t>
            </a:r>
            <a:r>
              <a:rPr lang="en-US" dirty="0" err="1"/>
              <a:t>migliorare</a:t>
            </a:r>
            <a:r>
              <a:rPr lang="en-US" dirty="0"/>
              <a:t> </a:t>
            </a:r>
            <a:r>
              <a:rPr lang="en-US" dirty="0" err="1"/>
              <a:t>il</a:t>
            </a:r>
            <a:r>
              <a:rPr lang="en-US" dirty="0"/>
              <a:t> </a:t>
            </a:r>
            <a:r>
              <a:rPr lang="en-US" dirty="0" err="1"/>
              <a:t>benessere</a:t>
            </a:r>
            <a:r>
              <a:rPr lang="en-US" dirty="0"/>
              <a:t> del </a:t>
            </a:r>
            <a:r>
              <a:rPr lang="en-US" dirty="0" err="1"/>
              <a:t>paziente</a:t>
            </a:r>
            <a:endParaRPr lang="it-IT" dirty="0"/>
          </a:p>
          <a:p>
            <a:r>
              <a:rPr lang="en-US" dirty="0"/>
              <a:t>Il medico </a:t>
            </a:r>
            <a:r>
              <a:rPr lang="en-US" dirty="0" err="1"/>
              <a:t>dovrà</a:t>
            </a:r>
            <a:r>
              <a:rPr lang="en-US" dirty="0"/>
              <a:t> </a:t>
            </a:r>
            <a:r>
              <a:rPr lang="en-US" dirty="0" err="1"/>
              <a:t>generare</a:t>
            </a:r>
            <a:r>
              <a:rPr lang="en-US" dirty="0"/>
              <a:t> </a:t>
            </a:r>
            <a:r>
              <a:rPr lang="en-US" dirty="0" err="1"/>
              <a:t>una</a:t>
            </a:r>
            <a:r>
              <a:rPr lang="en-US" dirty="0"/>
              <a:t> </a:t>
            </a:r>
            <a:r>
              <a:rPr lang="en-US" dirty="0" err="1"/>
              <a:t>serie</a:t>
            </a:r>
            <a:r>
              <a:rPr lang="en-US" dirty="0"/>
              <a:t> di </a:t>
            </a:r>
            <a:r>
              <a:rPr lang="en-US" dirty="0" err="1"/>
              <a:t>ipotesi</a:t>
            </a:r>
            <a:r>
              <a:rPr lang="en-US" dirty="0"/>
              <a:t> </a:t>
            </a:r>
            <a:r>
              <a:rPr lang="en-US" dirty="0" err="1"/>
              <a:t>sulla</a:t>
            </a:r>
            <a:r>
              <a:rPr lang="en-US" dirty="0"/>
              <a:t> </a:t>
            </a:r>
            <a:r>
              <a:rPr lang="en-US" dirty="0" err="1"/>
              <a:t>natura</a:t>
            </a:r>
            <a:r>
              <a:rPr lang="en-US" dirty="0"/>
              <a:t> del </a:t>
            </a:r>
            <a:r>
              <a:rPr lang="en-US" dirty="0" err="1"/>
              <a:t>problema</a:t>
            </a:r>
            <a:r>
              <a:rPr lang="en-US" dirty="0"/>
              <a:t> del </a:t>
            </a:r>
            <a:r>
              <a:rPr lang="en-US" dirty="0" err="1"/>
              <a:t>paziente</a:t>
            </a:r>
            <a:r>
              <a:rPr lang="en-US" dirty="0"/>
              <a:t>. Il medico </a:t>
            </a:r>
            <a:r>
              <a:rPr lang="en-US" dirty="0" err="1"/>
              <a:t>dovrà</a:t>
            </a:r>
            <a:r>
              <a:rPr lang="en-US" dirty="0"/>
              <a:t> </a:t>
            </a:r>
            <a:r>
              <a:rPr lang="en-US" dirty="0" err="1"/>
              <a:t>testare</a:t>
            </a:r>
            <a:r>
              <a:rPr lang="en-US" dirty="0"/>
              <a:t> le </a:t>
            </a:r>
            <a:r>
              <a:rPr lang="en-US" dirty="0" err="1"/>
              <a:t>varie</a:t>
            </a:r>
            <a:r>
              <a:rPr lang="en-US" dirty="0"/>
              <a:t> </a:t>
            </a:r>
            <a:r>
              <a:rPr lang="en-US" dirty="0" err="1"/>
              <a:t>ipotesi</a:t>
            </a:r>
            <a:r>
              <a:rPr lang="en-US" dirty="0"/>
              <a:t> in </a:t>
            </a:r>
            <a:r>
              <a:rPr lang="en-US" dirty="0" err="1"/>
              <a:t>mente</a:t>
            </a:r>
            <a:r>
              <a:rPr lang="en-US" dirty="0"/>
              <a:t> </a:t>
            </a:r>
            <a:r>
              <a:rPr lang="en-US" dirty="0" err="1"/>
              <a:t>chiedendo</a:t>
            </a:r>
            <a:r>
              <a:rPr lang="en-US" dirty="0"/>
              <a:t> </a:t>
            </a:r>
            <a:r>
              <a:rPr lang="en-US" dirty="0" err="1"/>
              <a:t>diversi</a:t>
            </a:r>
            <a:r>
              <a:rPr lang="en-US" dirty="0"/>
              <a:t> </a:t>
            </a:r>
            <a:r>
              <a:rPr lang="en-US" dirty="0" err="1"/>
              <a:t>dettagli</a:t>
            </a:r>
            <a:r>
              <a:rPr lang="en-US" dirty="0"/>
              <a:t> </a:t>
            </a:r>
            <a:r>
              <a:rPr lang="en-US" dirty="0" err="1"/>
              <a:t>della</a:t>
            </a:r>
            <a:r>
              <a:rPr lang="en-US" dirty="0"/>
              <a:t> </a:t>
            </a:r>
            <a:r>
              <a:rPr lang="en-US" dirty="0" err="1"/>
              <a:t>storia</a:t>
            </a:r>
            <a:r>
              <a:rPr lang="en-US" dirty="0"/>
              <a:t> del </a:t>
            </a:r>
            <a:r>
              <a:rPr lang="en-US" dirty="0" err="1"/>
              <a:t>paziente</a:t>
            </a:r>
            <a:r>
              <a:rPr lang="en-US" dirty="0"/>
              <a:t>.</a:t>
            </a:r>
          </a:p>
          <a:p>
            <a:r>
              <a:rPr lang="en-US" dirty="0" err="1"/>
              <a:t>Nel</a:t>
            </a:r>
            <a:r>
              <a:rPr lang="en-US" dirty="0"/>
              <a:t> </a:t>
            </a:r>
            <a:r>
              <a:rPr lang="en-US" dirty="0" err="1"/>
              <a:t>caso</a:t>
            </a:r>
            <a:r>
              <a:rPr lang="en-US" dirty="0"/>
              <a:t> in cui </a:t>
            </a:r>
            <a:r>
              <a:rPr lang="en-US" dirty="0" err="1"/>
              <a:t>il</a:t>
            </a:r>
            <a:r>
              <a:rPr lang="en-US" dirty="0"/>
              <a:t> medico </a:t>
            </a:r>
            <a:r>
              <a:rPr lang="en-US" dirty="0" err="1"/>
              <a:t>si</a:t>
            </a:r>
            <a:r>
              <a:rPr lang="en-US" dirty="0"/>
              <a:t> </a:t>
            </a:r>
            <a:r>
              <a:rPr lang="en-US" dirty="0" err="1"/>
              <a:t>renda</a:t>
            </a:r>
            <a:r>
              <a:rPr lang="en-US" dirty="0"/>
              <a:t> </a:t>
            </a:r>
            <a:r>
              <a:rPr lang="en-US" dirty="0" err="1"/>
              <a:t>conto</a:t>
            </a:r>
            <a:r>
              <a:rPr lang="en-US" dirty="0"/>
              <a:t> di </a:t>
            </a:r>
            <a:r>
              <a:rPr lang="en-US" dirty="0" err="1"/>
              <a:t>poter</a:t>
            </a:r>
            <a:r>
              <a:rPr lang="en-US" dirty="0"/>
              <a:t> fare </a:t>
            </a:r>
            <a:r>
              <a:rPr lang="en-US" dirty="0" err="1"/>
              <a:t>poco</a:t>
            </a:r>
            <a:r>
              <a:rPr lang="en-US" dirty="0"/>
              <a:t> per </a:t>
            </a:r>
            <a:r>
              <a:rPr lang="en-US" dirty="0" err="1"/>
              <a:t>il</a:t>
            </a:r>
            <a:r>
              <a:rPr lang="en-US" dirty="0"/>
              <a:t> </a:t>
            </a:r>
            <a:r>
              <a:rPr lang="en-US" dirty="0" err="1"/>
              <a:t>paziente</a:t>
            </a:r>
            <a:r>
              <a:rPr lang="en-US" dirty="0"/>
              <a:t>, </a:t>
            </a:r>
            <a:r>
              <a:rPr lang="en-US" dirty="0" err="1"/>
              <a:t>potrebbe</a:t>
            </a:r>
            <a:r>
              <a:rPr lang="en-US" dirty="0"/>
              <a:t> </a:t>
            </a:r>
            <a:r>
              <a:rPr lang="en-US" dirty="0" err="1"/>
              <a:t>essere</a:t>
            </a:r>
            <a:r>
              <a:rPr lang="en-US" dirty="0"/>
              <a:t> </a:t>
            </a:r>
            <a:r>
              <a:rPr lang="en-US" dirty="0" err="1"/>
              <a:t>terapeutico</a:t>
            </a:r>
            <a:r>
              <a:rPr lang="en-US" dirty="0"/>
              <a:t> </a:t>
            </a:r>
            <a:r>
              <a:rPr lang="en-US" dirty="0" err="1"/>
              <a:t>discuterel’esperienza</a:t>
            </a:r>
            <a:r>
              <a:rPr lang="en-US" dirty="0"/>
              <a:t> del </a:t>
            </a:r>
            <a:r>
              <a:rPr lang="en-US" dirty="0" err="1"/>
              <a:t>paziente</a:t>
            </a:r>
            <a:r>
              <a:rPr lang="en-US" dirty="0"/>
              <a:t> </a:t>
            </a:r>
            <a:r>
              <a:rPr lang="en-US" dirty="0" err="1"/>
              <a:t>insieme</a:t>
            </a:r>
            <a:r>
              <a:rPr lang="it-IT" dirty="0"/>
              <a:t>.</a:t>
            </a:r>
          </a:p>
          <a:p>
            <a:r>
              <a:rPr lang="en-US" dirty="0" err="1"/>
              <a:t>Paziente</a:t>
            </a:r>
            <a:r>
              <a:rPr lang="en-US" dirty="0"/>
              <a:t> Nuovo                            </a:t>
            </a:r>
            <a:r>
              <a:rPr lang="en-US" i="1" dirty="0" err="1"/>
              <a:t>storia</a:t>
            </a:r>
            <a:r>
              <a:rPr lang="en-US" i="1" dirty="0"/>
              <a:t> </a:t>
            </a:r>
            <a:r>
              <a:rPr lang="en-US" i="1" dirty="0" err="1"/>
              <a:t>clinica</a:t>
            </a:r>
            <a:r>
              <a:rPr lang="en-US" i="1" dirty="0"/>
              <a:t> </a:t>
            </a:r>
            <a:r>
              <a:rPr lang="en-US" i="1" dirty="0" err="1"/>
              <a:t>globale</a:t>
            </a:r>
            <a:endParaRPr lang="it-IT" i="1" dirty="0"/>
          </a:p>
          <a:p>
            <a:r>
              <a:rPr lang="en-US" dirty="0"/>
              <a:t>Per un </a:t>
            </a:r>
            <a:r>
              <a:rPr lang="en-US" dirty="0" err="1"/>
              <a:t>problema</a:t>
            </a:r>
            <a:r>
              <a:rPr lang="en-US" dirty="0"/>
              <a:t> </a:t>
            </a:r>
            <a:r>
              <a:rPr lang="en-US" dirty="0" err="1"/>
              <a:t>specifico</a:t>
            </a:r>
            <a:r>
              <a:rPr lang="en-US" dirty="0"/>
              <a:t>             </a:t>
            </a:r>
            <a:r>
              <a:rPr lang="it-IT" i="1" dirty="0"/>
              <a:t>storia orientata al problema.</a:t>
            </a:r>
            <a:endParaRPr lang="it-IT" dirty="0"/>
          </a:p>
        </p:txBody>
      </p:sp>
      <p:cxnSp>
        <p:nvCxnSpPr>
          <p:cNvPr id="5" name="Connettore 2 4"/>
          <p:cNvCxnSpPr/>
          <p:nvPr/>
        </p:nvCxnSpPr>
        <p:spPr>
          <a:xfrm>
            <a:off x="3131840" y="5239866"/>
            <a:ext cx="108012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Connettore 2 5"/>
          <p:cNvCxnSpPr/>
          <p:nvPr/>
        </p:nvCxnSpPr>
        <p:spPr>
          <a:xfrm flipV="1">
            <a:off x="4288160" y="5657898"/>
            <a:ext cx="567680" cy="83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12274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79512" y="-27520"/>
            <a:ext cx="8532440" cy="1400530"/>
          </a:xfrm>
        </p:spPr>
        <p:txBody>
          <a:bodyPr>
            <a:normAutofit/>
          </a:bodyPr>
          <a:lstStyle/>
          <a:p>
            <a:r>
              <a:rPr lang="en-US" b="1" dirty="0"/>
              <a:t>LA SEQUENZA DELL’INTERVISTA</a:t>
            </a:r>
            <a:endParaRPr lang="it-IT" dirty="0"/>
          </a:p>
        </p:txBody>
      </p:sp>
      <p:sp>
        <p:nvSpPr>
          <p:cNvPr id="2" name="Segnaposto contenuto 1"/>
          <p:cNvSpPr>
            <a:spLocks noGrp="1"/>
          </p:cNvSpPr>
          <p:nvPr>
            <p:ph idx="1"/>
          </p:nvPr>
        </p:nvSpPr>
        <p:spPr>
          <a:xfrm>
            <a:off x="431540" y="1476400"/>
            <a:ext cx="8280920" cy="4968552"/>
          </a:xfrm>
        </p:spPr>
        <p:txBody>
          <a:bodyPr>
            <a:normAutofit/>
          </a:bodyPr>
          <a:lstStyle/>
          <a:p>
            <a:r>
              <a:rPr lang="en-US" b="1" i="1" dirty="0" err="1">
                <a:solidFill>
                  <a:srgbClr val="FFC000"/>
                </a:solidFill>
              </a:rPr>
              <a:t>Saluta</a:t>
            </a:r>
            <a:r>
              <a:rPr lang="en-US" b="1" i="1" dirty="0">
                <a:solidFill>
                  <a:srgbClr val="FFC000"/>
                </a:solidFill>
              </a:rPr>
              <a:t> </a:t>
            </a:r>
            <a:r>
              <a:rPr lang="en-US" b="1" i="1" dirty="0" err="1">
                <a:solidFill>
                  <a:srgbClr val="FFC000"/>
                </a:solidFill>
              </a:rPr>
              <a:t>il</a:t>
            </a:r>
            <a:r>
              <a:rPr lang="en-US" b="1" i="1" dirty="0">
                <a:solidFill>
                  <a:srgbClr val="FFC000"/>
                </a:solidFill>
              </a:rPr>
              <a:t> </a:t>
            </a:r>
            <a:r>
              <a:rPr lang="en-US" b="1" i="1" dirty="0" err="1">
                <a:solidFill>
                  <a:srgbClr val="FFC000"/>
                </a:solidFill>
              </a:rPr>
              <a:t>paziente</a:t>
            </a:r>
            <a:r>
              <a:rPr lang="en-US" b="1" i="1" dirty="0">
                <a:solidFill>
                  <a:srgbClr val="FFC000"/>
                </a:solidFill>
              </a:rPr>
              <a:t> e </a:t>
            </a:r>
            <a:r>
              <a:rPr lang="en-US" b="1" i="1" dirty="0" err="1">
                <a:solidFill>
                  <a:srgbClr val="FFC000"/>
                </a:solidFill>
              </a:rPr>
              <a:t>stabilisci</a:t>
            </a:r>
            <a:r>
              <a:rPr lang="en-US" b="1" i="1" dirty="0">
                <a:solidFill>
                  <a:srgbClr val="FFC000"/>
                </a:solidFill>
              </a:rPr>
              <a:t> un </a:t>
            </a:r>
            <a:r>
              <a:rPr lang="en-US" b="1" i="1" dirty="0" err="1">
                <a:solidFill>
                  <a:srgbClr val="FFC000"/>
                </a:solidFill>
              </a:rPr>
              <a:t>rapporto</a:t>
            </a:r>
            <a:endParaRPr lang="en-US" b="1" i="1" dirty="0">
              <a:solidFill>
                <a:srgbClr val="FFC000"/>
              </a:solidFill>
            </a:endParaRPr>
          </a:p>
          <a:p>
            <a:pPr marL="0" indent="0">
              <a:buNone/>
            </a:pPr>
            <a:r>
              <a:rPr lang="en-US" i="1" dirty="0" err="1"/>
              <a:t>Presentati</a:t>
            </a:r>
            <a:r>
              <a:rPr lang="en-US" i="1" dirty="0"/>
              <a:t> e salute </a:t>
            </a:r>
            <a:r>
              <a:rPr lang="en-US" i="1" dirty="0" err="1"/>
              <a:t>il</a:t>
            </a:r>
            <a:r>
              <a:rPr lang="en-US" i="1" dirty="0"/>
              <a:t> </a:t>
            </a:r>
            <a:r>
              <a:rPr lang="en-US" i="1" dirty="0" err="1"/>
              <a:t>paziente</a:t>
            </a:r>
            <a:r>
              <a:rPr lang="en-US" dirty="0"/>
              <a:t>. Se </a:t>
            </a:r>
            <a:r>
              <a:rPr lang="en-US" dirty="0" err="1"/>
              <a:t>possibile</a:t>
            </a:r>
            <a:r>
              <a:rPr lang="en-US" dirty="0"/>
              <a:t> </a:t>
            </a:r>
            <a:r>
              <a:rPr lang="en-US" dirty="0" err="1"/>
              <a:t>dagli</a:t>
            </a:r>
            <a:r>
              <a:rPr lang="en-US" dirty="0"/>
              <a:t> la </a:t>
            </a:r>
            <a:r>
              <a:rPr lang="en-US" dirty="0" err="1"/>
              <a:t>mano</a:t>
            </a:r>
            <a:endParaRPr lang="en-US" dirty="0"/>
          </a:p>
          <a:p>
            <a:pPr marL="0" indent="0">
              <a:buNone/>
            </a:pPr>
            <a:endParaRPr lang="en-US" dirty="0"/>
          </a:p>
          <a:p>
            <a:r>
              <a:rPr lang="it-IT" b="1" i="1" dirty="0" err="1">
                <a:solidFill>
                  <a:srgbClr val="FFC000"/>
                </a:solidFill>
              </a:rPr>
              <a:t>Inviting</a:t>
            </a:r>
            <a:r>
              <a:rPr lang="it-IT" b="1" i="1" dirty="0">
                <a:solidFill>
                  <a:srgbClr val="FFC000"/>
                </a:solidFill>
              </a:rPr>
              <a:t> the </a:t>
            </a:r>
            <a:r>
              <a:rPr lang="it-IT" b="1" i="1" dirty="0" err="1">
                <a:solidFill>
                  <a:srgbClr val="FFC000"/>
                </a:solidFill>
              </a:rPr>
              <a:t>Patient’s</a:t>
            </a:r>
            <a:r>
              <a:rPr lang="it-IT" b="1" i="1" dirty="0">
                <a:solidFill>
                  <a:srgbClr val="FFC000"/>
                </a:solidFill>
              </a:rPr>
              <a:t> Story. </a:t>
            </a:r>
            <a:r>
              <a:rPr lang="it-IT" b="1" dirty="0"/>
              <a:t>Utilizza delle domande aperte</a:t>
            </a:r>
            <a:endParaRPr lang="en-US" dirty="0"/>
          </a:p>
          <a:p>
            <a:endParaRPr lang="en-US" dirty="0"/>
          </a:p>
          <a:p>
            <a:r>
              <a:rPr lang="en-US" b="1" i="1" dirty="0">
                <a:solidFill>
                  <a:srgbClr val="FFC000"/>
                </a:solidFill>
              </a:rPr>
              <a:t>Genera e </a:t>
            </a:r>
            <a:r>
              <a:rPr lang="en-US" b="1" i="1" dirty="0" err="1">
                <a:solidFill>
                  <a:srgbClr val="FFC000"/>
                </a:solidFill>
              </a:rPr>
              <a:t>testa</a:t>
            </a:r>
            <a:r>
              <a:rPr lang="en-US" b="1" i="1" dirty="0">
                <a:solidFill>
                  <a:srgbClr val="FFC000"/>
                </a:solidFill>
              </a:rPr>
              <a:t> </a:t>
            </a:r>
            <a:r>
              <a:rPr lang="en-US" b="1" i="1" dirty="0" err="1">
                <a:solidFill>
                  <a:srgbClr val="FFC000"/>
                </a:solidFill>
              </a:rPr>
              <a:t>delle</a:t>
            </a:r>
            <a:r>
              <a:rPr lang="en-US" b="1" i="1" dirty="0">
                <a:solidFill>
                  <a:srgbClr val="FFC000"/>
                </a:solidFill>
              </a:rPr>
              <a:t> </a:t>
            </a:r>
            <a:r>
              <a:rPr lang="en-US" b="1" i="1" dirty="0" err="1">
                <a:solidFill>
                  <a:srgbClr val="FFC000"/>
                </a:solidFill>
              </a:rPr>
              <a:t>ipotesi</a:t>
            </a:r>
            <a:r>
              <a:rPr lang="en-US" b="1" i="1" dirty="0">
                <a:solidFill>
                  <a:srgbClr val="FFC000"/>
                </a:solidFill>
              </a:rPr>
              <a:t> </a:t>
            </a:r>
            <a:r>
              <a:rPr lang="en-US" b="1" i="1" dirty="0" err="1">
                <a:solidFill>
                  <a:srgbClr val="FFC000"/>
                </a:solidFill>
              </a:rPr>
              <a:t>diagnostiche</a:t>
            </a:r>
            <a:r>
              <a:rPr lang="en-US" b="1" i="1" dirty="0">
                <a:solidFill>
                  <a:srgbClr val="FFC000"/>
                </a:solidFill>
              </a:rPr>
              <a:t> (the Clinician’s </a:t>
            </a:r>
            <a:r>
              <a:rPr lang="it-IT" b="1" i="1" dirty="0" err="1">
                <a:solidFill>
                  <a:srgbClr val="FFC000"/>
                </a:solidFill>
              </a:rPr>
              <a:t>Perspective</a:t>
            </a:r>
            <a:r>
              <a:rPr lang="it-IT" b="1" i="1" dirty="0">
                <a:solidFill>
                  <a:srgbClr val="FFC000"/>
                </a:solidFill>
              </a:rPr>
              <a:t>)</a:t>
            </a:r>
          </a:p>
          <a:p>
            <a:endParaRPr lang="it-IT" b="1" i="1" dirty="0">
              <a:solidFill>
                <a:srgbClr val="FFC000"/>
              </a:solidFill>
            </a:endParaRPr>
          </a:p>
          <a:p>
            <a:endParaRPr lang="it-IT" b="1" i="1" dirty="0">
              <a:solidFill>
                <a:srgbClr val="FFC000"/>
              </a:solidFill>
            </a:endParaRPr>
          </a:p>
          <a:p>
            <a:r>
              <a:rPr lang="it-IT" b="1" i="1" dirty="0">
                <a:solidFill>
                  <a:srgbClr val="FFC000"/>
                </a:solidFill>
              </a:rPr>
              <a:t>Planning for Follow-Up</a:t>
            </a:r>
            <a:endParaRPr lang="it-IT" dirty="0">
              <a:solidFill>
                <a:srgbClr val="FFC000"/>
              </a:solidFill>
            </a:endParaRPr>
          </a:p>
          <a:p>
            <a:endParaRPr lang="it-IT" b="1" i="1" dirty="0">
              <a:solidFill>
                <a:srgbClr val="FFC000"/>
              </a:solidFill>
            </a:endParaRPr>
          </a:p>
          <a:p>
            <a:endParaRPr lang="it-IT" dirty="0">
              <a:solidFill>
                <a:srgbClr val="FFC000"/>
              </a:solidFill>
            </a:endParaRPr>
          </a:p>
        </p:txBody>
      </p:sp>
    </p:spTree>
    <p:extLst>
      <p:ext uri="{BB962C8B-B14F-4D97-AF65-F5344CB8AC3E}">
        <p14:creationId xmlns:p14="http://schemas.microsoft.com/office/powerpoint/2010/main" val="1639279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714500" y="166400"/>
            <a:ext cx="7540090" cy="1400530"/>
          </a:xfrm>
        </p:spPr>
        <p:txBody>
          <a:bodyPr/>
          <a:lstStyle/>
          <a:p>
            <a:r>
              <a:rPr lang="en-US" sz="3600" b="1" dirty="0" err="1"/>
              <a:t>L’approccio</a:t>
            </a:r>
            <a:r>
              <a:rPr lang="en-US" sz="3600" b="1" dirty="0"/>
              <a:t> </a:t>
            </a:r>
            <a:r>
              <a:rPr lang="en-US" sz="3600" b="1" dirty="0" err="1"/>
              <a:t>all’intervista</a:t>
            </a:r>
            <a:endParaRPr lang="it-IT" sz="3600" dirty="0"/>
          </a:p>
        </p:txBody>
      </p:sp>
      <p:sp>
        <p:nvSpPr>
          <p:cNvPr id="6" name="Segnaposto contenuto 5"/>
          <p:cNvSpPr>
            <a:spLocks noGrp="1"/>
          </p:cNvSpPr>
          <p:nvPr>
            <p:ph idx="1"/>
          </p:nvPr>
        </p:nvSpPr>
        <p:spPr>
          <a:xfrm>
            <a:off x="860384" y="2659721"/>
            <a:ext cx="6711654" cy="3793615"/>
          </a:xfrm>
        </p:spPr>
        <p:txBody>
          <a:bodyPr>
            <a:normAutofit lnSpcReduction="10000"/>
          </a:bodyPr>
          <a:lstStyle/>
          <a:p>
            <a:pPr marL="609600" indent="-609600">
              <a:buFont typeface="Wingdings" panose="05000000000000000000" pitchFamily="2" charset="2"/>
              <a:buAutoNum type="arabicPeriod"/>
            </a:pPr>
            <a:r>
              <a:rPr lang="en-US" sz="2400" dirty="0"/>
              <a:t>PRIMA </a:t>
            </a:r>
            <a:r>
              <a:rPr lang="en-US" sz="2400" dirty="0" err="1"/>
              <a:t>dell’intervista</a:t>
            </a:r>
            <a:r>
              <a:rPr lang="en-US" sz="2400" dirty="0"/>
              <a:t>:</a:t>
            </a:r>
          </a:p>
          <a:p>
            <a:pPr marL="1004888" lvl="1" indent="-533400"/>
            <a:r>
              <a:rPr lang="en-US" sz="2000" dirty="0" err="1"/>
              <a:t>Guarda</a:t>
            </a:r>
            <a:r>
              <a:rPr lang="en-US" sz="2000" dirty="0"/>
              <a:t> </a:t>
            </a:r>
            <a:r>
              <a:rPr lang="en-US" sz="2000" dirty="0" err="1"/>
              <a:t>accuratamente</a:t>
            </a:r>
            <a:r>
              <a:rPr lang="en-US" sz="2000" dirty="0"/>
              <a:t> </a:t>
            </a:r>
            <a:r>
              <a:rPr lang="en-US" sz="2000" dirty="0" err="1"/>
              <a:t>i</a:t>
            </a:r>
            <a:r>
              <a:rPr lang="en-US" sz="2000" dirty="0"/>
              <a:t> </a:t>
            </a:r>
            <a:r>
              <a:rPr lang="en-US" sz="2000" dirty="0" err="1"/>
              <a:t>documenti</a:t>
            </a:r>
            <a:r>
              <a:rPr lang="en-US" sz="2000" dirty="0"/>
              <a:t> del </a:t>
            </a:r>
            <a:r>
              <a:rPr lang="en-US" sz="2000" dirty="0" err="1"/>
              <a:t>paziente</a:t>
            </a:r>
            <a:endParaRPr lang="en-US" sz="2000" dirty="0"/>
          </a:p>
          <a:p>
            <a:pPr marL="1004888" lvl="1" indent="-533400"/>
            <a:r>
              <a:rPr lang="en-US" sz="2000" dirty="0" err="1"/>
              <a:t>Sii</a:t>
            </a:r>
            <a:r>
              <a:rPr lang="en-US" sz="2000" dirty="0"/>
              <a:t> </a:t>
            </a:r>
            <a:r>
              <a:rPr lang="en-US" sz="2000" dirty="0" err="1"/>
              <a:t>sicuro</a:t>
            </a:r>
            <a:r>
              <a:rPr lang="en-US" sz="2000" dirty="0"/>
              <a:t> </a:t>
            </a:r>
            <a:r>
              <a:rPr lang="en-US" sz="2000" dirty="0" err="1"/>
              <a:t>che</a:t>
            </a:r>
            <a:r>
              <a:rPr lang="en-US" sz="2000" dirty="0"/>
              <a:t> </a:t>
            </a:r>
            <a:r>
              <a:rPr lang="en-US" sz="2000" dirty="0" err="1"/>
              <a:t>risultati</a:t>
            </a:r>
            <a:r>
              <a:rPr lang="en-US" sz="2000" dirty="0"/>
              <a:t> di </a:t>
            </a:r>
            <a:r>
              <a:rPr lang="en-US" sz="2000" dirty="0" err="1"/>
              <a:t>laboratorio</a:t>
            </a:r>
            <a:r>
              <a:rPr lang="en-US" sz="2000" dirty="0"/>
              <a:t> e </a:t>
            </a:r>
            <a:r>
              <a:rPr lang="en-US" sz="2000" dirty="0" err="1"/>
              <a:t>dei</a:t>
            </a:r>
            <a:r>
              <a:rPr lang="en-US" sz="2000" dirty="0"/>
              <a:t> test </a:t>
            </a:r>
            <a:r>
              <a:rPr lang="en-US" sz="2000" dirty="0" err="1"/>
              <a:t>siano</a:t>
            </a:r>
            <a:r>
              <a:rPr lang="en-US" sz="2000" dirty="0"/>
              <a:t> </a:t>
            </a:r>
            <a:r>
              <a:rPr lang="en-US" sz="2000" dirty="0" err="1"/>
              <a:t>presenti</a:t>
            </a:r>
            <a:endParaRPr lang="en-US" sz="2000" dirty="0"/>
          </a:p>
          <a:p>
            <a:pPr lvl="4"/>
            <a:endParaRPr lang="en-US" sz="1600" dirty="0"/>
          </a:p>
          <a:p>
            <a:pPr marL="609600" indent="-609600">
              <a:buFont typeface="Wingdings" panose="05000000000000000000" pitchFamily="2" charset="2"/>
              <a:buAutoNum type="arabicPeriod"/>
            </a:pPr>
            <a:r>
              <a:rPr lang="en-US" sz="2400" dirty="0" err="1"/>
              <a:t>Pianifica</a:t>
            </a:r>
            <a:r>
              <a:rPr lang="en-US" sz="2400" dirty="0"/>
              <a:t> </a:t>
            </a:r>
            <a:r>
              <a:rPr lang="en-US" sz="2400" dirty="0" err="1"/>
              <a:t>l’intervista</a:t>
            </a:r>
            <a:endParaRPr lang="en-US" sz="2400" dirty="0"/>
          </a:p>
          <a:p>
            <a:pPr marL="1004888" lvl="1" indent="-533400"/>
            <a:r>
              <a:rPr lang="en-US" sz="2000" dirty="0" err="1"/>
              <a:t>Sii</a:t>
            </a:r>
            <a:r>
              <a:rPr lang="en-US" sz="2000" dirty="0"/>
              <a:t> </a:t>
            </a:r>
            <a:r>
              <a:rPr lang="en-US" sz="2000" dirty="0" err="1"/>
              <a:t>organizzato</a:t>
            </a:r>
            <a:r>
              <a:rPr lang="en-US" sz="2000" dirty="0"/>
              <a:t> prima </a:t>
            </a:r>
            <a:r>
              <a:rPr lang="en-US" sz="2000" dirty="0" err="1"/>
              <a:t>dell’intervista</a:t>
            </a:r>
            <a:endParaRPr lang="en-US" sz="2000" dirty="0"/>
          </a:p>
          <a:p>
            <a:pPr marL="1004888" lvl="1" indent="-533400"/>
            <a:r>
              <a:rPr lang="en-US" sz="2000" dirty="0" err="1"/>
              <a:t>Segui</a:t>
            </a:r>
            <a:r>
              <a:rPr lang="en-US" sz="2000" dirty="0"/>
              <a:t> la </a:t>
            </a:r>
            <a:r>
              <a:rPr lang="en-US" sz="2000" dirty="0" err="1"/>
              <a:t>metodologia</a:t>
            </a:r>
            <a:r>
              <a:rPr lang="en-US" sz="2000" dirty="0"/>
              <a:t> </a:t>
            </a:r>
            <a:r>
              <a:rPr lang="en-US" sz="2000" dirty="0" err="1"/>
              <a:t>della</a:t>
            </a:r>
            <a:r>
              <a:rPr lang="en-US" sz="2000" dirty="0"/>
              <a:t> </a:t>
            </a:r>
            <a:r>
              <a:rPr lang="en-US" sz="2000" dirty="0" err="1"/>
              <a:t>tua</a:t>
            </a:r>
            <a:r>
              <a:rPr lang="en-US" sz="2000" dirty="0"/>
              <a:t> </a:t>
            </a:r>
            <a:r>
              <a:rPr lang="en-US" sz="2000" dirty="0" err="1"/>
              <a:t>specializzazione</a:t>
            </a:r>
            <a:endParaRPr lang="en-US" sz="2000" dirty="0"/>
          </a:p>
          <a:p>
            <a:endParaRPr lang="it-IT" dirty="0"/>
          </a:p>
        </p:txBody>
      </p:sp>
      <p:sp>
        <p:nvSpPr>
          <p:cNvPr id="7" name="Rettangolo 6"/>
          <p:cNvSpPr/>
          <p:nvPr/>
        </p:nvSpPr>
        <p:spPr>
          <a:xfrm>
            <a:off x="611560" y="1501583"/>
            <a:ext cx="5721344" cy="523220"/>
          </a:xfrm>
          <a:prstGeom prst="rect">
            <a:avLst/>
          </a:prstGeom>
        </p:spPr>
        <p:txBody>
          <a:bodyPr wrap="square">
            <a:spAutoFit/>
          </a:bodyPr>
          <a:lstStyle/>
          <a:p>
            <a:pPr marL="609600" indent="-609600"/>
            <a:r>
              <a:rPr lang="en-US" sz="2800" dirty="0"/>
              <a:t>7 steps per </a:t>
            </a:r>
            <a:r>
              <a:rPr lang="en-US" sz="2800" dirty="0" err="1"/>
              <a:t>un’intervista</a:t>
            </a:r>
            <a:r>
              <a:rPr lang="en-US" sz="2800" dirty="0"/>
              <a:t> di </a:t>
            </a:r>
            <a:r>
              <a:rPr lang="en-US" sz="2800" dirty="0" err="1"/>
              <a:t>successo</a:t>
            </a:r>
            <a:endParaRPr lang="en-US" sz="2800" dirty="0"/>
          </a:p>
        </p:txBody>
      </p:sp>
      <p:pic>
        <p:nvPicPr>
          <p:cNvPr id="42" name="Picture 4" descr="bd07810_"/>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1978" y="1124744"/>
            <a:ext cx="1712430" cy="190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975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7 </a:t>
            </a:r>
            <a:r>
              <a:rPr lang="it-IT" sz="3600" dirty="0" err="1"/>
              <a:t>steps</a:t>
            </a:r>
            <a:r>
              <a:rPr lang="it-IT" sz="3600" dirty="0"/>
              <a:t>…</a:t>
            </a:r>
            <a:endParaRPr lang="it-IT" dirty="0"/>
          </a:p>
        </p:txBody>
      </p:sp>
      <p:sp>
        <p:nvSpPr>
          <p:cNvPr id="3" name="Segnaposto contenuto 2"/>
          <p:cNvSpPr>
            <a:spLocks noGrp="1"/>
          </p:cNvSpPr>
          <p:nvPr>
            <p:ph idx="1"/>
          </p:nvPr>
        </p:nvSpPr>
        <p:spPr>
          <a:xfrm>
            <a:off x="1018490" y="2075331"/>
            <a:ext cx="6591985" cy="3777622"/>
          </a:xfrm>
        </p:spPr>
        <p:txBody>
          <a:bodyPr>
            <a:normAutofit lnSpcReduction="10000"/>
          </a:bodyPr>
          <a:lstStyle/>
          <a:p>
            <a:pPr marL="609600" indent="-609600">
              <a:buFont typeface="Wingdings" panose="05000000000000000000" pitchFamily="2" charset="2"/>
              <a:buAutoNum type="arabicPeriod" startAt="3"/>
            </a:pPr>
            <a:r>
              <a:rPr lang="en-US" sz="2400" dirty="0"/>
              <a:t>Fai </a:t>
            </a:r>
            <a:r>
              <a:rPr lang="en-US" sz="2400" dirty="0" err="1"/>
              <a:t>sentire</a:t>
            </a:r>
            <a:r>
              <a:rPr lang="en-US" sz="2400" dirty="0"/>
              <a:t> </a:t>
            </a:r>
            <a:r>
              <a:rPr lang="en-US" sz="2400" dirty="0" err="1"/>
              <a:t>il</a:t>
            </a:r>
            <a:r>
              <a:rPr lang="en-US" sz="2400" dirty="0"/>
              <a:t> </a:t>
            </a:r>
            <a:r>
              <a:rPr lang="en-US" sz="2400" dirty="0" err="1"/>
              <a:t>paziente</a:t>
            </a:r>
            <a:r>
              <a:rPr lang="en-US" sz="2400" dirty="0"/>
              <a:t> a </a:t>
            </a:r>
            <a:r>
              <a:rPr lang="en-US" sz="2400" dirty="0" err="1"/>
              <a:t>suo</a:t>
            </a:r>
            <a:r>
              <a:rPr lang="en-US" sz="2400" dirty="0"/>
              <a:t> </a:t>
            </a:r>
            <a:r>
              <a:rPr lang="en-US" sz="2400" dirty="0" err="1"/>
              <a:t>agio</a:t>
            </a:r>
            <a:endParaRPr lang="en-US" sz="2400" dirty="0"/>
          </a:p>
          <a:p>
            <a:pPr marL="1004888" lvl="1" indent="-533400"/>
            <a:r>
              <a:rPr lang="en-US" sz="2000" dirty="0" err="1"/>
              <a:t>Rompi</a:t>
            </a:r>
            <a:r>
              <a:rPr lang="en-US" sz="2000" dirty="0"/>
              <a:t> </a:t>
            </a:r>
            <a:r>
              <a:rPr lang="en-US" sz="2000" dirty="0" err="1"/>
              <a:t>il</a:t>
            </a:r>
            <a:r>
              <a:rPr lang="en-US" sz="2000" dirty="0"/>
              <a:t> </a:t>
            </a:r>
            <a:r>
              <a:rPr lang="en-US" sz="2000" dirty="0" err="1"/>
              <a:t>ghiaccio</a:t>
            </a:r>
            <a:endParaRPr lang="en-US" sz="2000" dirty="0"/>
          </a:p>
          <a:p>
            <a:pPr marL="1004888" lvl="1" indent="-533400"/>
            <a:r>
              <a:rPr lang="en-US" sz="2000" dirty="0" err="1"/>
              <a:t>Mostrati</a:t>
            </a:r>
            <a:r>
              <a:rPr lang="en-US" sz="2000" dirty="0"/>
              <a:t> </a:t>
            </a:r>
            <a:r>
              <a:rPr lang="en-US" sz="2000" dirty="0" err="1"/>
              <a:t>rilassati</a:t>
            </a:r>
            <a:r>
              <a:rPr lang="en-US" sz="2000" dirty="0"/>
              <a:t> e </a:t>
            </a:r>
            <a:r>
              <a:rPr lang="en-US" sz="2000" dirty="0" err="1"/>
              <a:t>aperto</a:t>
            </a:r>
            <a:r>
              <a:rPr lang="en-US" sz="2000" dirty="0"/>
              <a:t> al </a:t>
            </a:r>
            <a:r>
              <a:rPr lang="en-US" sz="2000" dirty="0" err="1"/>
              <a:t>dialogo</a:t>
            </a:r>
            <a:endParaRPr lang="en-US" sz="2000" dirty="0"/>
          </a:p>
          <a:p>
            <a:pPr marL="1004888" lvl="1" indent="-533400"/>
            <a:r>
              <a:rPr lang="en-US" sz="2000" dirty="0" err="1"/>
              <a:t>Contatto</a:t>
            </a:r>
            <a:r>
              <a:rPr lang="en-US" sz="2000" dirty="0"/>
              <a:t> </a:t>
            </a:r>
            <a:r>
              <a:rPr lang="en-US" sz="2000" dirty="0" err="1"/>
              <a:t>visivo</a:t>
            </a:r>
            <a:endParaRPr lang="en-US" sz="2000" dirty="0"/>
          </a:p>
          <a:p>
            <a:pPr marL="1004888" lvl="1" indent="-533400"/>
            <a:endParaRPr lang="en-US" sz="2000" dirty="0"/>
          </a:p>
          <a:p>
            <a:pPr marL="609600" indent="-609600">
              <a:buFont typeface="Wingdings" panose="05000000000000000000" pitchFamily="2" charset="2"/>
              <a:buAutoNum type="arabicPeriod" startAt="4"/>
            </a:pPr>
            <a:r>
              <a:rPr lang="en-US" sz="2400" dirty="0" err="1"/>
              <a:t>Chiedi</a:t>
            </a:r>
            <a:r>
              <a:rPr lang="en-US" sz="2400" dirty="0"/>
              <a:t> al </a:t>
            </a:r>
            <a:r>
              <a:rPr lang="en-US" sz="2400" dirty="0" err="1"/>
              <a:t>paziente</a:t>
            </a:r>
            <a:r>
              <a:rPr lang="en-US" sz="2400" dirty="0"/>
              <a:t> se </a:t>
            </a:r>
            <a:r>
              <a:rPr lang="en-US" sz="2400" dirty="0" err="1"/>
              <a:t>puoi</a:t>
            </a:r>
            <a:r>
              <a:rPr lang="en-US" sz="2400" dirty="0"/>
              <a:t> </a:t>
            </a:r>
            <a:r>
              <a:rPr lang="en-US" sz="2400" dirty="0" err="1"/>
              <a:t>intervistarlo</a:t>
            </a:r>
            <a:endParaRPr lang="en-US" sz="2400" dirty="0"/>
          </a:p>
          <a:p>
            <a:pPr marL="1004888" lvl="1" indent="-533400"/>
            <a:r>
              <a:rPr lang="en-US" sz="2000" dirty="0" err="1"/>
              <a:t>Fallo</a:t>
            </a:r>
            <a:r>
              <a:rPr lang="en-US" sz="2000" dirty="0"/>
              <a:t> </a:t>
            </a:r>
            <a:r>
              <a:rPr lang="en-US" sz="2000" dirty="0" err="1"/>
              <a:t>sentire</a:t>
            </a:r>
            <a:r>
              <a:rPr lang="en-US" sz="2000" dirty="0"/>
              <a:t> </a:t>
            </a:r>
            <a:r>
              <a:rPr lang="en-US" sz="2000" dirty="0" err="1"/>
              <a:t>accolto</a:t>
            </a:r>
            <a:endParaRPr lang="en-US" sz="2000" dirty="0"/>
          </a:p>
          <a:p>
            <a:pPr marL="1004888" lvl="1" indent="-533400"/>
            <a:r>
              <a:rPr lang="en-US" sz="2000" dirty="0"/>
              <a:t>Dai </a:t>
            </a:r>
            <a:r>
              <a:rPr lang="en-US" sz="2000" dirty="0" err="1"/>
              <a:t>importanza</a:t>
            </a:r>
            <a:r>
              <a:rPr lang="en-US" sz="2000" dirty="0"/>
              <a:t> </a:t>
            </a:r>
            <a:r>
              <a:rPr lang="en-US" sz="2000" dirty="0" err="1"/>
              <a:t>alla</a:t>
            </a:r>
            <a:r>
              <a:rPr lang="en-US" sz="2000" dirty="0"/>
              <a:t> conversazione e </a:t>
            </a:r>
            <a:r>
              <a:rPr lang="en-US" sz="2000" dirty="0" err="1"/>
              <a:t>all’intervista</a:t>
            </a:r>
            <a:r>
              <a:rPr lang="en-US" sz="2000" dirty="0"/>
              <a:t> </a:t>
            </a:r>
            <a:endParaRPr lang="en-US" sz="2800" dirty="0"/>
          </a:p>
          <a:p>
            <a:endParaRPr lang="it-IT" dirty="0"/>
          </a:p>
        </p:txBody>
      </p:sp>
      <p:pic>
        <p:nvPicPr>
          <p:cNvPr id="4" name="Picture 4" descr="bd07810_"/>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1978" y="1124744"/>
            <a:ext cx="1712430" cy="190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439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a:t>7 </a:t>
            </a:r>
            <a:r>
              <a:rPr lang="it-IT" sz="4400" dirty="0" err="1"/>
              <a:t>steps</a:t>
            </a:r>
            <a:r>
              <a:rPr lang="it-IT" sz="4400" dirty="0"/>
              <a:t>…</a:t>
            </a:r>
            <a:endParaRPr lang="it-IT" dirty="0"/>
          </a:p>
        </p:txBody>
      </p:sp>
      <p:sp>
        <p:nvSpPr>
          <p:cNvPr id="3" name="Segnaposto contenuto 2"/>
          <p:cNvSpPr>
            <a:spLocks noGrp="1"/>
          </p:cNvSpPr>
          <p:nvPr>
            <p:ph idx="1"/>
          </p:nvPr>
        </p:nvSpPr>
        <p:spPr>
          <a:xfrm>
            <a:off x="1015283" y="2276475"/>
            <a:ext cx="6591985" cy="3777622"/>
          </a:xfrm>
        </p:spPr>
        <p:txBody>
          <a:bodyPr>
            <a:normAutofit lnSpcReduction="10000"/>
          </a:bodyPr>
          <a:lstStyle/>
          <a:p>
            <a:pPr marL="609600" indent="-609600">
              <a:buFont typeface="Wingdings" panose="05000000000000000000" pitchFamily="2" charset="2"/>
              <a:buAutoNum type="arabicPeriod" startAt="5"/>
            </a:pPr>
            <a:r>
              <a:rPr lang="en-US" sz="2400" dirty="0" err="1"/>
              <a:t>Assicurati</a:t>
            </a:r>
            <a:r>
              <a:rPr lang="en-US" sz="2400" dirty="0"/>
              <a:t> la privacy e di non </a:t>
            </a:r>
            <a:r>
              <a:rPr lang="en-US" sz="2400" dirty="0" err="1"/>
              <a:t>avere</a:t>
            </a:r>
            <a:r>
              <a:rPr lang="en-US" sz="2400" dirty="0"/>
              <a:t> </a:t>
            </a:r>
            <a:r>
              <a:rPr lang="en-US" sz="2400" dirty="0" err="1"/>
              <a:t>interruzioni</a:t>
            </a:r>
            <a:endParaRPr lang="en-US" sz="2400" dirty="0"/>
          </a:p>
          <a:p>
            <a:pPr marL="1004888" lvl="1" indent="-533400"/>
            <a:r>
              <a:rPr lang="en-US" sz="2000" dirty="0" err="1"/>
              <a:t>Chiudi</a:t>
            </a:r>
            <a:r>
              <a:rPr lang="en-US" sz="2000" dirty="0"/>
              <a:t> la porta</a:t>
            </a:r>
          </a:p>
          <a:p>
            <a:pPr marL="1004888" lvl="1" indent="-533400"/>
            <a:r>
              <a:rPr lang="en-US" sz="2000" dirty="0"/>
              <a:t>Non </a:t>
            </a:r>
            <a:r>
              <a:rPr lang="en-US" sz="2000" dirty="0" err="1"/>
              <a:t>usare</a:t>
            </a:r>
            <a:r>
              <a:rPr lang="en-US" sz="2000" dirty="0"/>
              <a:t> “appellative” …</a:t>
            </a:r>
            <a:r>
              <a:rPr lang="en-US" sz="2000" dirty="0" err="1"/>
              <a:t>rispetto</a:t>
            </a:r>
            <a:r>
              <a:rPr lang="en-US" sz="2000" dirty="0"/>
              <a:t>!</a:t>
            </a:r>
          </a:p>
          <a:p>
            <a:pPr marL="1004888" lvl="1" indent="-533400"/>
            <a:endParaRPr lang="en-US" sz="2000" dirty="0"/>
          </a:p>
          <a:p>
            <a:pPr marL="609600" indent="-609600">
              <a:buFont typeface="Wingdings" panose="05000000000000000000" pitchFamily="2" charset="2"/>
              <a:buAutoNum type="arabicPeriod" startAt="5"/>
            </a:pPr>
            <a:r>
              <a:rPr lang="en-US" sz="2400" dirty="0" err="1"/>
              <a:t>Sii</a:t>
            </a:r>
            <a:r>
              <a:rPr lang="en-US" sz="2400" dirty="0"/>
              <a:t> </a:t>
            </a:r>
            <a:r>
              <a:rPr lang="en-US" sz="2400" dirty="0" err="1"/>
              <a:t>rispettoso</a:t>
            </a:r>
            <a:r>
              <a:rPr lang="en-US" sz="2400" dirty="0"/>
              <a:t> </a:t>
            </a:r>
            <a:r>
              <a:rPr lang="en-US" sz="2400" dirty="0" err="1"/>
              <a:t>degli</a:t>
            </a:r>
            <a:r>
              <a:rPr lang="en-US" sz="2400" dirty="0"/>
              <a:t> </a:t>
            </a:r>
            <a:r>
              <a:rPr lang="en-US" sz="2400" dirty="0" err="1"/>
              <a:t>aspetti</a:t>
            </a:r>
            <a:r>
              <a:rPr lang="en-US" sz="2400" dirty="0"/>
              <a:t> </a:t>
            </a:r>
            <a:r>
              <a:rPr lang="en-US" sz="2400" dirty="0" err="1"/>
              <a:t>personali</a:t>
            </a:r>
            <a:endParaRPr lang="en-US" sz="2400" dirty="0"/>
          </a:p>
          <a:p>
            <a:pPr marL="1004888" lvl="1" indent="-533400"/>
            <a:r>
              <a:rPr lang="en-US" sz="2000" dirty="0" err="1"/>
              <a:t>Presta</a:t>
            </a:r>
            <a:r>
              <a:rPr lang="en-US" sz="2000" dirty="0"/>
              <a:t> </a:t>
            </a:r>
            <a:r>
              <a:rPr lang="en-US" sz="2000" dirty="0" err="1"/>
              <a:t>attenzione</a:t>
            </a:r>
            <a:r>
              <a:rPr lang="en-US" sz="2000" dirty="0"/>
              <a:t> </a:t>
            </a:r>
            <a:r>
              <a:rPr lang="en-US" sz="2000" dirty="0" err="1"/>
              <a:t>alla</a:t>
            </a:r>
            <a:r>
              <a:rPr lang="en-US" sz="2000" dirty="0"/>
              <a:t> </a:t>
            </a:r>
            <a:r>
              <a:rPr lang="en-US" sz="2000" dirty="0" err="1"/>
              <a:t>sua</a:t>
            </a:r>
            <a:r>
              <a:rPr lang="en-US" sz="2000" dirty="0"/>
              <a:t> </a:t>
            </a:r>
            <a:r>
              <a:rPr lang="en-US" sz="2000" dirty="0" err="1"/>
              <a:t>comunicazione</a:t>
            </a:r>
            <a:r>
              <a:rPr lang="en-US" sz="2000" dirty="0"/>
              <a:t> non </a:t>
            </a:r>
            <a:r>
              <a:rPr lang="en-US" sz="2000" dirty="0" err="1"/>
              <a:t>verbale</a:t>
            </a:r>
            <a:endParaRPr lang="en-US" sz="2000" dirty="0"/>
          </a:p>
          <a:p>
            <a:pPr marL="1004888" lvl="1" indent="-533400"/>
            <a:r>
              <a:rPr lang="en-US" sz="2000" dirty="0" err="1"/>
              <a:t>Sii</a:t>
            </a:r>
            <a:r>
              <a:rPr lang="en-US" sz="2000" dirty="0"/>
              <a:t> </a:t>
            </a:r>
            <a:r>
              <a:rPr lang="en-US" sz="2000" dirty="0" err="1"/>
              <a:t>attento</a:t>
            </a:r>
            <a:r>
              <a:rPr lang="en-US" sz="2000" dirty="0"/>
              <a:t> </a:t>
            </a:r>
            <a:r>
              <a:rPr lang="en-US" sz="2000" dirty="0" err="1"/>
              <a:t>alla</a:t>
            </a:r>
            <a:r>
              <a:rPr lang="en-US" sz="2000" dirty="0"/>
              <a:t> </a:t>
            </a:r>
            <a:r>
              <a:rPr lang="en-US" sz="2000" dirty="0" err="1"/>
              <a:t>tua</a:t>
            </a:r>
            <a:r>
              <a:rPr lang="en-US" sz="2000" dirty="0"/>
              <a:t> </a:t>
            </a:r>
            <a:r>
              <a:rPr lang="en-US" sz="2000" dirty="0" err="1"/>
              <a:t>comunicazione</a:t>
            </a:r>
            <a:r>
              <a:rPr lang="en-US" sz="2000" dirty="0"/>
              <a:t> non </a:t>
            </a:r>
            <a:r>
              <a:rPr lang="en-US" sz="2000" dirty="0" err="1"/>
              <a:t>verbale</a:t>
            </a:r>
            <a:endParaRPr lang="en-US" sz="2000" dirty="0"/>
          </a:p>
          <a:p>
            <a:endParaRPr lang="it-IT" dirty="0"/>
          </a:p>
        </p:txBody>
      </p:sp>
      <p:pic>
        <p:nvPicPr>
          <p:cNvPr id="4" name="Picture 4" descr="bd07810_"/>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1978" y="1124744"/>
            <a:ext cx="1712430" cy="190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462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7 </a:t>
            </a:r>
            <a:r>
              <a:rPr lang="it-IT" dirty="0" err="1"/>
              <a:t>steps</a:t>
            </a:r>
            <a:endParaRPr lang="it-IT" dirty="0"/>
          </a:p>
        </p:txBody>
      </p:sp>
      <p:sp>
        <p:nvSpPr>
          <p:cNvPr id="3" name="Segnaposto contenuto 2"/>
          <p:cNvSpPr>
            <a:spLocks noGrp="1"/>
          </p:cNvSpPr>
          <p:nvPr>
            <p:ph idx="1"/>
          </p:nvPr>
        </p:nvSpPr>
        <p:spPr>
          <a:xfrm>
            <a:off x="819458" y="2656572"/>
            <a:ext cx="6711654" cy="4195481"/>
          </a:xfrm>
        </p:spPr>
        <p:txBody>
          <a:bodyPr>
            <a:normAutofit/>
          </a:bodyPr>
          <a:lstStyle/>
          <a:p>
            <a:pPr marL="609600" indent="-609600">
              <a:buFont typeface="+mj-lt"/>
              <a:buAutoNum type="arabicPeriod" startAt="7"/>
            </a:pPr>
            <a:r>
              <a:rPr lang="en-US" sz="2400" dirty="0"/>
              <a:t>Formula un </a:t>
            </a:r>
            <a:r>
              <a:rPr lang="en-US" sz="2400" dirty="0" err="1"/>
              <a:t>riassunto</a:t>
            </a:r>
            <a:r>
              <a:rPr lang="en-US" sz="2400" dirty="0"/>
              <a:t> </a:t>
            </a:r>
            <a:r>
              <a:rPr lang="en-US" sz="2400" dirty="0" err="1"/>
              <a:t>conclusivo</a:t>
            </a:r>
            <a:endParaRPr lang="en-US" sz="2400" dirty="0"/>
          </a:p>
          <a:p>
            <a:pPr marL="1004888" lvl="1" indent="-533400"/>
            <a:r>
              <a:rPr lang="en-US" sz="2000" dirty="0" err="1"/>
              <a:t>Riassumi</a:t>
            </a:r>
            <a:r>
              <a:rPr lang="en-US" sz="2000" dirty="0"/>
              <a:t> I </a:t>
            </a:r>
            <a:r>
              <a:rPr lang="en-US" sz="2000" dirty="0" err="1"/>
              <a:t>punti</a:t>
            </a:r>
            <a:r>
              <a:rPr lang="en-US" sz="2000" dirty="0"/>
              <a:t> </a:t>
            </a:r>
            <a:r>
              <a:rPr lang="en-US" sz="2000" dirty="0" err="1"/>
              <a:t>principali</a:t>
            </a:r>
            <a:endParaRPr lang="en-US" sz="2000" dirty="0"/>
          </a:p>
          <a:p>
            <a:pPr marL="1004888" lvl="1" indent="-533400"/>
            <a:r>
              <a:rPr lang="en-US" sz="2000" dirty="0" err="1"/>
              <a:t>Chiedi</a:t>
            </a:r>
            <a:r>
              <a:rPr lang="en-US" sz="2000" dirty="0"/>
              <a:t> se </a:t>
            </a:r>
            <a:r>
              <a:rPr lang="en-US" sz="2000" dirty="0" err="1"/>
              <a:t>il</a:t>
            </a:r>
            <a:r>
              <a:rPr lang="en-US" sz="2000" dirty="0"/>
              <a:t> </a:t>
            </a:r>
            <a:r>
              <a:rPr lang="en-US" sz="2000" dirty="0" err="1"/>
              <a:t>paziente</a:t>
            </a:r>
            <a:r>
              <a:rPr lang="en-US" sz="2000" dirty="0"/>
              <a:t> ha </a:t>
            </a:r>
            <a:r>
              <a:rPr lang="en-US" sz="2000" dirty="0" err="1"/>
              <a:t>domande</a:t>
            </a:r>
            <a:r>
              <a:rPr lang="en-US" sz="2000" dirty="0"/>
              <a:t> o </a:t>
            </a:r>
            <a:r>
              <a:rPr lang="en-US" sz="2000" dirty="0" err="1"/>
              <a:t>necessita</a:t>
            </a:r>
            <a:r>
              <a:rPr lang="en-US" sz="2000" dirty="0"/>
              <a:t> </a:t>
            </a:r>
            <a:r>
              <a:rPr lang="en-US" sz="2000" dirty="0" err="1"/>
              <a:t>informazioni</a:t>
            </a:r>
            <a:endParaRPr lang="en-US" sz="2000" dirty="0"/>
          </a:p>
        </p:txBody>
      </p:sp>
      <p:pic>
        <p:nvPicPr>
          <p:cNvPr id="4" name="Picture 4" descr="bd07810_"/>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31978" y="1124744"/>
            <a:ext cx="1712430" cy="190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80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2BCE3170-D62D-49D3-9F3D-DBF3C35BEEC5}"/>
              </a:ext>
            </a:extLst>
          </p:cNvPr>
          <p:cNvPicPr>
            <a:picLocks noChangeAspect="1"/>
          </p:cNvPicPr>
          <p:nvPr/>
        </p:nvPicPr>
        <p:blipFill>
          <a:blip r:embed="rId2"/>
          <a:stretch>
            <a:fillRect/>
          </a:stretch>
        </p:blipFill>
        <p:spPr>
          <a:xfrm>
            <a:off x="1374149" y="1076325"/>
            <a:ext cx="7207876" cy="5607054"/>
          </a:xfrm>
          <a:prstGeom prst="rect">
            <a:avLst/>
          </a:prstGeom>
        </p:spPr>
      </p:pic>
    </p:spTree>
    <p:extLst>
      <p:ext uri="{BB962C8B-B14F-4D97-AF65-F5344CB8AC3E}">
        <p14:creationId xmlns:p14="http://schemas.microsoft.com/office/powerpoint/2010/main" val="13104548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490105" y="47639"/>
            <a:ext cx="576064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000" b="1" dirty="0"/>
              <a:t>LE TECNICHE DELL’INTERVISTA</a:t>
            </a:r>
            <a:endParaRPr lang="it-IT" sz="2000" b="1" dirty="0"/>
          </a:p>
        </p:txBody>
      </p:sp>
      <p:graphicFrame>
        <p:nvGraphicFramePr>
          <p:cNvPr id="7" name="Group 55"/>
          <p:cNvGraphicFramePr>
            <a:graphicFrameLocks/>
          </p:cNvGraphicFramePr>
          <p:nvPr>
            <p:extLst>
              <p:ext uri="{D42A27DB-BD31-4B8C-83A1-F6EECF244321}">
                <p14:modId xmlns:p14="http://schemas.microsoft.com/office/powerpoint/2010/main" val="1166846150"/>
              </p:ext>
            </p:extLst>
          </p:nvPr>
        </p:nvGraphicFramePr>
        <p:xfrm>
          <a:off x="904874" y="1666875"/>
          <a:ext cx="7820025" cy="5259362"/>
        </p:xfrm>
        <a:graphic>
          <a:graphicData uri="http://schemas.openxmlformats.org/drawingml/2006/table">
            <a:tbl>
              <a:tblPr>
                <a:tableStyleId>{327F97BB-C833-4FB7-BDE5-3F7075034690}</a:tableStyleId>
              </a:tblPr>
              <a:tblGrid>
                <a:gridCol w="2772554">
                  <a:extLst>
                    <a:ext uri="{9D8B030D-6E8A-4147-A177-3AD203B41FA5}">
                      <a16:colId xmlns:a16="http://schemas.microsoft.com/office/drawing/2014/main" xmlns="" val="20000"/>
                    </a:ext>
                  </a:extLst>
                </a:gridCol>
                <a:gridCol w="5047471">
                  <a:extLst>
                    <a:ext uri="{9D8B030D-6E8A-4147-A177-3AD203B41FA5}">
                      <a16:colId xmlns:a16="http://schemas.microsoft.com/office/drawing/2014/main" xmlns="" val="20001"/>
                    </a:ext>
                  </a:extLst>
                </a:gridCol>
              </a:tblGrid>
              <a:tr h="457270">
                <a:tc gridSpan="2">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cap="none" normalizeH="0" baseline="0" dirty="0" err="1">
                          <a:ln>
                            <a:noFill/>
                          </a:ln>
                          <a:effectLst/>
                        </a:rPr>
                        <a:t>Metodi</a:t>
                      </a:r>
                      <a:r>
                        <a:rPr kumimoji="0" lang="en-US" sz="2400" u="none" strike="noStrike" cap="none" normalizeH="0" baseline="0" dirty="0">
                          <a:ln>
                            <a:noFill/>
                          </a:ln>
                          <a:effectLst/>
                        </a:rPr>
                        <a:t> per </a:t>
                      </a:r>
                      <a:r>
                        <a:rPr kumimoji="0" lang="en-US" sz="2400" u="none" strike="noStrike" cap="none" normalizeH="0" baseline="0" dirty="0" err="1">
                          <a:ln>
                            <a:noFill/>
                          </a:ln>
                          <a:effectLst/>
                        </a:rPr>
                        <a:t>raccogliere</a:t>
                      </a:r>
                      <a:r>
                        <a:rPr kumimoji="0" lang="en-US" sz="2400" u="none" strike="noStrike" cap="none" normalizeH="0" baseline="0" dirty="0">
                          <a:ln>
                            <a:noFill/>
                          </a:ln>
                          <a:effectLst/>
                        </a:rPr>
                        <a:t> </a:t>
                      </a:r>
                      <a:r>
                        <a:rPr kumimoji="0" lang="en-US" sz="2400" u="none" strike="noStrike" cap="none" normalizeH="0" baseline="0" dirty="0" err="1">
                          <a:ln>
                            <a:noFill/>
                          </a:ln>
                          <a:effectLst/>
                        </a:rPr>
                        <a:t>i</a:t>
                      </a:r>
                      <a:r>
                        <a:rPr kumimoji="0" lang="en-US" sz="2400" u="none" strike="noStrike" cap="none" normalizeH="0" baseline="0" dirty="0">
                          <a:ln>
                            <a:noFill/>
                          </a:ln>
                          <a:effectLst/>
                        </a:rPr>
                        <a:t> </a:t>
                      </a:r>
                      <a:r>
                        <a:rPr kumimoji="0" lang="en-US" sz="2400" u="none" strike="noStrike" cap="none" normalizeH="0" baseline="0" dirty="0" err="1">
                          <a:ln>
                            <a:noFill/>
                          </a:ln>
                          <a:effectLst/>
                        </a:rPr>
                        <a:t>dati</a:t>
                      </a:r>
                      <a:r>
                        <a:rPr kumimoji="0" lang="en-US" sz="2400" u="none" strike="noStrike" cap="none" normalizeH="0" baseline="0" dirty="0">
                          <a:ln>
                            <a:noFill/>
                          </a:ln>
                          <a:effectLst/>
                        </a:rPr>
                        <a:t> del </a:t>
                      </a:r>
                      <a:r>
                        <a:rPr kumimoji="0" lang="en-US" sz="2400" u="none" strike="noStrike" cap="none" normalizeH="0" baseline="0" dirty="0" err="1">
                          <a:ln>
                            <a:noFill/>
                          </a:ln>
                          <a:effectLst/>
                        </a:rPr>
                        <a:t>paziente</a:t>
                      </a:r>
                      <a:endParaRPr kumimoji="0" lang="en-US" sz="2400" b="0" i="0" u="none" strike="noStrike" cap="none" normalizeH="0" baseline="0" dirty="0">
                        <a:ln>
                          <a:noFill/>
                        </a:ln>
                        <a:solidFill>
                          <a:schemeClr val="tx1"/>
                        </a:solidFill>
                        <a:effectLst/>
                        <a:latin typeface="Times New Roman" panose="02020603050405020304" pitchFamily="18" charset="0"/>
                      </a:endParaRPr>
                    </a:p>
                  </a:txBody>
                  <a:tcPr marT="45727" marB="45727" horzOverflow="overflow"/>
                </a:tc>
                <a:tc hMerge="1">
                  <a:txBody>
                    <a:bodyPr/>
                    <a:lstStyle/>
                    <a:p>
                      <a:endParaRPr lang="it-IT"/>
                    </a:p>
                  </a:txBody>
                  <a:tcPr/>
                </a:tc>
                <a:extLst>
                  <a:ext uri="{0D108BD9-81ED-4DB2-BD59-A6C34878D82A}">
                    <a16:rowId xmlns:a16="http://schemas.microsoft.com/office/drawing/2014/main" xmlns="" val="10000"/>
                  </a:ext>
                </a:extLst>
              </a:tr>
              <a:tr h="457270">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cap="none" normalizeH="0" baseline="0" dirty="0" err="1">
                          <a:ln>
                            <a:noFill/>
                          </a:ln>
                          <a:effectLst/>
                        </a:rPr>
                        <a:t>Efficaci</a:t>
                      </a:r>
                      <a:endParaRPr kumimoji="0" lang="en-US" sz="2400" b="0" i="0" u="none" strike="noStrike" cap="none" normalizeH="0" baseline="0" dirty="0">
                        <a:ln>
                          <a:noFill/>
                        </a:ln>
                        <a:solidFill>
                          <a:schemeClr val="bg1"/>
                        </a:solidFill>
                        <a:effectLst/>
                        <a:latin typeface="Times New Roman" panose="02020603050405020304" pitchFamily="18" charset="0"/>
                      </a:endParaRPr>
                    </a:p>
                  </a:txBody>
                  <a:tcPr marT="45727" marB="45727" horzOverflow="overflow"/>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endParaRPr kumimoji="0" lang="en-US" sz="2400" b="0" i="0" u="none" strike="noStrike" cap="none" normalizeH="0" baseline="0" dirty="0">
                        <a:ln>
                          <a:noFill/>
                        </a:ln>
                        <a:solidFill>
                          <a:schemeClr val="bg1"/>
                        </a:solidFill>
                        <a:effectLst/>
                        <a:latin typeface="Times New Roman" panose="02020603050405020304" pitchFamily="18" charset="0"/>
                      </a:endParaRPr>
                    </a:p>
                  </a:txBody>
                  <a:tcPr marT="45727" marB="45727" horzOverflow="overflow"/>
                </a:tc>
                <a:extLst>
                  <a:ext uri="{0D108BD9-81ED-4DB2-BD59-A6C34878D82A}">
                    <a16:rowId xmlns:a16="http://schemas.microsoft.com/office/drawing/2014/main" xmlns="" val="10001"/>
                  </a:ext>
                </a:extLst>
              </a:tr>
              <a:tr h="717660">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000" u="none" strike="noStrike" cap="none" normalizeH="0" baseline="0" dirty="0">
                          <a:ln>
                            <a:noFill/>
                          </a:ln>
                          <a:effectLst/>
                        </a:rPr>
                        <a:t>Fare </a:t>
                      </a:r>
                      <a:r>
                        <a:rPr kumimoji="0" lang="en-US" sz="2000" u="none" strike="noStrike" cap="none" normalizeH="0" baseline="0" dirty="0" err="1">
                          <a:ln>
                            <a:noFill/>
                          </a:ln>
                          <a:effectLst/>
                        </a:rPr>
                        <a:t>domande</a:t>
                      </a:r>
                      <a:r>
                        <a:rPr kumimoji="0" lang="en-US" sz="2000" u="none" strike="noStrike" cap="none" normalizeH="0" baseline="0" dirty="0">
                          <a:ln>
                            <a:noFill/>
                          </a:ln>
                          <a:effectLst/>
                        </a:rPr>
                        <a:t> </a:t>
                      </a:r>
                      <a:r>
                        <a:rPr kumimoji="0" lang="en-US" sz="2000" u="none" strike="noStrike" cap="none" normalizeH="0" baseline="0" dirty="0" err="1">
                          <a:ln>
                            <a:noFill/>
                          </a:ln>
                          <a:effectLst/>
                        </a:rPr>
                        <a:t>aperte</a:t>
                      </a: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marT="45727" marB="45727" horzOverflow="overflow"/>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000" u="none" strike="noStrike" cap="none" normalizeH="0" baseline="0" dirty="0" err="1">
                          <a:ln>
                            <a:noFill/>
                          </a:ln>
                          <a:effectLst/>
                        </a:rPr>
                        <a:t>Richiede</a:t>
                      </a:r>
                      <a:r>
                        <a:rPr kumimoji="0" lang="en-US" sz="2000" u="none" strike="noStrike" cap="none" normalizeH="0" baseline="0" dirty="0">
                          <a:ln>
                            <a:noFill/>
                          </a:ln>
                          <a:effectLst/>
                        </a:rPr>
                        <a:t> </a:t>
                      </a:r>
                      <a:r>
                        <a:rPr kumimoji="0" lang="en-US" sz="2000" u="none" strike="noStrike" cap="none" normalizeH="0" baseline="0" dirty="0" err="1">
                          <a:ln>
                            <a:noFill/>
                          </a:ln>
                          <a:effectLst/>
                        </a:rPr>
                        <a:t>più</a:t>
                      </a:r>
                      <a:r>
                        <a:rPr kumimoji="0" lang="en-US" sz="2000" u="none" strike="noStrike" cap="none" normalizeH="0" baseline="0" dirty="0">
                          <a:ln>
                            <a:noFill/>
                          </a:ln>
                          <a:effectLst/>
                        </a:rPr>
                        <a:t> </a:t>
                      </a:r>
                      <a:r>
                        <a:rPr kumimoji="0" lang="en-US" sz="2000" u="none" strike="noStrike" cap="none" normalizeH="0" baseline="0" dirty="0" err="1">
                          <a:ln>
                            <a:noFill/>
                          </a:ln>
                          <a:effectLst/>
                        </a:rPr>
                        <a:t>che</a:t>
                      </a:r>
                      <a:r>
                        <a:rPr kumimoji="0" lang="en-US" sz="2000" u="none" strike="noStrike" cap="none" normalizeH="0" baseline="0" dirty="0">
                          <a:ln>
                            <a:noFill/>
                          </a:ln>
                          <a:effectLst/>
                        </a:rPr>
                        <a:t> un </a:t>
                      </a:r>
                      <a:r>
                        <a:rPr kumimoji="0" lang="en-US" sz="2000" u="none" strike="noStrike" cap="none" normalizeH="0" baseline="0" dirty="0" err="1">
                          <a:ln>
                            <a:noFill/>
                          </a:ln>
                          <a:effectLst/>
                        </a:rPr>
                        <a:t>semplice</a:t>
                      </a:r>
                      <a:r>
                        <a:rPr kumimoji="0" lang="en-US" sz="2000" u="none" strike="noStrike" cap="none" normalizeH="0" baseline="0" dirty="0">
                          <a:ln>
                            <a:noFill/>
                          </a:ln>
                          <a:effectLst/>
                        </a:rPr>
                        <a:t> </a:t>
                      </a:r>
                      <a:r>
                        <a:rPr kumimoji="0" lang="en-US" sz="2000" u="none" strike="noStrike" cap="none" normalizeH="0" baseline="0" dirty="0" err="1">
                          <a:ln>
                            <a:noFill/>
                          </a:ln>
                          <a:effectLst/>
                        </a:rPr>
                        <a:t>sì</a:t>
                      </a:r>
                      <a:r>
                        <a:rPr kumimoji="0" lang="en-US" sz="2000" u="none" strike="noStrike" cap="none" normalizeH="0" baseline="0" dirty="0">
                          <a:ln>
                            <a:noFill/>
                          </a:ln>
                          <a:effectLst/>
                        </a:rPr>
                        <a:t> o no; </a:t>
                      </a:r>
                      <a:r>
                        <a:rPr kumimoji="0" lang="en-US" sz="2000" u="none" strike="noStrike" cap="none" normalizeH="0" baseline="0" dirty="0" err="1">
                          <a:ln>
                            <a:noFill/>
                          </a:ln>
                          <a:effectLst/>
                        </a:rPr>
                        <a:t>si</a:t>
                      </a:r>
                      <a:r>
                        <a:rPr kumimoji="0" lang="en-US" sz="2000" u="none" strike="noStrike" cap="none" normalizeH="0" baseline="0" dirty="0">
                          <a:ln>
                            <a:noFill/>
                          </a:ln>
                          <a:effectLst/>
                        </a:rPr>
                        <a:t> </a:t>
                      </a:r>
                      <a:r>
                        <a:rPr kumimoji="0" lang="en-US" sz="2000" u="none" strike="noStrike" cap="none" normalizeH="0" baseline="0" dirty="0" err="1">
                          <a:ln>
                            <a:noFill/>
                          </a:ln>
                          <a:effectLst/>
                        </a:rPr>
                        <a:t>devono</a:t>
                      </a:r>
                      <a:r>
                        <a:rPr kumimoji="0" lang="en-US" sz="2000" u="none" strike="noStrike" cap="none" normalizeH="0" baseline="0" dirty="0">
                          <a:ln>
                            <a:noFill/>
                          </a:ln>
                          <a:effectLst/>
                        </a:rPr>
                        <a:t> </a:t>
                      </a:r>
                      <a:r>
                        <a:rPr kumimoji="0" lang="en-US" sz="2000" u="none" strike="noStrike" cap="none" normalizeH="0" baseline="0" dirty="0" err="1">
                          <a:ln>
                            <a:noFill/>
                          </a:ln>
                          <a:effectLst/>
                        </a:rPr>
                        <a:t>ottenre</a:t>
                      </a:r>
                      <a:r>
                        <a:rPr kumimoji="0" lang="en-US" sz="2000" u="none" strike="noStrike" cap="none" normalizeH="0" baseline="0" dirty="0">
                          <a:ln>
                            <a:noFill/>
                          </a:ln>
                          <a:effectLst/>
                        </a:rPr>
                        <a:t> </a:t>
                      </a:r>
                      <a:r>
                        <a:rPr kumimoji="0" lang="en-US" sz="2000" u="none" strike="noStrike" cap="none" normalizeH="0" baseline="0" dirty="0" err="1">
                          <a:ln>
                            <a:noFill/>
                          </a:ln>
                          <a:effectLst/>
                        </a:rPr>
                        <a:t>dati</a:t>
                      </a:r>
                      <a:r>
                        <a:rPr kumimoji="0" lang="en-US" sz="2000" u="none" strike="noStrike" cap="none" normalizeH="0" baseline="0" dirty="0">
                          <a:ln>
                            <a:noFill/>
                          </a:ln>
                          <a:effectLst/>
                        </a:rPr>
                        <a:t> </a:t>
                      </a:r>
                      <a:r>
                        <a:rPr kumimoji="0" lang="en-US" sz="2000" u="none" strike="noStrike" cap="none" normalizeH="0" baseline="0" dirty="0" err="1">
                          <a:ln>
                            <a:noFill/>
                          </a:ln>
                          <a:effectLst/>
                        </a:rPr>
                        <a:t>rilevanti</a:t>
                      </a: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marT="45727" marB="45727" horzOverflow="overflow"/>
                </a:tc>
                <a:extLst>
                  <a:ext uri="{0D108BD9-81ED-4DB2-BD59-A6C34878D82A}">
                    <a16:rowId xmlns:a16="http://schemas.microsoft.com/office/drawing/2014/main" xmlns="" val="10002"/>
                  </a:ext>
                </a:extLst>
              </a:tr>
              <a:tr h="779583">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000" b="0" i="0" u="none" strike="noStrike" cap="none" normalizeH="0" baseline="0" dirty="0">
                          <a:ln>
                            <a:noFill/>
                          </a:ln>
                          <a:solidFill>
                            <a:schemeClr val="tx1"/>
                          </a:solidFill>
                          <a:effectLst/>
                          <a:latin typeface="Times New Roman" panose="02020603050405020304" pitchFamily="18" charset="0"/>
                        </a:rPr>
                        <a:t>Fare </a:t>
                      </a:r>
                      <a:r>
                        <a:rPr kumimoji="0" lang="en-US" sz="2000" b="0" i="0" u="none" strike="noStrike" cap="none" normalizeH="0" baseline="0" dirty="0" err="1">
                          <a:ln>
                            <a:noFill/>
                          </a:ln>
                          <a:solidFill>
                            <a:schemeClr val="tx1"/>
                          </a:solidFill>
                          <a:effectLst/>
                          <a:latin typeface="Times New Roman" panose="02020603050405020304" pitchFamily="18" charset="0"/>
                        </a:rPr>
                        <a:t>delle</a:t>
                      </a:r>
                      <a:r>
                        <a:rPr kumimoji="0" lang="en-US" sz="2000" b="0" i="0" u="none" strike="noStrike" cap="none" normalizeH="0" baseline="0" dirty="0">
                          <a:ln>
                            <a:noFill/>
                          </a:ln>
                          <a:solidFill>
                            <a:schemeClr val="tx1"/>
                          </a:solidFill>
                          <a:effectLst/>
                          <a:latin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rPr>
                        <a:t>ipotesi</a:t>
                      </a: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marT="45727" marB="45727" horzOverflow="overflow"/>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000" u="none" strike="noStrike" cap="none" normalizeH="0" baseline="0" dirty="0" err="1">
                          <a:ln>
                            <a:noFill/>
                          </a:ln>
                          <a:effectLst/>
                        </a:rPr>
                        <a:t>Permette</a:t>
                      </a:r>
                      <a:r>
                        <a:rPr kumimoji="0" lang="en-US" sz="2000" u="none" strike="noStrike" cap="none" normalizeH="0" baseline="0" dirty="0">
                          <a:ln>
                            <a:noFill/>
                          </a:ln>
                          <a:effectLst/>
                        </a:rPr>
                        <a:t> di </a:t>
                      </a:r>
                      <a:r>
                        <a:rPr kumimoji="0" lang="en-US" sz="2000" u="none" strike="noStrike" cap="none" normalizeH="0" baseline="0" dirty="0" err="1">
                          <a:ln>
                            <a:noFill/>
                          </a:ln>
                          <a:effectLst/>
                        </a:rPr>
                        <a:t>conoscere</a:t>
                      </a:r>
                      <a:r>
                        <a:rPr kumimoji="0" lang="en-US" sz="2000" u="none" strike="noStrike" cap="none" normalizeH="0" baseline="0" dirty="0">
                          <a:ln>
                            <a:noFill/>
                          </a:ln>
                          <a:effectLst/>
                        </a:rPr>
                        <a:t> la </a:t>
                      </a:r>
                      <a:r>
                        <a:rPr kumimoji="0" lang="en-US" sz="2000" u="none" strike="noStrike" cap="none" normalizeH="0" baseline="0" dirty="0" err="1">
                          <a:ln>
                            <a:noFill/>
                          </a:ln>
                          <a:effectLst/>
                        </a:rPr>
                        <a:t>consapevolezza</a:t>
                      </a:r>
                      <a:r>
                        <a:rPr kumimoji="0" lang="en-US" sz="2000" u="none" strike="noStrike" cap="none" normalizeH="0" baseline="0" dirty="0">
                          <a:ln>
                            <a:noFill/>
                          </a:ln>
                          <a:effectLst/>
                        </a:rPr>
                        <a:t> da </a:t>
                      </a:r>
                      <a:r>
                        <a:rPr kumimoji="0" lang="en-US" sz="2000" u="none" strike="noStrike" cap="none" normalizeH="0" baseline="0" dirty="0" err="1">
                          <a:ln>
                            <a:noFill/>
                          </a:ln>
                          <a:effectLst/>
                        </a:rPr>
                        <a:t>parte</a:t>
                      </a:r>
                      <a:r>
                        <a:rPr kumimoji="0" lang="en-US" sz="2000" u="none" strike="noStrike" cap="none" normalizeH="0" baseline="0" dirty="0">
                          <a:ln>
                            <a:noFill/>
                          </a:ln>
                          <a:effectLst/>
                        </a:rPr>
                        <a:t> del </a:t>
                      </a:r>
                      <a:r>
                        <a:rPr kumimoji="0" lang="en-US" sz="2000" u="none" strike="noStrike" cap="none" normalizeH="0" baseline="0" dirty="0" err="1">
                          <a:ln>
                            <a:noFill/>
                          </a:ln>
                          <a:effectLst/>
                        </a:rPr>
                        <a:t>paziente</a:t>
                      </a:r>
                      <a:r>
                        <a:rPr kumimoji="0" lang="en-US" sz="2000" u="none" strike="noStrike" cap="none" normalizeH="0" baseline="0" dirty="0">
                          <a:ln>
                            <a:noFill/>
                          </a:ln>
                          <a:effectLst/>
                        </a:rPr>
                        <a:t> e se </a:t>
                      </a:r>
                      <a:r>
                        <a:rPr kumimoji="0" lang="en-US" sz="2000" u="none" strike="noStrike" cap="none" normalizeH="0" baseline="0" dirty="0" err="1">
                          <a:ln>
                            <a:noFill/>
                          </a:ln>
                          <a:effectLst/>
                        </a:rPr>
                        <a:t>questa</a:t>
                      </a:r>
                      <a:r>
                        <a:rPr kumimoji="0" lang="en-US" sz="2000" u="none" strike="noStrike" cap="none" normalizeH="0" baseline="0" dirty="0">
                          <a:ln>
                            <a:noFill/>
                          </a:ln>
                          <a:effectLst/>
                        </a:rPr>
                        <a:t> è </a:t>
                      </a:r>
                      <a:r>
                        <a:rPr kumimoji="0" lang="en-US" sz="2000" u="none" strike="noStrike" cap="none" normalizeH="0" baseline="0" dirty="0" err="1">
                          <a:ln>
                            <a:noFill/>
                          </a:ln>
                          <a:effectLst/>
                        </a:rPr>
                        <a:t>accurata</a:t>
                      </a: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marT="45727" marB="45727" horzOverflow="overflow"/>
                </a:tc>
                <a:extLst>
                  <a:ext uri="{0D108BD9-81ED-4DB2-BD59-A6C34878D82A}">
                    <a16:rowId xmlns:a16="http://schemas.microsoft.com/office/drawing/2014/main" xmlns="" val="10003"/>
                  </a:ext>
                </a:extLst>
              </a:tr>
              <a:tr h="716073">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000" u="none" strike="noStrike" cap="none" normalizeH="0" baseline="0" dirty="0" err="1">
                          <a:ln>
                            <a:noFill/>
                          </a:ln>
                          <a:effectLst/>
                        </a:rPr>
                        <a:t>Guardare</a:t>
                      </a:r>
                      <a:r>
                        <a:rPr kumimoji="0" lang="en-US" sz="2000" u="none" strike="noStrike" cap="none" normalizeH="0" baseline="0" dirty="0">
                          <a:ln>
                            <a:noFill/>
                          </a:ln>
                          <a:effectLst/>
                        </a:rPr>
                        <a:t>/</a:t>
                      </a:r>
                      <a:r>
                        <a:rPr kumimoji="0" lang="en-US" sz="2000" u="none" strike="noStrike" cap="none" normalizeH="0" baseline="0" dirty="0" err="1">
                          <a:ln>
                            <a:noFill/>
                          </a:ln>
                          <a:effectLst/>
                        </a:rPr>
                        <a:t>verbalizzare</a:t>
                      </a: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marT="45727" marB="45727" horzOverflow="overflow"/>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000" u="none" strike="noStrike" cap="none" normalizeH="0" baseline="0" dirty="0" err="1">
                          <a:ln>
                            <a:noFill/>
                          </a:ln>
                          <a:effectLst/>
                        </a:rPr>
                        <a:t>Riformula</a:t>
                      </a:r>
                      <a:r>
                        <a:rPr kumimoji="0" lang="en-US" sz="2000" u="none" strike="noStrike" cap="none" normalizeH="0" baseline="0" dirty="0">
                          <a:ln>
                            <a:noFill/>
                          </a:ln>
                          <a:effectLst/>
                        </a:rPr>
                        <a:t> </a:t>
                      </a:r>
                      <a:r>
                        <a:rPr kumimoji="0" lang="en-US" sz="2000" u="none" strike="noStrike" cap="none" normalizeH="0" baseline="0" dirty="0" err="1">
                          <a:ln>
                            <a:noFill/>
                          </a:ln>
                          <a:effectLst/>
                        </a:rPr>
                        <a:t>quello</a:t>
                      </a:r>
                      <a:r>
                        <a:rPr kumimoji="0" lang="en-US" sz="2000" u="none" strike="noStrike" cap="none" normalizeH="0" baseline="0" dirty="0">
                          <a:ln>
                            <a:noFill/>
                          </a:ln>
                          <a:effectLst/>
                        </a:rPr>
                        <a:t> </a:t>
                      </a:r>
                      <a:r>
                        <a:rPr kumimoji="0" lang="en-US" sz="2000" u="none" strike="noStrike" cap="none" normalizeH="0" baseline="0" dirty="0" err="1">
                          <a:ln>
                            <a:noFill/>
                          </a:ln>
                          <a:effectLst/>
                        </a:rPr>
                        <a:t>che</a:t>
                      </a:r>
                      <a:r>
                        <a:rPr kumimoji="0" lang="en-US" sz="2000" u="none" strike="noStrike" cap="none" normalizeH="0" baseline="0" dirty="0">
                          <a:ln>
                            <a:noFill/>
                          </a:ln>
                          <a:effectLst/>
                        </a:rPr>
                        <a:t> </a:t>
                      </a:r>
                      <a:r>
                        <a:rPr kumimoji="0" lang="en-US" sz="2000" u="none" strike="noStrike" cap="none" normalizeH="0" baseline="0" dirty="0" err="1">
                          <a:ln>
                            <a:noFill/>
                          </a:ln>
                          <a:effectLst/>
                        </a:rPr>
                        <a:t>il</a:t>
                      </a:r>
                      <a:r>
                        <a:rPr kumimoji="0" lang="en-US" sz="2000" u="none" strike="noStrike" cap="none" normalizeH="0" baseline="0" dirty="0">
                          <a:ln>
                            <a:noFill/>
                          </a:ln>
                          <a:effectLst/>
                        </a:rPr>
                        <a:t> </a:t>
                      </a:r>
                      <a:r>
                        <a:rPr kumimoji="0" lang="en-US" sz="2000" u="none" strike="noStrike" cap="none" normalizeH="0" baseline="0" dirty="0" err="1">
                          <a:ln>
                            <a:noFill/>
                          </a:ln>
                          <a:effectLst/>
                        </a:rPr>
                        <a:t>paziente</a:t>
                      </a:r>
                      <a:r>
                        <a:rPr kumimoji="0" lang="en-US" sz="2000" u="none" strike="noStrike" cap="none" normalizeH="0" baseline="0" dirty="0">
                          <a:ln>
                            <a:noFill/>
                          </a:ln>
                          <a:effectLst/>
                        </a:rPr>
                        <a:t> </a:t>
                      </a:r>
                      <a:r>
                        <a:rPr kumimoji="0" lang="en-US" sz="2000" u="none" strike="noStrike" cap="none" normalizeH="0" baseline="0" dirty="0" err="1">
                          <a:ln>
                            <a:noFill/>
                          </a:ln>
                          <a:effectLst/>
                        </a:rPr>
                        <a:t>sta</a:t>
                      </a:r>
                      <a:r>
                        <a:rPr kumimoji="0" lang="en-US" sz="2000" u="none" strike="noStrike" cap="none" normalizeH="0" baseline="0" dirty="0">
                          <a:ln>
                            <a:noFill/>
                          </a:ln>
                          <a:effectLst/>
                        </a:rPr>
                        <a:t> </a:t>
                      </a:r>
                      <a:r>
                        <a:rPr kumimoji="0" lang="en-US" sz="2000" u="none" strike="noStrike" cap="none" normalizeH="0" baseline="0" dirty="0" err="1">
                          <a:ln>
                            <a:noFill/>
                          </a:ln>
                          <a:effectLst/>
                        </a:rPr>
                        <a:t>dicendo</a:t>
                      </a:r>
                      <a:r>
                        <a:rPr kumimoji="0" lang="en-US" sz="2000" u="none" strike="noStrike" cap="none" normalizeH="0" baseline="0" dirty="0">
                          <a:ln>
                            <a:noFill/>
                          </a:ln>
                          <a:effectLst/>
                        </a:rPr>
                        <a:t> con le sue parole, in </a:t>
                      </a:r>
                      <a:r>
                        <a:rPr kumimoji="0" lang="en-US" sz="2000" u="none" strike="noStrike" cap="none" normalizeH="0" baseline="0" dirty="0" err="1">
                          <a:ln>
                            <a:noFill/>
                          </a:ln>
                          <a:effectLst/>
                        </a:rPr>
                        <a:t>modo</a:t>
                      </a:r>
                      <a:r>
                        <a:rPr kumimoji="0" lang="en-US" sz="2000" u="none" strike="noStrike" cap="none" normalizeH="0" baseline="0" dirty="0">
                          <a:ln>
                            <a:noFill/>
                          </a:ln>
                          <a:effectLst/>
                        </a:rPr>
                        <a:t> da </a:t>
                      </a:r>
                      <a:r>
                        <a:rPr kumimoji="0" lang="en-US" sz="2000" u="none" strike="noStrike" cap="none" normalizeH="0" baseline="0" dirty="0" err="1">
                          <a:ln>
                            <a:noFill/>
                          </a:ln>
                          <a:effectLst/>
                        </a:rPr>
                        <a:t>fargli</a:t>
                      </a:r>
                      <a:r>
                        <a:rPr kumimoji="0" lang="en-US" sz="2000" u="none" strike="noStrike" cap="none" normalizeH="0" baseline="0" dirty="0">
                          <a:ln>
                            <a:noFill/>
                          </a:ln>
                          <a:effectLst/>
                        </a:rPr>
                        <a:t> </a:t>
                      </a:r>
                      <a:r>
                        <a:rPr kumimoji="0" lang="en-US" sz="2000" u="none" strike="noStrike" cap="none" normalizeH="0" baseline="0" dirty="0" err="1">
                          <a:ln>
                            <a:noFill/>
                          </a:ln>
                          <a:effectLst/>
                        </a:rPr>
                        <a:t>capire</a:t>
                      </a:r>
                      <a:r>
                        <a:rPr kumimoji="0" lang="en-US" sz="2000" u="none" strike="noStrike" cap="none" normalizeH="0" baseline="0" dirty="0">
                          <a:ln>
                            <a:noFill/>
                          </a:ln>
                          <a:effectLst/>
                        </a:rPr>
                        <a:t> </a:t>
                      </a:r>
                      <a:r>
                        <a:rPr kumimoji="0" lang="en-US" sz="2000" u="none" strike="noStrike" cap="none" normalizeH="0" baseline="0" dirty="0" err="1">
                          <a:ln>
                            <a:noFill/>
                          </a:ln>
                          <a:effectLst/>
                        </a:rPr>
                        <a:t>che</a:t>
                      </a:r>
                      <a:r>
                        <a:rPr kumimoji="0" lang="en-US" sz="2000" u="none" strike="noStrike" cap="none" normalizeH="0" baseline="0" dirty="0">
                          <a:ln>
                            <a:noFill/>
                          </a:ln>
                          <a:effectLst/>
                        </a:rPr>
                        <a:t> </a:t>
                      </a:r>
                      <a:r>
                        <a:rPr kumimoji="0" lang="en-US" sz="2000" u="none" strike="noStrike" cap="none" normalizeH="0" baseline="0" dirty="0" err="1">
                          <a:ln>
                            <a:noFill/>
                          </a:ln>
                          <a:effectLst/>
                        </a:rPr>
                        <a:t>credi</a:t>
                      </a:r>
                      <a:r>
                        <a:rPr kumimoji="0" lang="en-US" sz="2000" u="none" strike="noStrike" cap="none" normalizeH="0" baseline="0" dirty="0">
                          <a:ln>
                            <a:noFill/>
                          </a:ln>
                          <a:effectLst/>
                        </a:rPr>
                        <a:t> in </a:t>
                      </a:r>
                      <a:r>
                        <a:rPr kumimoji="0" lang="en-US" sz="2000" u="none" strike="noStrike" cap="none" normalizeH="0" baseline="0" dirty="0" err="1">
                          <a:ln>
                            <a:noFill/>
                          </a:ln>
                          <a:effectLst/>
                        </a:rPr>
                        <a:t>ciò</a:t>
                      </a:r>
                      <a:r>
                        <a:rPr kumimoji="0" lang="en-US" sz="2000" u="none" strike="noStrike" cap="none" normalizeH="0" baseline="0" dirty="0">
                          <a:ln>
                            <a:noFill/>
                          </a:ln>
                          <a:effectLst/>
                        </a:rPr>
                        <a:t> </a:t>
                      </a:r>
                      <a:r>
                        <a:rPr kumimoji="0" lang="en-US" sz="2000" u="none" strike="noStrike" cap="none" normalizeH="0" baseline="0" dirty="0" err="1">
                          <a:ln>
                            <a:noFill/>
                          </a:ln>
                          <a:effectLst/>
                        </a:rPr>
                        <a:t>che</a:t>
                      </a:r>
                      <a:r>
                        <a:rPr kumimoji="0" lang="en-US" sz="2000" u="none" strike="noStrike" cap="none" normalizeH="0" baseline="0" dirty="0">
                          <a:ln>
                            <a:noFill/>
                          </a:ln>
                          <a:effectLst/>
                        </a:rPr>
                        <a:t> ha </a:t>
                      </a:r>
                      <a:r>
                        <a:rPr kumimoji="0" lang="en-US" sz="2000" u="none" strike="noStrike" cap="none" normalizeH="0" baseline="0" dirty="0" err="1">
                          <a:ln>
                            <a:noFill/>
                          </a:ln>
                          <a:effectLst/>
                        </a:rPr>
                        <a:t>detto</a:t>
                      </a: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marT="45727" marB="45727" horzOverflow="overflow"/>
                </a:tc>
                <a:extLst>
                  <a:ext uri="{0D108BD9-81ED-4DB2-BD59-A6C34878D82A}">
                    <a16:rowId xmlns:a16="http://schemas.microsoft.com/office/drawing/2014/main" xmlns="" val="10004"/>
                  </a:ext>
                </a:extLst>
              </a:tr>
              <a:tr h="1005994">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000" u="none" strike="noStrike" cap="none" normalizeH="0" baseline="0" dirty="0" err="1">
                          <a:ln>
                            <a:noFill/>
                          </a:ln>
                          <a:effectLst/>
                        </a:rPr>
                        <a:t>Focalizzarsi</a:t>
                      </a:r>
                      <a:r>
                        <a:rPr kumimoji="0" lang="en-US" sz="2000" u="none" strike="noStrike" cap="none" normalizeH="0" baseline="0" dirty="0">
                          <a:ln>
                            <a:noFill/>
                          </a:ln>
                          <a:effectLst/>
                        </a:rPr>
                        <a:t> </a:t>
                      </a:r>
                      <a:r>
                        <a:rPr kumimoji="0" lang="en-US" sz="2000" u="none" strike="noStrike" cap="none" normalizeH="0" baseline="0" dirty="0" err="1">
                          <a:ln>
                            <a:noFill/>
                          </a:ln>
                          <a:effectLst/>
                        </a:rPr>
                        <a:t>sul</a:t>
                      </a:r>
                      <a:r>
                        <a:rPr kumimoji="0" lang="en-US" sz="2000" u="none" strike="noStrike" cap="none" normalizeH="0" baseline="0" dirty="0">
                          <a:ln>
                            <a:noFill/>
                          </a:ln>
                          <a:effectLst/>
                        </a:rPr>
                        <a:t> </a:t>
                      </a:r>
                      <a:r>
                        <a:rPr kumimoji="0" lang="en-US" sz="2000" u="none" strike="noStrike" cap="none" normalizeH="0" baseline="0" dirty="0" err="1">
                          <a:ln>
                            <a:noFill/>
                          </a:ln>
                          <a:effectLst/>
                        </a:rPr>
                        <a:t>paziente</a:t>
                      </a: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marT="45727" marB="45727" horzOverflow="overflow"/>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000" u="none" strike="noStrike" cap="none" normalizeH="0" baseline="0" dirty="0" err="1">
                          <a:ln>
                            <a:noFill/>
                          </a:ln>
                          <a:effectLst/>
                        </a:rPr>
                        <a:t>Mostrare</a:t>
                      </a:r>
                      <a:r>
                        <a:rPr kumimoji="0" lang="en-US" sz="2000" u="none" strike="noStrike" cap="none" normalizeH="0" baseline="0" dirty="0">
                          <a:ln>
                            <a:noFill/>
                          </a:ln>
                          <a:effectLst/>
                        </a:rPr>
                        <a:t> al </a:t>
                      </a:r>
                      <a:r>
                        <a:rPr kumimoji="0" lang="en-US" sz="2000" u="none" strike="noStrike" cap="none" normalizeH="0" baseline="0" dirty="0" err="1">
                          <a:ln>
                            <a:noFill/>
                          </a:ln>
                          <a:effectLst/>
                        </a:rPr>
                        <a:t>paziente</a:t>
                      </a:r>
                      <a:r>
                        <a:rPr kumimoji="0" lang="en-US" sz="2000" u="none" strike="noStrike" cap="none" normalizeH="0" baseline="0" dirty="0">
                          <a:ln>
                            <a:noFill/>
                          </a:ln>
                          <a:effectLst/>
                        </a:rPr>
                        <a:t> </a:t>
                      </a:r>
                      <a:r>
                        <a:rPr kumimoji="0" lang="en-US" sz="2000" u="none" strike="noStrike" cap="none" normalizeH="0" baseline="0" dirty="0" err="1">
                          <a:ln>
                            <a:noFill/>
                          </a:ln>
                          <a:effectLst/>
                        </a:rPr>
                        <a:t>che</a:t>
                      </a:r>
                      <a:r>
                        <a:rPr kumimoji="0" lang="en-US" sz="2000" u="none" strike="noStrike" cap="none" normalizeH="0" baseline="0" dirty="0">
                          <a:ln>
                            <a:noFill/>
                          </a:ln>
                          <a:effectLst/>
                        </a:rPr>
                        <a:t> </a:t>
                      </a:r>
                      <a:r>
                        <a:rPr kumimoji="0" lang="en-US" sz="2000" u="none" strike="noStrike" cap="none" normalizeH="0" baseline="0" dirty="0" err="1">
                          <a:ln>
                            <a:noFill/>
                          </a:ln>
                          <a:effectLst/>
                        </a:rPr>
                        <a:t>sei</a:t>
                      </a:r>
                      <a:r>
                        <a:rPr kumimoji="0" lang="en-US" sz="2000" u="none" strike="noStrike" cap="none" normalizeH="0" baseline="0" dirty="0">
                          <a:ln>
                            <a:noFill/>
                          </a:ln>
                          <a:effectLst/>
                        </a:rPr>
                        <a:t> </a:t>
                      </a:r>
                      <a:r>
                        <a:rPr kumimoji="0" lang="en-US" sz="2000" u="none" strike="noStrike" cap="none" normalizeH="0" baseline="0" dirty="0" err="1">
                          <a:ln>
                            <a:noFill/>
                          </a:ln>
                          <a:effectLst/>
                        </a:rPr>
                        <a:t>realmente</a:t>
                      </a:r>
                      <a:r>
                        <a:rPr kumimoji="0" lang="en-US" sz="2000" u="none" strike="noStrike" cap="none" normalizeH="0" baseline="0" dirty="0">
                          <a:ln>
                            <a:noFill/>
                          </a:ln>
                          <a:effectLst/>
                        </a:rPr>
                        <a:t> </a:t>
                      </a:r>
                      <a:r>
                        <a:rPr kumimoji="0" lang="en-US" sz="2000" u="none" strike="noStrike" cap="none" normalizeH="0" baseline="0" dirty="0" err="1">
                          <a:ln>
                            <a:noFill/>
                          </a:ln>
                          <a:effectLst/>
                        </a:rPr>
                        <a:t>interessato</a:t>
                      </a:r>
                      <a:r>
                        <a:rPr kumimoji="0" lang="en-US" sz="2000" u="none" strike="noStrike" cap="none" normalizeH="0" baseline="0" dirty="0">
                          <a:ln>
                            <a:noFill/>
                          </a:ln>
                          <a:effectLst/>
                        </a:rPr>
                        <a:t> a </a:t>
                      </a:r>
                      <a:r>
                        <a:rPr kumimoji="0" lang="en-US" sz="2000" u="none" strike="noStrike" cap="none" normalizeH="0" baseline="0" dirty="0" err="1">
                          <a:ln>
                            <a:noFill/>
                          </a:ln>
                          <a:effectLst/>
                        </a:rPr>
                        <a:t>ciò</a:t>
                      </a:r>
                      <a:r>
                        <a:rPr kumimoji="0" lang="en-US" sz="2000" u="none" strike="noStrike" cap="none" normalizeH="0" baseline="0" dirty="0">
                          <a:ln>
                            <a:noFill/>
                          </a:ln>
                          <a:effectLst/>
                        </a:rPr>
                        <a:t> </a:t>
                      </a:r>
                      <a:r>
                        <a:rPr kumimoji="0" lang="en-US" sz="2000" u="none" strike="noStrike" cap="none" normalizeH="0" baseline="0" dirty="0" err="1">
                          <a:ln>
                            <a:noFill/>
                          </a:ln>
                          <a:effectLst/>
                        </a:rPr>
                        <a:t>che</a:t>
                      </a:r>
                      <a:r>
                        <a:rPr kumimoji="0" lang="en-US" sz="2000" u="none" strike="noStrike" cap="none" normalizeH="0" baseline="0" dirty="0">
                          <a:ln>
                            <a:noFill/>
                          </a:ln>
                          <a:effectLst/>
                        </a:rPr>
                        <a:t> </a:t>
                      </a:r>
                      <a:r>
                        <a:rPr kumimoji="0" lang="en-US" sz="2000" u="none" strike="noStrike" cap="none" normalizeH="0" baseline="0" dirty="0" err="1">
                          <a:ln>
                            <a:noFill/>
                          </a:ln>
                          <a:effectLst/>
                        </a:rPr>
                        <a:t>sta</a:t>
                      </a:r>
                      <a:r>
                        <a:rPr kumimoji="0" lang="en-US" sz="2000" u="none" strike="noStrike" cap="none" normalizeH="0" baseline="0" dirty="0">
                          <a:ln>
                            <a:noFill/>
                          </a:ln>
                          <a:effectLst/>
                        </a:rPr>
                        <a:t> </a:t>
                      </a:r>
                      <a:r>
                        <a:rPr kumimoji="0" lang="en-US" sz="2000" u="none" strike="noStrike" cap="none" normalizeH="0" baseline="0" dirty="0" err="1">
                          <a:ln>
                            <a:noFill/>
                          </a:ln>
                          <a:effectLst/>
                        </a:rPr>
                        <a:t>dicendo</a:t>
                      </a:r>
                      <a:r>
                        <a:rPr kumimoji="0" lang="en-US" sz="2000" u="none" strike="noStrike" cap="none" normalizeH="0" baseline="0" dirty="0">
                          <a:ln>
                            <a:noFill/>
                          </a:ln>
                          <a:effectLst/>
                        </a:rPr>
                        <a:t>; </a:t>
                      </a:r>
                      <a:r>
                        <a:rPr kumimoji="0" lang="en-US" sz="2000" u="none" strike="noStrike" cap="none" normalizeH="0" baseline="0" dirty="0" err="1">
                          <a:ln>
                            <a:noFill/>
                          </a:ln>
                          <a:effectLst/>
                        </a:rPr>
                        <a:t>mantieni</a:t>
                      </a:r>
                      <a:r>
                        <a:rPr kumimoji="0" lang="en-US" sz="2000" u="none" strike="noStrike" cap="none" normalizeH="0" baseline="0" dirty="0">
                          <a:ln>
                            <a:noFill/>
                          </a:ln>
                          <a:effectLst/>
                        </a:rPr>
                        <a:t> </a:t>
                      </a:r>
                      <a:r>
                        <a:rPr kumimoji="0" lang="en-US" sz="2000" u="none" strike="noStrike" cap="none" normalizeH="0" baseline="0" dirty="0" err="1">
                          <a:ln>
                            <a:noFill/>
                          </a:ln>
                          <a:effectLst/>
                        </a:rPr>
                        <a:t>il</a:t>
                      </a:r>
                      <a:r>
                        <a:rPr kumimoji="0" lang="en-US" sz="2000" u="none" strike="noStrike" cap="none" normalizeH="0" baseline="0" dirty="0">
                          <a:ln>
                            <a:noFill/>
                          </a:ln>
                          <a:effectLst/>
                        </a:rPr>
                        <a:t> </a:t>
                      </a:r>
                      <a:r>
                        <a:rPr kumimoji="0" lang="en-US" sz="2000" u="none" strike="noStrike" cap="none" normalizeH="0" baseline="0" dirty="0" err="1">
                          <a:ln>
                            <a:noFill/>
                          </a:ln>
                          <a:effectLst/>
                        </a:rPr>
                        <a:t>contatto</a:t>
                      </a:r>
                      <a:r>
                        <a:rPr kumimoji="0" lang="en-US" sz="2000" u="none" strike="noStrike" cap="none" normalizeH="0" baseline="0" dirty="0">
                          <a:ln>
                            <a:noFill/>
                          </a:ln>
                          <a:effectLst/>
                        </a:rPr>
                        <a:t> </a:t>
                      </a:r>
                      <a:r>
                        <a:rPr kumimoji="0" lang="en-US" sz="2000" u="none" strike="noStrike" cap="none" normalizeH="0" baseline="0" dirty="0" err="1">
                          <a:ln>
                            <a:noFill/>
                          </a:ln>
                          <a:effectLst/>
                        </a:rPr>
                        <a:t>visivo</a:t>
                      </a:r>
                      <a:r>
                        <a:rPr kumimoji="0" lang="en-US" sz="2000" u="none" strike="noStrike" cap="none" normalizeH="0" baseline="0" dirty="0">
                          <a:ln>
                            <a:noFill/>
                          </a:ln>
                          <a:effectLst/>
                        </a:rPr>
                        <a:t>, </a:t>
                      </a:r>
                      <a:r>
                        <a:rPr kumimoji="0" lang="en-US" sz="2000" u="none" strike="noStrike" cap="none" normalizeH="0" baseline="0" dirty="0" err="1">
                          <a:ln>
                            <a:noFill/>
                          </a:ln>
                          <a:effectLst/>
                        </a:rPr>
                        <a:t>sii</a:t>
                      </a:r>
                      <a:r>
                        <a:rPr kumimoji="0" lang="en-US" sz="2000" u="none" strike="noStrike" cap="none" normalizeH="0" baseline="0" dirty="0">
                          <a:ln>
                            <a:noFill/>
                          </a:ln>
                          <a:effectLst/>
                        </a:rPr>
                        <a:t> </a:t>
                      </a:r>
                      <a:r>
                        <a:rPr kumimoji="0" lang="en-US" sz="2000" u="none" strike="noStrike" cap="none" normalizeH="0" baseline="0" dirty="0" err="1">
                          <a:ln>
                            <a:noFill/>
                          </a:ln>
                          <a:effectLst/>
                        </a:rPr>
                        <a:t>rilassato</a:t>
                      </a:r>
                      <a:r>
                        <a:rPr kumimoji="0" lang="en-US" sz="2000" u="none" strike="noStrike" cap="none" normalizeH="0" baseline="0" dirty="0">
                          <a:ln>
                            <a:noFill/>
                          </a:ln>
                          <a:effectLst/>
                        </a:rPr>
                        <a:t> </a:t>
                      </a:r>
                      <a:r>
                        <a:rPr kumimoji="0" lang="en-US" sz="2000" u="none" strike="noStrike" cap="none" normalizeH="0" baseline="0" dirty="0" err="1">
                          <a:ln>
                            <a:noFill/>
                          </a:ln>
                          <a:effectLst/>
                        </a:rPr>
                        <a:t>ed</a:t>
                      </a:r>
                      <a:r>
                        <a:rPr kumimoji="0" lang="en-US" sz="2000" u="none" strike="noStrike" cap="none" normalizeH="0" baseline="0" dirty="0">
                          <a:ln>
                            <a:noFill/>
                          </a:ln>
                          <a:effectLst/>
                        </a:rPr>
                        <a:t> </a:t>
                      </a:r>
                      <a:r>
                        <a:rPr kumimoji="0" lang="en-US" sz="2000" u="none" strike="noStrike" cap="none" normalizeH="0" baseline="0" dirty="0" err="1">
                          <a:ln>
                            <a:noFill/>
                          </a:ln>
                          <a:effectLst/>
                        </a:rPr>
                        <a:t>aperto</a:t>
                      </a:r>
                      <a:r>
                        <a:rPr kumimoji="0" lang="en-US" sz="2000" u="none" strike="noStrike" cap="none" normalizeH="0" baseline="0" dirty="0">
                          <a:ln>
                            <a:noFill/>
                          </a:ln>
                          <a:effectLst/>
                        </a:rPr>
                        <a:t> al </a:t>
                      </a:r>
                      <a:r>
                        <a:rPr kumimoji="0" lang="en-US" sz="2000" u="none" strike="noStrike" cap="none" normalizeH="0" baseline="0" dirty="0" err="1">
                          <a:ln>
                            <a:noFill/>
                          </a:ln>
                          <a:effectLst/>
                        </a:rPr>
                        <a:t>confronto</a:t>
                      </a:r>
                      <a:endParaRPr kumimoji="0" lang="en-US" sz="2000" b="0" i="0" u="none" strike="noStrike" cap="none" normalizeH="0" baseline="0" dirty="0">
                        <a:ln>
                          <a:noFill/>
                        </a:ln>
                        <a:solidFill>
                          <a:schemeClr val="tx1"/>
                        </a:solidFill>
                        <a:effectLst/>
                        <a:latin typeface="Times New Roman" panose="02020603050405020304" pitchFamily="18" charset="0"/>
                      </a:endParaRPr>
                    </a:p>
                  </a:txBody>
                  <a:tcPr marT="45727" marB="45727" horzOverflow="overflow"/>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65532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4"/>
          <p:cNvGraphicFramePr>
            <a:graphicFrameLocks/>
          </p:cNvGraphicFramePr>
          <p:nvPr>
            <p:extLst>
              <p:ext uri="{D42A27DB-BD31-4B8C-83A1-F6EECF244321}">
                <p14:modId xmlns:p14="http://schemas.microsoft.com/office/powerpoint/2010/main" val="1676511475"/>
              </p:ext>
            </p:extLst>
          </p:nvPr>
        </p:nvGraphicFramePr>
        <p:xfrm>
          <a:off x="1114424" y="1384573"/>
          <a:ext cx="7877175" cy="4937760"/>
        </p:xfrm>
        <a:graphic>
          <a:graphicData uri="http://schemas.openxmlformats.org/drawingml/2006/table">
            <a:tbl>
              <a:tblPr/>
              <a:tblGrid>
                <a:gridCol w="2864427">
                  <a:extLst>
                    <a:ext uri="{9D8B030D-6E8A-4147-A177-3AD203B41FA5}">
                      <a16:colId xmlns:a16="http://schemas.microsoft.com/office/drawing/2014/main" xmlns="" val="20000"/>
                    </a:ext>
                  </a:extLst>
                </a:gridCol>
                <a:gridCol w="5012748">
                  <a:extLst>
                    <a:ext uri="{9D8B030D-6E8A-4147-A177-3AD203B41FA5}">
                      <a16:colId xmlns:a16="http://schemas.microsoft.com/office/drawing/2014/main" xmlns="" val="20001"/>
                    </a:ext>
                  </a:extLst>
                </a:gridCol>
              </a:tblGrid>
              <a:tr h="457200">
                <a:tc gridSpan="2">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a:ln>
                            <a:noFill/>
                          </a:ln>
                          <a:solidFill>
                            <a:schemeClr val="tx1"/>
                          </a:solidFill>
                          <a:effectLst/>
                          <a:latin typeface="Times New Roman" panose="02020603050405020304" pitchFamily="18" charset="0"/>
                        </a:rPr>
                        <a:t>Methods of Collecting Patient Data</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xmlns="" val="10000"/>
                  </a:ext>
                </a:extLst>
              </a:tr>
              <a:tr h="457200">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err="1">
                          <a:ln>
                            <a:noFill/>
                          </a:ln>
                          <a:solidFill>
                            <a:schemeClr val="tx1"/>
                          </a:solidFill>
                          <a:effectLst/>
                          <a:latin typeface="Times New Roman" panose="02020603050405020304" pitchFamily="18" charset="0"/>
                        </a:rPr>
                        <a:t>Inefficaci</a:t>
                      </a:r>
                      <a:endParaRPr kumimoji="0" lang="en-US" sz="2400" u="none" strike="noStrike" kern="1200"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endParaRPr kumimoji="0" lang="en-US" sz="2400" u="none" strike="noStrike" kern="1200"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1"/>
                  </a:ext>
                </a:extLst>
              </a:tr>
              <a:tr h="717550">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a:ln>
                            <a:noFill/>
                          </a:ln>
                          <a:solidFill>
                            <a:schemeClr val="tx1"/>
                          </a:solidFill>
                          <a:effectLst/>
                          <a:latin typeface="Times New Roman" panose="02020603050405020304" pitchFamily="18" charset="0"/>
                        </a:rPr>
                        <a:t>Fare </a:t>
                      </a:r>
                      <a:r>
                        <a:rPr kumimoji="0" lang="en-US" sz="2400" u="none" strike="noStrike" kern="1200" cap="none" normalizeH="0" baseline="0" dirty="0" err="1">
                          <a:ln>
                            <a:noFill/>
                          </a:ln>
                          <a:solidFill>
                            <a:schemeClr val="tx1"/>
                          </a:solidFill>
                          <a:effectLst/>
                          <a:latin typeface="Times New Roman" panose="02020603050405020304" pitchFamily="18" charset="0"/>
                        </a:rPr>
                        <a:t>domande</a:t>
                      </a:r>
                      <a:r>
                        <a:rPr kumimoji="0" lang="en-US" sz="2400" u="none" strike="noStrike" kern="1200" cap="none" normalizeH="0" baseline="0" dirty="0">
                          <a:ln>
                            <a:noFill/>
                          </a:ln>
                          <a:solidFill>
                            <a:schemeClr val="tx1"/>
                          </a:solidFill>
                          <a:effectLst/>
                          <a:latin typeface="Times New Roman" panose="02020603050405020304" pitchFamily="18" charset="0"/>
                        </a:rPr>
                        <a:t> a </a:t>
                      </a:r>
                      <a:r>
                        <a:rPr kumimoji="0" lang="en-US" sz="2400" u="none" strike="noStrike" kern="1200" cap="none" normalizeH="0" baseline="0" dirty="0" err="1">
                          <a:ln>
                            <a:noFill/>
                          </a:ln>
                          <a:solidFill>
                            <a:schemeClr val="tx1"/>
                          </a:solidFill>
                          <a:effectLst/>
                          <a:latin typeface="Times New Roman" panose="02020603050405020304" pitchFamily="18" charset="0"/>
                        </a:rPr>
                        <a:t>risposta</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chiusa</a:t>
                      </a:r>
                      <a:endParaRPr kumimoji="0" lang="en-US" sz="2400" u="none" strike="noStrike" kern="1200"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err="1">
                          <a:ln>
                            <a:noFill/>
                          </a:ln>
                          <a:solidFill>
                            <a:schemeClr val="tx1"/>
                          </a:solidFill>
                          <a:effectLst/>
                          <a:latin typeface="Times New Roman" panose="02020603050405020304" pitchFamily="18" charset="0"/>
                        </a:rPr>
                        <a:t>Poche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informazioni</a:t>
                      </a:r>
                      <a:r>
                        <a:rPr kumimoji="0" lang="en-US" sz="2400" u="none" strike="noStrike" kern="1200" cap="none" normalizeH="0" baseline="0" dirty="0">
                          <a:ln>
                            <a:noFill/>
                          </a:ln>
                          <a:solidFill>
                            <a:schemeClr val="tx1"/>
                          </a:solidFill>
                          <a:effectLst/>
                          <a:latin typeface="Times New Roman" panose="02020603050405020304" pitchFamily="18" charset="0"/>
                        </a:rPr>
                        <a:t>, no </a:t>
                      </a:r>
                      <a:r>
                        <a:rPr kumimoji="0" lang="en-US" sz="2400" u="none" strike="noStrike" kern="1200" cap="none" normalizeH="0" baseline="0" dirty="0" err="1">
                          <a:ln>
                            <a:noFill/>
                          </a:ln>
                          <a:solidFill>
                            <a:schemeClr val="tx1"/>
                          </a:solidFill>
                          <a:effectLst/>
                          <a:latin typeface="Times New Roman" panose="02020603050405020304" pitchFamily="18" charset="0"/>
                        </a:rPr>
                        <a:t>spiegazioni</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risposte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sì</a:t>
                      </a:r>
                      <a:r>
                        <a:rPr kumimoji="0" lang="en-US" sz="2400" u="none" strike="noStrike" kern="1200" cap="none" normalizeH="0" baseline="0" dirty="0">
                          <a:ln>
                            <a:noFill/>
                          </a:ln>
                          <a:solidFill>
                            <a:schemeClr val="tx1"/>
                          </a:solidFill>
                          <a:effectLst/>
                          <a:latin typeface="Times New Roman" panose="02020603050405020304" pitchFamily="18" charset="0"/>
                        </a:rPr>
                        <a:t>/no</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79463">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a:ln>
                            <a:noFill/>
                          </a:ln>
                          <a:solidFill>
                            <a:schemeClr val="tx1"/>
                          </a:solidFill>
                          <a:effectLst/>
                          <a:latin typeface="Times New Roman" panose="02020603050405020304" pitchFamily="18" charset="0"/>
                        </a:rPr>
                        <a:t>Fare </a:t>
                      </a:r>
                      <a:r>
                        <a:rPr kumimoji="0" lang="en-US" sz="2400" u="none" strike="noStrike" kern="1200" cap="none" normalizeH="0" baseline="0" dirty="0" err="1">
                          <a:ln>
                            <a:noFill/>
                          </a:ln>
                          <a:solidFill>
                            <a:schemeClr val="tx1"/>
                          </a:solidFill>
                          <a:effectLst/>
                          <a:latin typeface="Times New Roman" panose="02020603050405020304" pitchFamily="18" charset="0"/>
                        </a:rPr>
                        <a:t>domande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indirizzate</a:t>
                      </a:r>
                      <a:endParaRPr kumimoji="0" lang="en-US" sz="2400" u="none" strike="noStrike" kern="1200"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err="1">
                          <a:ln>
                            <a:noFill/>
                          </a:ln>
                          <a:solidFill>
                            <a:schemeClr val="tx1"/>
                          </a:solidFill>
                          <a:effectLst/>
                          <a:latin typeface="Times New Roman" panose="02020603050405020304" pitchFamily="18" charset="0"/>
                        </a:rPr>
                        <a:t>Suggerisce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una</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risposta</a:t>
                      </a:r>
                      <a:r>
                        <a:rPr kumimoji="0" lang="en-US" sz="2400" u="none" strike="noStrike" kern="1200" cap="none" normalizeH="0" baseline="0" dirty="0">
                          <a:ln>
                            <a:noFill/>
                          </a:ln>
                          <a:solidFill>
                            <a:schemeClr val="tx1"/>
                          </a:solidFill>
                          <a:effectLst/>
                          <a:latin typeface="Times New Roman" panose="02020603050405020304" pitchFamily="18" charset="0"/>
                        </a:rPr>
                        <a:t> desiderata; </a:t>
                      </a:r>
                      <a:r>
                        <a:rPr kumimoji="0" lang="en-US" sz="2400" u="none" strike="noStrike" kern="1200" cap="none" normalizeH="0" baseline="0" dirty="0" err="1">
                          <a:ln>
                            <a:noFill/>
                          </a:ln>
                          <a:solidFill>
                            <a:schemeClr val="tx1"/>
                          </a:solidFill>
                          <a:effectLst/>
                          <a:latin typeface="Times New Roman" panose="02020603050405020304" pitchFamily="18" charset="0"/>
                        </a:rPr>
                        <a:t>paziente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tende</a:t>
                      </a:r>
                      <a:r>
                        <a:rPr kumimoji="0" lang="en-US" sz="2400" u="none" strike="noStrike" kern="1200" cap="none" normalizeH="0" baseline="0" dirty="0">
                          <a:ln>
                            <a:noFill/>
                          </a:ln>
                          <a:solidFill>
                            <a:schemeClr val="tx1"/>
                          </a:solidFill>
                          <a:effectLst/>
                          <a:latin typeface="Times New Roman" panose="02020603050405020304" pitchFamily="18" charset="0"/>
                        </a:rPr>
                        <a:t> ad </a:t>
                      </a:r>
                      <a:r>
                        <a:rPr kumimoji="0" lang="en-US" sz="2400" u="none" strike="noStrike" kern="1200" cap="none" normalizeH="0" baseline="0" dirty="0" err="1">
                          <a:ln>
                            <a:noFill/>
                          </a:ln>
                          <a:solidFill>
                            <a:schemeClr val="tx1"/>
                          </a:solidFill>
                          <a:effectLst/>
                          <a:latin typeface="Times New Roman" panose="02020603050405020304" pitchFamily="18" charset="0"/>
                        </a:rPr>
                        <a:t>essere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d’accord</a:t>
                      </a:r>
                      <a:r>
                        <a:rPr kumimoji="0" lang="en-US" sz="2400" u="none" strike="noStrike" kern="1200" cap="none" normalizeH="0" baseline="0" dirty="0">
                          <a:ln>
                            <a:noFill/>
                          </a:ln>
                          <a:solidFill>
                            <a:schemeClr val="tx1"/>
                          </a:solidFill>
                          <a:effectLst/>
                          <a:latin typeface="Times New Roman" panose="02020603050405020304" pitchFamily="18" charset="0"/>
                        </a:rPr>
                        <a:t> senza </a:t>
                      </a:r>
                      <a:r>
                        <a:rPr kumimoji="0" lang="en-US" sz="2400" u="none" strike="noStrike" kern="1200" cap="none" normalizeH="0" baseline="0" dirty="0" err="1">
                          <a:ln>
                            <a:noFill/>
                          </a:ln>
                          <a:solidFill>
                            <a:schemeClr val="tx1"/>
                          </a:solidFill>
                          <a:effectLst/>
                          <a:latin typeface="Times New Roman" panose="02020603050405020304" pitchFamily="18" charset="0"/>
                        </a:rPr>
                        <a:t>elaborare</a:t>
                      </a:r>
                      <a:endParaRPr kumimoji="0" lang="en-US" sz="2400" u="none" strike="noStrike" kern="1200"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15963">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a:ln>
                            <a:noFill/>
                          </a:ln>
                          <a:solidFill>
                            <a:schemeClr val="tx1"/>
                          </a:solidFill>
                          <a:effectLst/>
                          <a:latin typeface="Times New Roman" panose="02020603050405020304" pitchFamily="18" charset="0"/>
                        </a:rPr>
                        <a:t>Challenging the patient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a:ln>
                            <a:noFill/>
                          </a:ln>
                          <a:solidFill>
                            <a:schemeClr val="tx1"/>
                          </a:solidFill>
                          <a:effectLst/>
                          <a:latin typeface="Times New Roman" panose="02020603050405020304" pitchFamily="18" charset="0"/>
                        </a:rPr>
                        <a:t>Il </a:t>
                      </a:r>
                      <a:r>
                        <a:rPr kumimoji="0" lang="en-US" sz="2400" u="none" strike="noStrike" kern="1200" cap="none" normalizeH="0" baseline="0" dirty="0" err="1">
                          <a:ln>
                            <a:noFill/>
                          </a:ln>
                          <a:solidFill>
                            <a:schemeClr val="tx1"/>
                          </a:solidFill>
                          <a:effectLst/>
                          <a:latin typeface="Times New Roman" panose="02020603050405020304" pitchFamily="18" charset="0"/>
                        </a:rPr>
                        <a:t>paziente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può</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sentire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che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tu</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sei</a:t>
                      </a:r>
                      <a:r>
                        <a:rPr kumimoji="0" lang="en-US" sz="2400" u="none" strike="noStrike" kern="1200" cap="none" normalizeH="0" baseline="0" dirty="0">
                          <a:ln>
                            <a:noFill/>
                          </a:ln>
                          <a:solidFill>
                            <a:schemeClr val="tx1"/>
                          </a:solidFill>
                          <a:effectLst/>
                          <a:latin typeface="Times New Roman" panose="02020603050405020304" pitchFamily="18" charset="0"/>
                        </a:rPr>
                        <a:t> in </a:t>
                      </a:r>
                      <a:r>
                        <a:rPr kumimoji="0" lang="en-US" sz="2400" u="none" strike="noStrike" kern="1200" cap="none" normalizeH="0" baseline="0" dirty="0" err="1">
                          <a:ln>
                            <a:noFill/>
                          </a:ln>
                          <a:solidFill>
                            <a:schemeClr val="tx1"/>
                          </a:solidFill>
                          <a:effectLst/>
                          <a:latin typeface="Times New Roman" panose="02020603050405020304" pitchFamily="18" charset="0"/>
                        </a:rPr>
                        <a:t>disaccordo</a:t>
                      </a:r>
                      <a:r>
                        <a:rPr kumimoji="0" lang="en-US" sz="2400" u="none" strike="noStrike" kern="1200" cap="none" normalizeH="0" baseline="0" dirty="0">
                          <a:ln>
                            <a:noFill/>
                          </a:ln>
                          <a:solidFill>
                            <a:schemeClr val="tx1"/>
                          </a:solidFill>
                          <a:effectLst/>
                          <a:latin typeface="Times New Roman" panose="02020603050405020304" pitchFamily="18" charset="0"/>
                        </a:rPr>
                        <a:t> con </a:t>
                      </a:r>
                      <a:r>
                        <a:rPr kumimoji="0" lang="en-US" sz="2400" u="none" strike="noStrike" kern="1200" cap="none" normalizeH="0" baseline="0" dirty="0" err="1">
                          <a:ln>
                            <a:noFill/>
                          </a:ln>
                          <a:solidFill>
                            <a:schemeClr val="tx1"/>
                          </a:solidFill>
                          <a:effectLst/>
                          <a:latin typeface="Times New Roman" panose="02020603050405020304" pitchFamily="18" charset="0"/>
                        </a:rPr>
                        <a:t>lui</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può</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restare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sulla</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difensiva</a:t>
                      </a:r>
                      <a:r>
                        <a:rPr kumimoji="0" lang="en-US" sz="2400" u="none" strike="noStrike" kern="1200" cap="none" normalizeH="0" baseline="0" dirty="0">
                          <a:ln>
                            <a:noFill/>
                          </a:ln>
                          <a:solidFill>
                            <a:schemeClr val="tx1"/>
                          </a:solidFill>
                          <a:effectLst/>
                          <a:latin typeface="Times New Roman" panose="02020603050405020304" pitchFamily="18" charset="0"/>
                        </a:rPr>
                        <a:t> o </a:t>
                      </a:r>
                      <a:r>
                        <a:rPr kumimoji="0" lang="en-US" sz="2400" u="none" strike="noStrike" kern="1200" cap="none" normalizeH="0" baseline="0" dirty="0" err="1">
                          <a:ln>
                            <a:noFill/>
                          </a:ln>
                          <a:solidFill>
                            <a:schemeClr val="tx1"/>
                          </a:solidFill>
                          <a:effectLst/>
                          <a:latin typeface="Times New Roman" panose="02020603050405020304" pitchFamily="18" charset="0"/>
                        </a:rPr>
                        <a:t>bloccare</a:t>
                      </a:r>
                      <a:r>
                        <a:rPr kumimoji="0" lang="en-US" sz="2400" u="none" strike="noStrike" kern="1200" cap="none" normalizeH="0" baseline="0" dirty="0">
                          <a:ln>
                            <a:noFill/>
                          </a:ln>
                          <a:solidFill>
                            <a:schemeClr val="tx1"/>
                          </a:solidFill>
                          <a:effectLst/>
                          <a:latin typeface="Times New Roman" panose="02020603050405020304" pitchFamily="18" charset="0"/>
                        </a:rPr>
                        <a:t> la </a:t>
                      </a:r>
                      <a:r>
                        <a:rPr kumimoji="0" lang="en-US" sz="2400" u="none" strike="noStrike" kern="1200" cap="none" normalizeH="0" baseline="0" dirty="0" err="1">
                          <a:ln>
                            <a:noFill/>
                          </a:ln>
                          <a:solidFill>
                            <a:schemeClr val="tx1"/>
                          </a:solidFill>
                          <a:effectLst/>
                          <a:latin typeface="Times New Roman" panose="02020603050405020304" pitchFamily="18" charset="0"/>
                        </a:rPr>
                        <a:t>comunicazione</a:t>
                      </a:r>
                      <a:endParaRPr kumimoji="0" lang="en-US" sz="2400" u="none" strike="noStrike" kern="1200"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15963">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err="1">
                          <a:ln>
                            <a:noFill/>
                          </a:ln>
                          <a:solidFill>
                            <a:schemeClr val="tx1"/>
                          </a:solidFill>
                          <a:effectLst/>
                          <a:latin typeface="Times New Roman" panose="02020603050405020304" pitchFamily="18" charset="0"/>
                        </a:rPr>
                        <a:t>Essere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d’accordo</a:t>
                      </a:r>
                      <a:r>
                        <a:rPr kumimoji="0" lang="en-US" sz="2400" u="none" strike="noStrike" kern="1200" cap="none" normalizeH="0" baseline="0" dirty="0">
                          <a:ln>
                            <a:noFill/>
                          </a:ln>
                          <a:solidFill>
                            <a:schemeClr val="tx1"/>
                          </a:solidFill>
                          <a:effectLst/>
                          <a:latin typeface="Times New Roman" panose="02020603050405020304" pitchFamily="18" charset="0"/>
                        </a:rPr>
                        <a:t> in </a:t>
                      </a:r>
                      <a:r>
                        <a:rPr kumimoji="0" lang="en-US" sz="2400" u="none" strike="noStrike" kern="1200" cap="none" normalizeH="0" baseline="0" dirty="0" err="1">
                          <a:ln>
                            <a:noFill/>
                          </a:ln>
                          <a:solidFill>
                            <a:schemeClr val="tx1"/>
                          </a:solidFill>
                          <a:effectLst/>
                          <a:latin typeface="Times New Roman" panose="02020603050405020304" pitchFamily="18" charset="0"/>
                        </a:rPr>
                        <a:t>disaccordo</a:t>
                      </a:r>
                      <a:endParaRPr kumimoji="0" lang="en-US" sz="2400" u="none" strike="noStrike" kern="1200"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457207" rtl="0" eaLnBrk="1" latinLnBrk="0" hangingPunct="1">
                        <a:spcBef>
                          <a:spcPct val="20000"/>
                        </a:spcBef>
                        <a:buClr>
                          <a:srgbClr val="000099"/>
                        </a:buClr>
                        <a:buSzPct val="70000"/>
                        <a:buFont typeface="Wingdings" panose="05000000000000000000" pitchFamily="2" charset="2"/>
                        <a:defRPr sz="2800" kern="1200">
                          <a:solidFill>
                            <a:schemeClr val="tx1"/>
                          </a:solidFill>
                          <a:latin typeface="Times New Roman" panose="02020603050405020304" pitchFamily="18" charset="0"/>
                          <a:ea typeface=""/>
                          <a:cs typeface=""/>
                        </a:defRPr>
                      </a:lvl1pPr>
                      <a:lvl2pPr marL="471488" algn="l" defTabSz="457207" rtl="0" eaLnBrk="1" latinLnBrk="0" hangingPunct="1">
                        <a:spcBef>
                          <a:spcPct val="20000"/>
                        </a:spcBef>
                        <a:buClr>
                          <a:schemeClr val="accent2"/>
                        </a:buClr>
                        <a:buSzPct val="75000"/>
                        <a:buFont typeface="Wingdings" panose="05000000000000000000" pitchFamily="2" charset="2"/>
                        <a:defRPr sz="2400" kern="1200">
                          <a:solidFill>
                            <a:schemeClr val="tx1"/>
                          </a:solidFill>
                          <a:latin typeface="Times New Roman" panose="02020603050405020304" pitchFamily="18" charset="0"/>
                          <a:ea typeface=""/>
                          <a:cs typeface=""/>
                        </a:defRPr>
                      </a:lvl2pPr>
                      <a:lvl3pPr marL="909638" algn="l" defTabSz="457207" rtl="0" eaLnBrk="1" latinLnBrk="0" hangingPunct="1">
                        <a:spcBef>
                          <a:spcPct val="20000"/>
                        </a:spcBef>
                        <a:buClr>
                          <a:srgbClr val="000099"/>
                        </a:buClr>
                        <a:buSzPct val="70000"/>
                        <a:buFont typeface="Wingdings" panose="05000000000000000000" pitchFamily="2" charset="2"/>
                        <a:defRPr sz="2000" kern="1200">
                          <a:solidFill>
                            <a:schemeClr val="tx1"/>
                          </a:solidFill>
                          <a:latin typeface="Times New Roman" panose="02020603050405020304" pitchFamily="18" charset="0"/>
                          <a:ea typeface=""/>
                          <a:cs typeface=""/>
                        </a:defRPr>
                      </a:lvl3pPr>
                      <a:lvl4pPr marL="1389063" algn="l" defTabSz="457207" rtl="0" eaLnBrk="1" latinLnBrk="0" hangingPunct="1">
                        <a:spcBef>
                          <a:spcPct val="20000"/>
                        </a:spcBef>
                        <a:buClr>
                          <a:schemeClr val="accent2"/>
                        </a:buClr>
                        <a:buSzPct val="75000"/>
                        <a:buFont typeface="Wingdings" panose="05000000000000000000" pitchFamily="2" charset="2"/>
                        <a:defRPr sz="1800" kern="1200">
                          <a:solidFill>
                            <a:schemeClr val="tx1"/>
                          </a:solidFill>
                          <a:latin typeface="Times New Roman" panose="02020603050405020304" pitchFamily="18" charset="0"/>
                          <a:ea typeface=""/>
                          <a:cs typeface=""/>
                        </a:defRPr>
                      </a:lvl4pPr>
                      <a:lvl5pPr marL="1828831" algn="l" defTabSz="457207" rtl="0" eaLnBrk="1" latinLnBrk="0" hangingPunct="1">
                        <a:spcBef>
                          <a:spcPct val="20000"/>
                        </a:spcBef>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5pPr>
                      <a:lvl6pPr marL="2286038"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6pPr>
                      <a:lvl7pPr marL="2743246"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7pPr>
                      <a:lvl8pPr marL="3200453"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8pPr>
                      <a:lvl9pPr marL="3657661" algn="l" defTabSz="457207" rtl="0" eaLnBrk="1" fontAlgn="base" latinLnBrk="0" hangingPunct="1">
                        <a:spcBef>
                          <a:spcPct val="20000"/>
                        </a:spcBef>
                        <a:spcAft>
                          <a:spcPct val="0"/>
                        </a:spcAft>
                        <a:buClr>
                          <a:srgbClr val="000099"/>
                        </a:buClr>
                        <a:buSzPct val="70000"/>
                        <a:buFont typeface="Wingdings" panose="05000000000000000000" pitchFamily="2" charset="2"/>
                        <a:defRPr sz="1800" kern="1200">
                          <a:solidFill>
                            <a:schemeClr val="tx1"/>
                          </a:solidFill>
                          <a:latin typeface="Times New Roman" panose="02020603050405020304" pitchFamily="18" charset="0"/>
                          <a:ea typeface=""/>
                          <a:cs typeface=""/>
                        </a:defRPr>
                      </a:lvl9pPr>
                    </a:lstStyle>
                    <a:p>
                      <a:pPr marL="0" marR="0" lvl="0" indent="0" algn="l" defTabSz="914400" rtl="0" eaLnBrk="1" fontAlgn="base" latinLnBrk="0" hangingPunct="1">
                        <a:lnSpc>
                          <a:spcPct val="100000"/>
                        </a:lnSpc>
                        <a:spcBef>
                          <a:spcPct val="20000"/>
                        </a:spcBef>
                        <a:spcAft>
                          <a:spcPct val="0"/>
                        </a:spcAft>
                        <a:buClr>
                          <a:srgbClr val="000099"/>
                        </a:buClr>
                        <a:buSzPct val="70000"/>
                        <a:buFont typeface="Wingdings" panose="05000000000000000000" pitchFamily="2" charset="2"/>
                        <a:buNone/>
                        <a:tabLst/>
                      </a:pPr>
                      <a:r>
                        <a:rPr kumimoji="0" lang="en-US" sz="2400" u="none" strike="noStrike" kern="1200" cap="none" normalizeH="0" baseline="0" dirty="0" err="1">
                          <a:ln>
                            <a:noFill/>
                          </a:ln>
                          <a:solidFill>
                            <a:schemeClr val="tx1"/>
                          </a:solidFill>
                          <a:effectLst/>
                          <a:latin typeface="Times New Roman" panose="02020603050405020304" pitchFamily="18" charset="0"/>
                        </a:rPr>
                        <a:t>Implica</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che</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il</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paziente</a:t>
                      </a:r>
                      <a:r>
                        <a:rPr kumimoji="0" lang="en-US" sz="2400" u="none" strike="noStrike" kern="1200" cap="none" normalizeH="0" baseline="0" dirty="0">
                          <a:ln>
                            <a:noFill/>
                          </a:ln>
                          <a:solidFill>
                            <a:schemeClr val="tx1"/>
                          </a:solidFill>
                          <a:effectLst/>
                          <a:latin typeface="Times New Roman" panose="02020603050405020304" pitchFamily="18" charset="0"/>
                        </a:rPr>
                        <a:t> è giusto o </a:t>
                      </a:r>
                      <a:r>
                        <a:rPr kumimoji="0" lang="en-US" sz="2400" u="none" strike="noStrike" kern="1200" cap="none" normalizeH="0" baseline="0" dirty="0" err="1">
                          <a:ln>
                            <a:noFill/>
                          </a:ln>
                          <a:solidFill>
                            <a:schemeClr val="tx1"/>
                          </a:solidFill>
                          <a:effectLst/>
                          <a:latin typeface="Times New Roman" panose="02020603050405020304" pitchFamily="18" charset="0"/>
                        </a:rPr>
                        <a:t>sbagliato</a:t>
                      </a:r>
                      <a:r>
                        <a:rPr kumimoji="0" lang="en-US" sz="2400" u="none" strike="noStrike" kern="1200" cap="none" normalizeH="0" baseline="0" dirty="0">
                          <a:ln>
                            <a:noFill/>
                          </a:ln>
                          <a:solidFill>
                            <a:schemeClr val="tx1"/>
                          </a:solidFill>
                          <a:effectLst/>
                          <a:latin typeface="Times New Roman" panose="02020603050405020304" pitchFamily="18" charset="0"/>
                        </a:rPr>
                        <a:t>; </a:t>
                      </a:r>
                      <a:r>
                        <a:rPr kumimoji="0" lang="en-US" sz="2400" u="none" strike="noStrike" kern="1200" cap="none" normalizeH="0" baseline="0" dirty="0" err="1">
                          <a:ln>
                            <a:noFill/>
                          </a:ln>
                          <a:solidFill>
                            <a:schemeClr val="tx1"/>
                          </a:solidFill>
                          <a:effectLst/>
                          <a:latin typeface="Times New Roman" panose="02020603050405020304" pitchFamily="18" charset="0"/>
                        </a:rPr>
                        <a:t>blocca</a:t>
                      </a:r>
                      <a:r>
                        <a:rPr kumimoji="0" lang="en-US" sz="2400" u="none" strike="noStrike" kern="1200" cap="none" normalizeH="0" baseline="0" dirty="0">
                          <a:ln>
                            <a:noFill/>
                          </a:ln>
                          <a:solidFill>
                            <a:schemeClr val="tx1"/>
                          </a:solidFill>
                          <a:effectLst/>
                          <a:latin typeface="Times New Roman" panose="02020603050405020304" pitchFamily="18" charset="0"/>
                        </a:rPr>
                        <a:t> la </a:t>
                      </a:r>
                      <a:r>
                        <a:rPr kumimoji="0" lang="en-US" sz="2400" u="none" strike="noStrike" kern="1200" cap="none" normalizeH="0" baseline="0" dirty="0" err="1">
                          <a:ln>
                            <a:noFill/>
                          </a:ln>
                          <a:solidFill>
                            <a:schemeClr val="tx1"/>
                          </a:solidFill>
                          <a:effectLst/>
                          <a:latin typeface="Times New Roman" panose="02020603050405020304" pitchFamily="18" charset="0"/>
                        </a:rPr>
                        <a:t>comunicazione</a:t>
                      </a:r>
                      <a:endParaRPr kumimoji="0" lang="en-US" sz="2400" u="none" strike="noStrike" kern="1200"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4" name="Rettangolo 3">
            <a:extLst>
              <a:ext uri="{FF2B5EF4-FFF2-40B4-BE49-F238E27FC236}">
                <a16:creationId xmlns:a16="http://schemas.microsoft.com/office/drawing/2014/main" xmlns="" id="{EF3CD4F5-4099-4B7C-8FC5-A7DAA8DBAE97}"/>
              </a:ext>
            </a:extLst>
          </p:cNvPr>
          <p:cNvSpPr/>
          <p:nvPr/>
        </p:nvSpPr>
        <p:spPr>
          <a:xfrm>
            <a:off x="1490105" y="47639"/>
            <a:ext cx="576064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000" b="1" dirty="0"/>
              <a:t>LE TECNICHE DELL’INTERVISTA</a:t>
            </a:r>
            <a:endParaRPr lang="it-IT" sz="2000" b="1" dirty="0"/>
          </a:p>
        </p:txBody>
      </p:sp>
    </p:spTree>
    <p:extLst>
      <p:ext uri="{BB962C8B-B14F-4D97-AF65-F5344CB8AC3E}">
        <p14:creationId xmlns:p14="http://schemas.microsoft.com/office/powerpoint/2010/main" val="3948883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xmlns="" id="{3E3D61A0-0879-48EE-B9C9-7AFE279FE127}"/>
              </a:ext>
            </a:extLst>
          </p:cNvPr>
          <p:cNvSpPr>
            <a:spLocks noGrp="1"/>
          </p:cNvSpPr>
          <p:nvPr>
            <p:ph type="title"/>
          </p:nvPr>
        </p:nvSpPr>
        <p:spPr>
          <a:xfrm>
            <a:off x="2028825" y="169069"/>
            <a:ext cx="6991350" cy="1325563"/>
          </a:xfrm>
        </p:spPr>
        <p:txBody>
          <a:bodyPr>
            <a:normAutofit fontScale="90000"/>
          </a:bodyPr>
          <a:lstStyle/>
          <a:p>
            <a:r>
              <a:rPr lang="it-IT" b="1" dirty="0"/>
              <a:t/>
            </a:r>
            <a:br>
              <a:rPr lang="it-IT" b="1" dirty="0"/>
            </a:br>
            <a:r>
              <a:rPr lang="it-IT" b="1" dirty="0"/>
              <a:t>Anamnesi familiare</a:t>
            </a:r>
            <a:br>
              <a:rPr lang="it-IT" b="1" dirty="0"/>
            </a:br>
            <a:r>
              <a:rPr lang="it-IT" b="1" dirty="0"/>
              <a:t/>
            </a:r>
            <a:br>
              <a:rPr lang="it-IT" b="1" dirty="0"/>
            </a:br>
            <a:r>
              <a:rPr lang="it-IT" dirty="0"/>
              <a:t/>
            </a:r>
            <a:br>
              <a:rPr lang="it-IT" dirty="0"/>
            </a:br>
            <a:r>
              <a:rPr lang="it-IT" b="1" dirty="0"/>
              <a:t/>
            </a:r>
            <a:br>
              <a:rPr lang="it-IT" b="1" dirty="0"/>
            </a:br>
            <a:endParaRPr lang="it-IT" dirty="0"/>
          </a:p>
        </p:txBody>
      </p:sp>
      <p:sp>
        <p:nvSpPr>
          <p:cNvPr id="8" name="Segnaposto contenuto 7">
            <a:extLst>
              <a:ext uri="{FF2B5EF4-FFF2-40B4-BE49-F238E27FC236}">
                <a16:creationId xmlns:a16="http://schemas.microsoft.com/office/drawing/2014/main" xmlns="" id="{592343F8-602C-43EF-B626-2EDF9EE86EA1}"/>
              </a:ext>
            </a:extLst>
          </p:cNvPr>
          <p:cNvSpPr>
            <a:spLocks noGrp="1"/>
          </p:cNvSpPr>
          <p:nvPr>
            <p:ph idx="1"/>
          </p:nvPr>
        </p:nvSpPr>
        <p:spPr>
          <a:xfrm>
            <a:off x="628650" y="2141536"/>
            <a:ext cx="7886700" cy="4351338"/>
          </a:xfrm>
        </p:spPr>
        <p:txBody>
          <a:bodyPr>
            <a:normAutofit lnSpcReduction="10000"/>
          </a:bodyPr>
          <a:lstStyle/>
          <a:p>
            <a:pPr lvl="0"/>
            <a:r>
              <a:rPr lang="it-IT" dirty="0"/>
              <a:t>capire se ci può essere una malattia ereditaria che può trasmettersi secondo le leggi mendeliane. L’ideale è costruire un </a:t>
            </a:r>
            <a:r>
              <a:rPr lang="it-IT" b="1" dirty="0">
                <a:solidFill>
                  <a:srgbClr val="FF0000"/>
                </a:solidFill>
              </a:rPr>
              <a:t>albero genealogico</a:t>
            </a:r>
            <a:r>
              <a:rPr lang="it-IT" dirty="0"/>
              <a:t>. L’ereditarietà può essere di vario tipo (vedi successivamente).</a:t>
            </a:r>
          </a:p>
          <a:p>
            <a:pPr marL="0" indent="0">
              <a:buNone/>
            </a:pPr>
            <a:endParaRPr lang="it-IT" dirty="0"/>
          </a:p>
          <a:p>
            <a:pPr lvl="0"/>
            <a:r>
              <a:rPr lang="it-IT" dirty="0"/>
              <a:t>Accertare </a:t>
            </a:r>
            <a:r>
              <a:rPr lang="it-IT" dirty="0">
                <a:solidFill>
                  <a:srgbClr val="FF0000"/>
                </a:solidFill>
              </a:rPr>
              <a:t>una possibile fonte familiare di contagio</a:t>
            </a:r>
            <a:r>
              <a:rPr lang="it-IT" dirty="0"/>
              <a:t>, soprattutto per malattie infettive o parassitarie. Per esempio TBC, meningite, epatite, salmonellosi, malattie esantematiche, influenza, polmoniti virali.</a:t>
            </a:r>
          </a:p>
          <a:p>
            <a:pPr marL="0" indent="0">
              <a:buNone/>
            </a:pPr>
            <a:endParaRPr lang="it-IT" dirty="0"/>
          </a:p>
          <a:p>
            <a:pPr lvl="0"/>
            <a:r>
              <a:rPr lang="it-IT" dirty="0"/>
              <a:t>Scoprire particolari </a:t>
            </a:r>
            <a:r>
              <a:rPr lang="it-IT" dirty="0">
                <a:solidFill>
                  <a:srgbClr val="FF0000"/>
                </a:solidFill>
              </a:rPr>
              <a:t>situazioni anomale nell’ambiente familiare,</a:t>
            </a:r>
            <a:r>
              <a:rPr lang="it-IT" dirty="0"/>
              <a:t> per esempio scarsa alimentazione, cattivi rapporti interpersonali, scarsa igiene, povertà di affetti, altre condizioni </a:t>
            </a:r>
            <a:r>
              <a:rPr lang="it-IT" dirty="0" err="1"/>
              <a:t>psico</a:t>
            </a:r>
            <a:r>
              <a:rPr lang="it-IT" dirty="0"/>
              <a:t> traumatizzanti che possono favorire l’insorgenza di patologie fisiche o psichiatriche.</a:t>
            </a:r>
          </a:p>
          <a:p>
            <a:endParaRPr lang="it-IT" dirty="0"/>
          </a:p>
        </p:txBody>
      </p:sp>
    </p:spTree>
    <p:extLst>
      <p:ext uri="{BB962C8B-B14F-4D97-AF65-F5344CB8AC3E}">
        <p14:creationId xmlns:p14="http://schemas.microsoft.com/office/powerpoint/2010/main" val="760957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B3512E4C-454A-438D-9583-68B695C94E05}"/>
              </a:ext>
            </a:extLst>
          </p:cNvPr>
          <p:cNvPicPr>
            <a:picLocks noChangeAspect="1"/>
          </p:cNvPicPr>
          <p:nvPr/>
        </p:nvPicPr>
        <p:blipFill>
          <a:blip r:embed="rId2"/>
          <a:stretch>
            <a:fillRect/>
          </a:stretch>
        </p:blipFill>
        <p:spPr>
          <a:xfrm>
            <a:off x="1752600" y="1343026"/>
            <a:ext cx="6156113" cy="5152176"/>
          </a:xfrm>
          <a:prstGeom prst="rect">
            <a:avLst/>
          </a:prstGeom>
        </p:spPr>
      </p:pic>
      <p:sp>
        <p:nvSpPr>
          <p:cNvPr id="3" name="CasellaDiTesto 2">
            <a:extLst>
              <a:ext uri="{FF2B5EF4-FFF2-40B4-BE49-F238E27FC236}">
                <a16:creationId xmlns:a16="http://schemas.microsoft.com/office/drawing/2014/main" xmlns="" id="{7215A69B-6C60-4E8B-A36F-D4B4C239B38D}"/>
              </a:ext>
            </a:extLst>
          </p:cNvPr>
          <p:cNvSpPr txBox="1"/>
          <p:nvPr/>
        </p:nvSpPr>
        <p:spPr>
          <a:xfrm>
            <a:off x="1866900" y="190500"/>
            <a:ext cx="6048375" cy="584775"/>
          </a:xfrm>
          <a:prstGeom prst="rect">
            <a:avLst/>
          </a:prstGeom>
          <a:noFill/>
        </p:spPr>
        <p:txBody>
          <a:bodyPr wrap="square" rtlCol="0">
            <a:spAutoFit/>
          </a:bodyPr>
          <a:lstStyle/>
          <a:p>
            <a:r>
              <a:rPr lang="it-IT" sz="3200" b="1" dirty="0"/>
              <a:t>Albero genealogico</a:t>
            </a:r>
          </a:p>
        </p:txBody>
      </p:sp>
    </p:spTree>
    <p:extLst>
      <p:ext uri="{BB962C8B-B14F-4D97-AF65-F5344CB8AC3E}">
        <p14:creationId xmlns:p14="http://schemas.microsoft.com/office/powerpoint/2010/main" val="2998734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xmlns="" id="{FAAEF53C-B8D1-48BB-A3B2-7997AA351B63}"/>
              </a:ext>
            </a:extLst>
          </p:cNvPr>
          <p:cNvSpPr>
            <a:spLocks noGrp="1"/>
          </p:cNvSpPr>
          <p:nvPr>
            <p:ph idx="1"/>
          </p:nvPr>
        </p:nvSpPr>
        <p:spPr>
          <a:xfrm>
            <a:off x="1428750" y="428625"/>
            <a:ext cx="7096125" cy="3882397"/>
          </a:xfrm>
        </p:spPr>
        <p:txBody>
          <a:bodyPr/>
          <a:lstStyle/>
          <a:p>
            <a:r>
              <a:rPr lang="it-IT" b="1" dirty="0"/>
              <a:t>L'analisi dell'albero genealogico permette in molti casi di stabilire il modello di trasmissione di una malattia mendeliana e di differenziare le forme autosomiche dominanti, autosomiche recessive, recessive legate all'X e dominanti legate all'X.</a:t>
            </a:r>
            <a:endParaRPr lang="it-IT" dirty="0"/>
          </a:p>
        </p:txBody>
      </p:sp>
      <p:pic>
        <p:nvPicPr>
          <p:cNvPr id="2" name="Immagine 1">
            <a:extLst>
              <a:ext uri="{FF2B5EF4-FFF2-40B4-BE49-F238E27FC236}">
                <a16:creationId xmlns:a16="http://schemas.microsoft.com/office/drawing/2014/main" xmlns="" id="{023CC986-560A-46B6-97D8-FDFBACC4BE7E}"/>
              </a:ext>
            </a:extLst>
          </p:cNvPr>
          <p:cNvPicPr>
            <a:picLocks noChangeAspect="1"/>
          </p:cNvPicPr>
          <p:nvPr/>
        </p:nvPicPr>
        <p:blipFill>
          <a:blip r:embed="rId2"/>
          <a:stretch>
            <a:fillRect/>
          </a:stretch>
        </p:blipFill>
        <p:spPr>
          <a:xfrm>
            <a:off x="1381125" y="2606022"/>
            <a:ext cx="4051369" cy="3051828"/>
          </a:xfrm>
          <a:prstGeom prst="rect">
            <a:avLst/>
          </a:prstGeom>
        </p:spPr>
      </p:pic>
      <p:sp>
        <p:nvSpPr>
          <p:cNvPr id="5" name="CasellaDiTesto 4">
            <a:extLst>
              <a:ext uri="{FF2B5EF4-FFF2-40B4-BE49-F238E27FC236}">
                <a16:creationId xmlns:a16="http://schemas.microsoft.com/office/drawing/2014/main" xmlns="" id="{F88F1A8A-CC72-4725-844F-FE937F639FE9}"/>
              </a:ext>
            </a:extLst>
          </p:cNvPr>
          <p:cNvSpPr txBox="1"/>
          <p:nvPr/>
        </p:nvSpPr>
        <p:spPr>
          <a:xfrm>
            <a:off x="6296025" y="4752975"/>
            <a:ext cx="2228850" cy="647700"/>
          </a:xfrm>
          <a:prstGeom prst="rect">
            <a:avLst/>
          </a:prstGeom>
          <a:noFill/>
        </p:spPr>
        <p:txBody>
          <a:bodyPr wrap="square" rtlCol="0">
            <a:spAutoFit/>
          </a:bodyPr>
          <a:lstStyle/>
          <a:p>
            <a:r>
              <a:rPr lang="it-IT" dirty="0"/>
              <a:t>Ereditarietà legata all’X</a:t>
            </a:r>
          </a:p>
        </p:txBody>
      </p:sp>
    </p:spTree>
    <p:extLst>
      <p:ext uri="{BB962C8B-B14F-4D97-AF65-F5344CB8AC3E}">
        <p14:creationId xmlns:p14="http://schemas.microsoft.com/office/powerpoint/2010/main" val="3448547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4971035-56D0-4D26-AA33-3188A67A5C9F}"/>
              </a:ext>
            </a:extLst>
          </p:cNvPr>
          <p:cNvSpPr>
            <a:spLocks noGrp="1"/>
          </p:cNvSpPr>
          <p:nvPr>
            <p:ph type="title"/>
          </p:nvPr>
        </p:nvSpPr>
        <p:spPr/>
        <p:txBody>
          <a:bodyPr/>
          <a:lstStyle/>
          <a:p>
            <a:r>
              <a:rPr lang="it-IT" b="1" dirty="0"/>
              <a:t>Anamnesi fisiologica</a:t>
            </a:r>
            <a:br>
              <a:rPr lang="it-IT" b="1" dirty="0"/>
            </a:br>
            <a:endParaRPr lang="it-IT" dirty="0"/>
          </a:p>
        </p:txBody>
      </p:sp>
      <p:sp>
        <p:nvSpPr>
          <p:cNvPr id="6" name="Segnaposto contenuto 5">
            <a:extLst>
              <a:ext uri="{FF2B5EF4-FFF2-40B4-BE49-F238E27FC236}">
                <a16:creationId xmlns:a16="http://schemas.microsoft.com/office/drawing/2014/main" xmlns="" id="{9D6C3ED6-0CFA-4ECF-8527-166772FE4123}"/>
              </a:ext>
            </a:extLst>
          </p:cNvPr>
          <p:cNvSpPr>
            <a:spLocks noGrp="1"/>
          </p:cNvSpPr>
          <p:nvPr>
            <p:ph idx="1"/>
          </p:nvPr>
        </p:nvSpPr>
        <p:spPr>
          <a:xfrm>
            <a:off x="609600" y="1619249"/>
            <a:ext cx="8362950" cy="5067301"/>
          </a:xfrm>
        </p:spPr>
        <p:txBody>
          <a:bodyPr>
            <a:normAutofit fontScale="77500" lnSpcReduction="20000"/>
          </a:bodyPr>
          <a:lstStyle/>
          <a:p>
            <a:r>
              <a:rPr lang="it-IT" b="1" dirty="0"/>
              <a:t>Nascita e primi atti dell’infanzia:</a:t>
            </a:r>
            <a:r>
              <a:rPr lang="it-IT" dirty="0"/>
              <a:t> parto eutocico, parto distocico (anossia cerebrale, paralisi cerebrali, ritardo mentale, epilessia), parto prematuro (malattia delle membrane ialine); peso alla nascita (maschi 3.4 Kg, femmine 3.2), allattamento (materno, baliatico, artificiale); primi denti (entro il 1° anno); primi passi (circa 1 anno); prime parole (1-2 anni); sviluppo staturale; profitto scolastico.</a:t>
            </a:r>
          </a:p>
          <a:p>
            <a:r>
              <a:rPr lang="it-IT" b="1" dirty="0"/>
              <a:t>Pubertà:</a:t>
            </a:r>
            <a:r>
              <a:rPr lang="it-IT" dirty="0"/>
              <a:t> nella femmina 11-12 anni (protrusione mammaria), nei maschi 12-13 anni (ingrandimento dei testicoli); menarca (comparsa della prima mestruazione: 12-13 anni); regolarità dei flussi mestruali (cronologia, quantità e qualità). Periodo tumultuoso e delicato dello sviluppo psicologico e sociale </a:t>
            </a:r>
          </a:p>
          <a:p>
            <a:r>
              <a:rPr lang="it-IT" b="1" dirty="0"/>
              <a:t>Matrimonio e gravidanza:</a:t>
            </a:r>
            <a:r>
              <a:rPr lang="it-IT" dirty="0"/>
              <a:t> il matrimonio e la nascita dei figli indicano un’attività riproduttiva normale, ma possono essere fonte di patologie attuali o successive. Chiedere: numero di gravidanze, se sono state tollerate bene o male, modalità dei parti (eutocici o distocici), se ci sono stati aborti (spontanei o provocati), parti prematuri e gestosi. Chiedere notizie su eventuale sterilità o “patologie da matrimonio”: insoddisfazione sessuale, separazione, divorzio, maltrattamenti, nevrosi, ecc. </a:t>
            </a:r>
          </a:p>
          <a:p>
            <a:r>
              <a:rPr lang="it-IT" b="1" dirty="0"/>
              <a:t>Menopausa:</a:t>
            </a:r>
            <a:r>
              <a:rPr lang="it-IT" dirty="0"/>
              <a:t> meno problematica nell’uomo, nella donna può essere contrassegnata da problemi importanti. Coincide con la cessazione dei flussi mestruali per involuzione funzionale dell’ovaio (età media 50 anni). Possono comparire manifestazioni vasomotorie e nervose più o meno rilevanti: vampe di calore, crisi di sudorazione, ipertensione, scompensi dell’umore, depressione, osteoporosi. </a:t>
            </a:r>
          </a:p>
          <a:p>
            <a:r>
              <a:rPr lang="it-IT" b="1" dirty="0"/>
              <a:t>Abitudini alimentari, voluttuarie e stile di vita: </a:t>
            </a:r>
            <a:r>
              <a:rPr lang="it-IT" dirty="0"/>
              <a:t>tipo di dieta (eccessi, carenze, disordini); fumo; alcol (vino, birra, liquori, aperitivi, digestivi); sostanze stupefacenti; movimento fisico, sport. Tutte queste cose hanno un impatto importante su molte patologie.</a:t>
            </a:r>
          </a:p>
          <a:p>
            <a:endParaRPr lang="it-IT" dirty="0"/>
          </a:p>
        </p:txBody>
      </p:sp>
    </p:spTree>
    <p:extLst>
      <p:ext uri="{BB962C8B-B14F-4D97-AF65-F5344CB8AC3E}">
        <p14:creationId xmlns:p14="http://schemas.microsoft.com/office/powerpoint/2010/main" val="23322646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3693" y="-27512"/>
            <a:ext cx="8296275" cy="1004350"/>
          </a:xfrm>
        </p:spPr>
        <p:txBody>
          <a:bodyPr>
            <a:normAutofit/>
          </a:bodyPr>
          <a:lstStyle/>
          <a:p>
            <a:r>
              <a:rPr lang="it-IT" b="1" dirty="0"/>
              <a:t>Personal and Social </a:t>
            </a:r>
            <a:r>
              <a:rPr lang="it-IT" b="1" dirty="0" err="1"/>
              <a:t>History</a:t>
            </a:r>
            <a:r>
              <a:rPr lang="it-IT" b="1" dirty="0"/>
              <a:t>: </a:t>
            </a:r>
            <a:r>
              <a:rPr lang="it-IT" b="1" dirty="0" err="1"/>
              <a:t>Lifestyle</a:t>
            </a:r>
            <a:endParaRPr lang="it-IT" b="1" dirty="0"/>
          </a:p>
        </p:txBody>
      </p:sp>
      <p:pic>
        <p:nvPicPr>
          <p:cNvPr id="5" name="Picture 3" descr="Homer%20Simps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8" y="1681727"/>
            <a:ext cx="16764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um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73" y="3764527"/>
            <a:ext cx="27908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port-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998" y="2164327"/>
            <a:ext cx="22780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vocabulario-del-v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261" y="2659627"/>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gruppo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886" y="3945502"/>
            <a:ext cx="17811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um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8198" y="5072627"/>
            <a:ext cx="2381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bir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945127"/>
            <a:ext cx="19526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766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4" presetClass="entr" presetSubtype="0" ac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05"/>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 calcmode="lin" valueType="num">
                                      <p:cBhvr>
                                        <p:cTn id="14" dur="500" fill="hold"/>
                                        <p:tgtEl>
                                          <p:spTgt spid="5"/>
                                        </p:tgtEl>
                                        <p:attrNameLst>
                                          <p:attrName>ppt_x</p:attrName>
                                        </p:attrNameLst>
                                      </p:cBhvr>
                                      <p:tavLst>
                                        <p:tav tm="0">
                                          <p:val>
                                            <p:strVal val="#ppt_x-.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par>
                          <p:cTn id="23" fill="hold">
                            <p:stCondLst>
                              <p:cond delay="2000"/>
                            </p:stCondLst>
                            <p:childTnLst>
                              <p:par>
                                <p:cTn id="24" presetID="4"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43"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anim calcmode="lin" valueType="num">
                                      <p:cBhvr>
                                        <p:cTn id="36" dur="400" fill="hold"/>
                                        <p:tgtEl>
                                          <p:spTgt spid="9"/>
                                        </p:tgtEl>
                                        <p:attrNameLst>
                                          <p:attrName>ppt_x</p:attrName>
                                        </p:attrNameLst>
                                      </p:cBhvr>
                                      <p:tavLst>
                                        <p:tav tm="0">
                                          <p:val>
                                            <p:strVal val="#ppt_x"/>
                                          </p:val>
                                        </p:tav>
                                        <p:tav tm="100000">
                                          <p:val>
                                            <p:strVal val="#ppt_x"/>
                                          </p:val>
                                        </p:tav>
                                      </p:tavLst>
                                    </p:anim>
                                    <p:anim calcmode="lin" valueType="num">
                                      <p:cBhvr>
                                        <p:cTn id="37" dur="400" fill="hold"/>
                                        <p:tgtEl>
                                          <p:spTgt spid="9"/>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0" fill="hold">
                            <p:stCondLst>
                              <p:cond delay="4000"/>
                            </p:stCondLst>
                            <p:childTnLst>
                              <p:par>
                                <p:cTn id="41" presetID="58" presetClass="entr" presetSubtype="0" accel="10000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strVal val="#ppt_w*2.5"/>
                                          </p:val>
                                        </p:tav>
                                        <p:tav tm="100000">
                                          <p:val>
                                            <p:strVal val="#ppt_w"/>
                                          </p:val>
                                        </p:tav>
                                      </p:tavLst>
                                    </p:anim>
                                    <p:anim calcmode="lin" valueType="num">
                                      <p:cBhvr>
                                        <p:cTn id="44" dur="500" fill="hold"/>
                                        <p:tgtEl>
                                          <p:spTgt spid="10"/>
                                        </p:tgtEl>
                                        <p:attrNameLst>
                                          <p:attrName>ppt_h</p:attrName>
                                        </p:attrNameLst>
                                      </p:cBhvr>
                                      <p:tavLst>
                                        <p:tav tm="0">
                                          <p:val>
                                            <p:strVal val="#ppt_h*0.01"/>
                                          </p:val>
                                        </p:tav>
                                        <p:tav tm="100000">
                                          <p:val>
                                            <p:strVal val="#ppt_h"/>
                                          </p:val>
                                        </p:tav>
                                      </p:tavLst>
                                    </p:anim>
                                    <p:anim calcmode="lin" valueType="num">
                                      <p:cBhvr>
                                        <p:cTn id="45" dur="500" fill="hold"/>
                                        <p:tgtEl>
                                          <p:spTgt spid="10"/>
                                        </p:tgtEl>
                                        <p:attrNameLst>
                                          <p:attrName>ppt_x</p:attrName>
                                        </p:attrNameLst>
                                      </p:cBhvr>
                                      <p:tavLst>
                                        <p:tav tm="0">
                                          <p:val>
                                            <p:strVal val="#ppt_x"/>
                                          </p:val>
                                        </p:tav>
                                        <p:tav tm="100000">
                                          <p:val>
                                            <p:strVal val="#ppt_x"/>
                                          </p:val>
                                        </p:tav>
                                      </p:tavLst>
                                    </p:anim>
                                    <p:anim calcmode="lin" valueType="num">
                                      <p:cBhvr>
                                        <p:cTn id="46" dur="500" fill="hold"/>
                                        <p:tgtEl>
                                          <p:spTgt spid="10"/>
                                        </p:tgtEl>
                                        <p:attrNameLst>
                                          <p:attrName>ppt_y</p:attrName>
                                        </p:attrNameLst>
                                      </p:cBhvr>
                                      <p:tavLst>
                                        <p:tav tm="0">
                                          <p:val>
                                            <p:strVal val="#ppt_h+1"/>
                                          </p:val>
                                        </p:tav>
                                        <p:tav tm="100000">
                                          <p:val>
                                            <p:strVal val="#ppt_y"/>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E77AA8-7BF7-49EC-A0DA-F787881FD208}"/>
              </a:ext>
            </a:extLst>
          </p:cNvPr>
          <p:cNvSpPr>
            <a:spLocks noGrp="1"/>
          </p:cNvSpPr>
          <p:nvPr>
            <p:ph type="title"/>
          </p:nvPr>
        </p:nvSpPr>
        <p:spPr/>
        <p:txBody>
          <a:bodyPr>
            <a:normAutofit fontScale="90000"/>
          </a:bodyPr>
          <a:lstStyle/>
          <a:p>
            <a:r>
              <a:rPr lang="it-IT" b="1" dirty="0"/>
              <a:t>Anamnesi lavorativa</a:t>
            </a:r>
            <a:br>
              <a:rPr lang="it-IT" b="1" dirty="0"/>
            </a:br>
            <a:r>
              <a:rPr lang="it-IT" dirty="0"/>
              <a:t> </a:t>
            </a:r>
            <a:br>
              <a:rPr lang="it-IT" dirty="0"/>
            </a:br>
            <a:endParaRPr lang="it-IT" dirty="0"/>
          </a:p>
        </p:txBody>
      </p:sp>
      <p:sp>
        <p:nvSpPr>
          <p:cNvPr id="3" name="Segnaposto contenuto 2">
            <a:extLst>
              <a:ext uri="{FF2B5EF4-FFF2-40B4-BE49-F238E27FC236}">
                <a16:creationId xmlns:a16="http://schemas.microsoft.com/office/drawing/2014/main" xmlns="" id="{7AA3B4A2-DA08-48DD-93C4-57672EF483C8}"/>
              </a:ext>
            </a:extLst>
          </p:cNvPr>
          <p:cNvSpPr>
            <a:spLocks noGrp="1"/>
          </p:cNvSpPr>
          <p:nvPr>
            <p:ph idx="1"/>
          </p:nvPr>
        </p:nvSpPr>
        <p:spPr>
          <a:xfrm>
            <a:off x="1295400" y="1590676"/>
            <a:ext cx="7696200" cy="5343524"/>
          </a:xfrm>
        </p:spPr>
        <p:txBody>
          <a:bodyPr>
            <a:normAutofit/>
          </a:bodyPr>
          <a:lstStyle/>
          <a:p>
            <a:r>
              <a:rPr lang="it-IT" dirty="0"/>
              <a:t>E’ molto importante accertare il tipo di attività lavorativa svolta, sia per conoscere meglio la persona che si ha di fronte (scolarità, livello culturale) sia perché molte professioni espongono direttamente al rischio di patologie svariate, anche gravi. </a:t>
            </a:r>
          </a:p>
          <a:p>
            <a:pPr marL="0" indent="0">
              <a:buNone/>
            </a:pPr>
            <a:endParaRPr lang="it-IT" dirty="0"/>
          </a:p>
          <a:p>
            <a:pPr marL="0" indent="0">
              <a:buNone/>
            </a:pPr>
            <a:r>
              <a:rPr lang="it-IT" dirty="0"/>
              <a:t>Possiamo distinguere:</a:t>
            </a:r>
          </a:p>
          <a:p>
            <a:pPr lvl="0"/>
            <a:r>
              <a:rPr lang="it-IT" dirty="0"/>
              <a:t>Patologie da lavoro per inalazione di polveri</a:t>
            </a:r>
          </a:p>
          <a:p>
            <a:pPr lvl="0"/>
            <a:r>
              <a:rPr lang="it-IT" dirty="0"/>
              <a:t>Patologie da uso di sostanze chimiche o radioattive</a:t>
            </a:r>
          </a:p>
          <a:p>
            <a:pPr lvl="0"/>
            <a:r>
              <a:rPr lang="it-IT" dirty="0"/>
              <a:t>Patologie da aria inquinata con gas</a:t>
            </a:r>
          </a:p>
          <a:p>
            <a:pPr lvl="0"/>
            <a:r>
              <a:rPr lang="it-IT" dirty="0"/>
              <a:t>Patologie da lavoro agricolo</a:t>
            </a:r>
          </a:p>
          <a:p>
            <a:pPr lvl="0"/>
            <a:r>
              <a:rPr lang="it-IT" dirty="0"/>
              <a:t>Patologie da attività specifiche: operatori sanitari, attività usuranti, patologie da calore, da rumore e da strumenti vibranti.</a:t>
            </a:r>
          </a:p>
          <a:p>
            <a:pPr marL="0" indent="0">
              <a:buNone/>
            </a:pPr>
            <a:endParaRPr lang="it-IT" b="1" dirty="0"/>
          </a:p>
        </p:txBody>
      </p:sp>
    </p:spTree>
    <p:extLst>
      <p:ext uri="{BB962C8B-B14F-4D97-AF65-F5344CB8AC3E}">
        <p14:creationId xmlns:p14="http://schemas.microsoft.com/office/powerpoint/2010/main" val="688289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4AF6931-1929-433A-8094-C6964AA2F096}"/>
              </a:ext>
            </a:extLst>
          </p:cNvPr>
          <p:cNvSpPr>
            <a:spLocks noGrp="1"/>
          </p:cNvSpPr>
          <p:nvPr>
            <p:ph type="title"/>
          </p:nvPr>
        </p:nvSpPr>
        <p:spPr>
          <a:xfrm>
            <a:off x="1848899" y="0"/>
            <a:ext cx="6589199" cy="1280890"/>
          </a:xfrm>
        </p:spPr>
        <p:txBody>
          <a:bodyPr>
            <a:normAutofit fontScale="90000"/>
          </a:bodyPr>
          <a:lstStyle/>
          <a:p>
            <a:r>
              <a:rPr lang="it-IT" sz="3100" b="1" dirty="0"/>
              <a:t>ANAMNESI</a:t>
            </a:r>
            <a:br>
              <a:rPr lang="it-IT" sz="3100" b="1" dirty="0"/>
            </a:br>
            <a:r>
              <a:rPr lang="it-IT" sz="3100" b="1" dirty="0"/>
              <a:t>Esempi di patologie da lavoro per inalazioni di polveri</a:t>
            </a:r>
            <a:r>
              <a:rPr lang="it-IT" b="1" dirty="0"/>
              <a:t/>
            </a:r>
            <a:br>
              <a:rPr lang="it-IT" b="1" dirty="0"/>
            </a:br>
            <a:endParaRPr lang="it-IT" dirty="0"/>
          </a:p>
        </p:txBody>
      </p:sp>
      <p:sp>
        <p:nvSpPr>
          <p:cNvPr id="3" name="Segnaposto contenuto 2">
            <a:extLst>
              <a:ext uri="{FF2B5EF4-FFF2-40B4-BE49-F238E27FC236}">
                <a16:creationId xmlns:a16="http://schemas.microsoft.com/office/drawing/2014/main" xmlns="" id="{DC2454E1-98FF-4267-8527-3D578C28A929}"/>
              </a:ext>
            </a:extLst>
          </p:cNvPr>
          <p:cNvSpPr>
            <a:spLocks noGrp="1"/>
          </p:cNvSpPr>
          <p:nvPr>
            <p:ph idx="1"/>
          </p:nvPr>
        </p:nvSpPr>
        <p:spPr>
          <a:xfrm>
            <a:off x="638175" y="995362"/>
            <a:ext cx="8391525" cy="5253038"/>
          </a:xfrm>
        </p:spPr>
        <p:txBody>
          <a:bodyPr>
            <a:noAutofit/>
          </a:bodyPr>
          <a:lstStyle/>
          <a:p>
            <a:pPr marL="0" indent="0">
              <a:buNone/>
            </a:pPr>
            <a:r>
              <a:rPr lang="it-IT" sz="1400" dirty="0"/>
              <a:t> </a:t>
            </a:r>
          </a:p>
          <a:p>
            <a:r>
              <a:rPr lang="it-IT" sz="1400" i="1" dirty="0"/>
              <a:t>Silicosi</a:t>
            </a:r>
            <a:r>
              <a:rPr lang="it-IT" sz="1400" dirty="0"/>
              <a:t>: inalazione di silice (SiO</a:t>
            </a:r>
            <a:r>
              <a:rPr lang="it-IT" sz="1400" baseline="-25000" dirty="0"/>
              <a:t>2</a:t>
            </a:r>
            <a:r>
              <a:rPr lang="it-IT" sz="1400" dirty="0"/>
              <a:t>) in minatori, lavoratori dell’industria estrattiva (cavatori) gallerie, industria dei laterizi, del cemento, della ceramica, del vetro, lavoratori dell’industria siderurgica e metallurgica, addetti agli altiforni, fonderie, industria automobilistica ed aeronautica. </a:t>
            </a:r>
          </a:p>
          <a:p>
            <a:r>
              <a:rPr lang="it-IT" sz="1400" i="1" dirty="0"/>
              <a:t>Antracosi</a:t>
            </a:r>
            <a:r>
              <a:rPr lang="it-IT" sz="1400" dirty="0"/>
              <a:t>: inalazione di antrace in minatori, fuochisti.</a:t>
            </a:r>
          </a:p>
          <a:p>
            <a:r>
              <a:rPr lang="it-IT" sz="1400" i="1" dirty="0"/>
              <a:t>Siderosi</a:t>
            </a:r>
            <a:r>
              <a:rPr lang="it-IT" sz="1400" dirty="0"/>
              <a:t>: inalazione di ferro in fonditori, lavoratori della ghisa.</a:t>
            </a:r>
          </a:p>
          <a:p>
            <a:r>
              <a:rPr lang="it-IT" sz="1400" i="1" dirty="0" err="1"/>
              <a:t>Berilliosi</a:t>
            </a:r>
            <a:r>
              <a:rPr lang="it-IT" sz="1400" dirty="0"/>
              <a:t>: inalazione di berillio in addetti alla fusione di leghe con rame e alluminio.</a:t>
            </a:r>
          </a:p>
          <a:p>
            <a:r>
              <a:rPr lang="it-IT" sz="1400" i="1" dirty="0"/>
              <a:t>Asbestosi</a:t>
            </a:r>
            <a:r>
              <a:rPr lang="it-IT" sz="1400" dirty="0"/>
              <a:t>: inalazione di asbesto in lavoratori di amianto e cemento con rischio anche di mesotelioma pleurico e peritoneale. </a:t>
            </a:r>
          </a:p>
          <a:p>
            <a:r>
              <a:rPr lang="it-IT" sz="1400" i="1" dirty="0"/>
              <a:t>Talcosi</a:t>
            </a:r>
            <a:r>
              <a:rPr lang="it-IT" sz="1400" dirty="0"/>
              <a:t>: inalazione di talco in addetti alla produzione di colori, ceramiche, porcellane, cartiere, gomma.</a:t>
            </a:r>
          </a:p>
          <a:p>
            <a:r>
              <a:rPr lang="it-IT" sz="1400" i="1" dirty="0" err="1"/>
              <a:t>Bissinosi</a:t>
            </a:r>
            <a:r>
              <a:rPr lang="it-IT" sz="1400" dirty="0"/>
              <a:t>: inalazione di polvere di cotone in lavoratori tipo tessitori, materassai, corderie. Pneumoconiosi anche da lino o da canapa per macerazione biologica di queste fibre.</a:t>
            </a:r>
          </a:p>
          <a:p>
            <a:r>
              <a:rPr lang="it-IT" sz="1400" i="1" dirty="0" err="1"/>
              <a:t>Bagassosi</a:t>
            </a:r>
            <a:r>
              <a:rPr lang="it-IT" sz="1400" dirty="0"/>
              <a:t>: inalazione di bagassa (residuo della canna da zucchero dopo l’estrazione).</a:t>
            </a:r>
          </a:p>
          <a:p>
            <a:r>
              <a:rPr lang="it-IT" sz="1400" i="1" dirty="0"/>
              <a:t>Polmone del contadino</a:t>
            </a:r>
            <a:r>
              <a:rPr lang="it-IT" sz="1400" dirty="0"/>
              <a:t>: dovuto all’inalazione di endotossine di actinomiceti termofili che si sviluppano nel fieno conservato.</a:t>
            </a:r>
          </a:p>
          <a:p>
            <a:r>
              <a:rPr lang="it-IT" sz="1400" i="1" dirty="0"/>
              <a:t>Polmone da </a:t>
            </a:r>
            <a:r>
              <a:rPr lang="it-IT" sz="1400" i="1" dirty="0" err="1"/>
              <a:t>paraquat</a:t>
            </a:r>
            <a:r>
              <a:rPr lang="it-IT" sz="1400" dirty="0"/>
              <a:t>: nei lavoratori che utilizzano questo diserbante del riso.</a:t>
            </a:r>
          </a:p>
          <a:p>
            <a:r>
              <a:rPr lang="it-IT" sz="1400" i="1" dirty="0"/>
              <a:t>Polmone dei riempitori di silos</a:t>
            </a:r>
            <a:r>
              <a:rPr lang="it-IT" sz="1400" dirty="0"/>
              <a:t>: questi lavoratori inalano piccole dosi di gas nitrosi che si sviluppano dal frumento depositato nei silos.</a:t>
            </a:r>
          </a:p>
        </p:txBody>
      </p:sp>
    </p:spTree>
    <p:extLst>
      <p:ext uri="{BB962C8B-B14F-4D97-AF65-F5344CB8AC3E}">
        <p14:creationId xmlns:p14="http://schemas.microsoft.com/office/powerpoint/2010/main" val="4264637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2A059CE-5568-461B-B819-BB90BB703B39}"/>
              </a:ext>
            </a:extLst>
          </p:cNvPr>
          <p:cNvSpPr>
            <a:spLocks noGrp="1"/>
          </p:cNvSpPr>
          <p:nvPr>
            <p:ph type="title"/>
          </p:nvPr>
        </p:nvSpPr>
        <p:spPr>
          <a:xfrm>
            <a:off x="1830901" y="119285"/>
            <a:ext cx="6589199" cy="1280890"/>
          </a:xfrm>
        </p:spPr>
        <p:txBody>
          <a:bodyPr>
            <a:normAutofit fontScale="90000"/>
          </a:bodyPr>
          <a:lstStyle/>
          <a:p>
            <a:r>
              <a:rPr lang="it-IT" b="1" dirty="0"/>
              <a:t>ANAMNESI</a:t>
            </a:r>
            <a:br>
              <a:rPr lang="it-IT" b="1" dirty="0"/>
            </a:br>
            <a:r>
              <a:rPr lang="it-IT" b="1" dirty="0"/>
              <a:t>Esempi di patologie da uso di sostanze chimiche o radioattive</a:t>
            </a:r>
            <a:br>
              <a:rPr lang="it-IT" b="1" dirty="0"/>
            </a:br>
            <a:endParaRPr lang="it-IT" dirty="0"/>
          </a:p>
        </p:txBody>
      </p:sp>
      <p:sp>
        <p:nvSpPr>
          <p:cNvPr id="3" name="Segnaposto contenuto 2">
            <a:extLst>
              <a:ext uri="{FF2B5EF4-FFF2-40B4-BE49-F238E27FC236}">
                <a16:creationId xmlns:a16="http://schemas.microsoft.com/office/drawing/2014/main" xmlns="" id="{204FCDA1-3E53-4FEF-9CEC-36B74F68527F}"/>
              </a:ext>
            </a:extLst>
          </p:cNvPr>
          <p:cNvSpPr>
            <a:spLocks noGrp="1"/>
          </p:cNvSpPr>
          <p:nvPr>
            <p:ph idx="1"/>
          </p:nvPr>
        </p:nvSpPr>
        <p:spPr>
          <a:xfrm>
            <a:off x="781051" y="1785715"/>
            <a:ext cx="8362949" cy="4953000"/>
          </a:xfrm>
        </p:spPr>
        <p:txBody>
          <a:bodyPr>
            <a:normAutofit fontScale="25000" lnSpcReduction="20000"/>
          </a:bodyPr>
          <a:lstStyle/>
          <a:p>
            <a:r>
              <a:rPr lang="it-IT" sz="5600" i="1" dirty="0"/>
              <a:t>Saturnismo</a:t>
            </a:r>
            <a:r>
              <a:rPr lang="it-IT" sz="5600" dirty="0"/>
              <a:t>: intossicazione da piombo in tipografi, verniciatori, lavoratori addetti alla fusione del piombo, </a:t>
            </a:r>
            <a:r>
              <a:rPr lang="it-IT" sz="5600" dirty="0" err="1"/>
              <a:t>smalatatori</a:t>
            </a:r>
            <a:r>
              <a:rPr lang="it-IT" sz="5600" dirty="0"/>
              <a:t> di ceramiche, porcellane, carrozzerie per auto. Forma acuta (coliche addominali, ipertensione, </a:t>
            </a:r>
            <a:r>
              <a:rPr lang="it-IT" sz="5600" dirty="0" err="1"/>
              <a:t>porfirinuria</a:t>
            </a:r>
            <a:r>
              <a:rPr lang="it-IT" sz="5600" dirty="0"/>
              <a:t>, anemia emolitica, paralisi); forma cronica (ipertensione insufficienza renale, anemia emolitica ed </a:t>
            </a:r>
            <a:r>
              <a:rPr lang="it-IT" sz="5600" dirty="0" err="1"/>
              <a:t>iporigenerativa</a:t>
            </a:r>
            <a:r>
              <a:rPr lang="it-IT" sz="5600" dirty="0"/>
              <a:t>).</a:t>
            </a:r>
          </a:p>
          <a:p>
            <a:r>
              <a:rPr lang="it-IT" sz="5600" i="1" dirty="0"/>
              <a:t>Idrargirismo</a:t>
            </a:r>
            <a:r>
              <a:rPr lang="it-IT" sz="5600" dirty="0"/>
              <a:t>: intossicazione da mercurio in operari dei cappellifici, addetti alla distillazione del mercurio, smaltatori. Provoca sindromi nervose corticali, cerebellari e polineuriti.</a:t>
            </a:r>
          </a:p>
          <a:p>
            <a:r>
              <a:rPr lang="it-IT" sz="5600" i="1" dirty="0" err="1"/>
              <a:t>Intossicazine</a:t>
            </a:r>
            <a:r>
              <a:rPr lang="it-IT" sz="5600" i="1" dirty="0"/>
              <a:t> da manganese</a:t>
            </a:r>
            <a:r>
              <a:rPr lang="it-IT" sz="5600" dirty="0"/>
              <a:t>: in verniciatori, smaltatori. E’ ben nota la polmonite da manganese e sindromi parkinsoniane.</a:t>
            </a:r>
          </a:p>
          <a:p>
            <a:r>
              <a:rPr lang="it-IT" sz="5600" i="1" dirty="0"/>
              <a:t>Intossicazione da cadmio</a:t>
            </a:r>
            <a:r>
              <a:rPr lang="it-IT" sz="5600" dirty="0"/>
              <a:t>: polmonite chimica, nefropatie tubulari, osteomalacia.</a:t>
            </a:r>
          </a:p>
          <a:p>
            <a:r>
              <a:rPr lang="it-IT" sz="5600" i="1" dirty="0"/>
              <a:t>Intossicazione da cromo</a:t>
            </a:r>
            <a:r>
              <a:rPr lang="it-IT" sz="5600" dirty="0"/>
              <a:t>: dermatiti allergiche, eczema da contatto.</a:t>
            </a:r>
          </a:p>
          <a:p>
            <a:r>
              <a:rPr lang="it-IT" sz="5600" i="1" dirty="0"/>
              <a:t>Intossicazione da nickel</a:t>
            </a:r>
            <a:r>
              <a:rPr lang="it-IT" sz="5600" dirty="0"/>
              <a:t>: allergie cutanee. </a:t>
            </a:r>
          </a:p>
          <a:p>
            <a:r>
              <a:rPr lang="it-IT" sz="5600" i="1" dirty="0"/>
              <a:t>Intossicazione da fluoro</a:t>
            </a:r>
            <a:r>
              <a:rPr lang="it-IT" sz="5600" dirty="0"/>
              <a:t>: macchie biancastre nei denti e </a:t>
            </a:r>
            <a:r>
              <a:rPr lang="it-IT" sz="5600" dirty="0" err="1"/>
              <a:t>osteocondensazione</a:t>
            </a:r>
            <a:r>
              <a:rPr lang="it-IT" sz="5600" dirty="0"/>
              <a:t> con rischio di fratture. </a:t>
            </a:r>
          </a:p>
          <a:p>
            <a:r>
              <a:rPr lang="it-IT" sz="5600" i="1" dirty="0"/>
              <a:t>Malattie da solventi</a:t>
            </a:r>
            <a:r>
              <a:rPr lang="it-IT" sz="5600" dirty="0"/>
              <a:t>: benzolo, </a:t>
            </a:r>
            <a:r>
              <a:rPr lang="it-IT" sz="5600" dirty="0" err="1"/>
              <a:t>tetracloroetano</a:t>
            </a:r>
            <a:r>
              <a:rPr lang="it-IT" sz="5600" dirty="0"/>
              <a:t>, tricloroetilene, tetraclorometano, che provocano </a:t>
            </a:r>
            <a:r>
              <a:rPr lang="it-IT" sz="5600" dirty="0" err="1"/>
              <a:t>mielotossicità</a:t>
            </a:r>
            <a:r>
              <a:rPr lang="it-IT" sz="5600" dirty="0"/>
              <a:t> con anemia, </a:t>
            </a:r>
            <a:r>
              <a:rPr lang="it-IT" sz="5600" dirty="0" err="1"/>
              <a:t>leucopecia</a:t>
            </a:r>
            <a:r>
              <a:rPr lang="it-IT" sz="5600" dirty="0"/>
              <a:t>, piastrinopenia.</a:t>
            </a:r>
          </a:p>
          <a:p>
            <a:r>
              <a:rPr lang="it-IT" sz="5600" i="1" dirty="0"/>
              <a:t>Malattie de collanti</a:t>
            </a:r>
            <a:r>
              <a:rPr lang="it-IT" sz="5600" dirty="0"/>
              <a:t>: acetone, toluolo, xilolo, che provocano neuropatie, anche atrofia ottica.</a:t>
            </a:r>
          </a:p>
          <a:p>
            <a:r>
              <a:rPr lang="it-IT" sz="5600" i="1" dirty="0"/>
              <a:t>Malattie da cloruro di vinile</a:t>
            </a:r>
            <a:r>
              <a:rPr lang="it-IT" sz="5600" dirty="0"/>
              <a:t>: sindromi tipo </a:t>
            </a:r>
            <a:r>
              <a:rPr lang="it-IT" sz="5600" dirty="0" err="1"/>
              <a:t>Raynaud</a:t>
            </a:r>
            <a:r>
              <a:rPr lang="it-IT" sz="5600" dirty="0"/>
              <a:t>. </a:t>
            </a:r>
          </a:p>
          <a:p>
            <a:r>
              <a:rPr lang="it-IT" sz="5600" i="1" dirty="0"/>
              <a:t>Malattie da anilina e suoi derivati</a:t>
            </a:r>
            <a:r>
              <a:rPr lang="it-IT" sz="5600" dirty="0"/>
              <a:t>: con anemia emolitica, </a:t>
            </a:r>
            <a:r>
              <a:rPr lang="it-IT" sz="5600" dirty="0" err="1"/>
              <a:t>metaemoglobinemia</a:t>
            </a:r>
            <a:r>
              <a:rPr lang="it-IT" sz="5600" dirty="0"/>
              <a:t>, carcinoma vescicale. </a:t>
            </a:r>
          </a:p>
          <a:p>
            <a:r>
              <a:rPr lang="it-IT" sz="5600" i="1" dirty="0"/>
              <a:t>Sostanze radioattive</a:t>
            </a:r>
            <a:r>
              <a:rPr lang="it-IT" sz="5600" dirty="0"/>
              <a:t>: leucemie e svariati tipi di neoplasie.</a:t>
            </a:r>
          </a:p>
          <a:p>
            <a:endParaRPr lang="it-IT" sz="1000" dirty="0"/>
          </a:p>
        </p:txBody>
      </p:sp>
    </p:spTree>
    <p:extLst>
      <p:ext uri="{BB962C8B-B14F-4D97-AF65-F5344CB8AC3E}">
        <p14:creationId xmlns:p14="http://schemas.microsoft.com/office/powerpoint/2010/main" val="14441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0879191-73E4-4E1F-AFCB-11BF0BF55E68}"/>
              </a:ext>
            </a:extLst>
          </p:cNvPr>
          <p:cNvSpPr/>
          <p:nvPr/>
        </p:nvSpPr>
        <p:spPr>
          <a:xfrm>
            <a:off x="1019175" y="2474893"/>
            <a:ext cx="7181850" cy="2677656"/>
          </a:xfrm>
          <a:prstGeom prst="rect">
            <a:avLst/>
          </a:prstGeom>
        </p:spPr>
        <p:txBody>
          <a:bodyPr wrap="square">
            <a:spAutoFit/>
          </a:bodyPr>
          <a:lstStyle/>
          <a:p>
            <a:endParaRPr lang="it-IT" sz="2800" dirty="0">
              <a:latin typeface="+mj-lt"/>
            </a:endParaRPr>
          </a:p>
          <a:p>
            <a:r>
              <a:rPr lang="it-IT" sz="2800" dirty="0">
                <a:latin typeface="+mj-lt"/>
              </a:rPr>
              <a:t>• intellegibilità</a:t>
            </a:r>
          </a:p>
          <a:p>
            <a:r>
              <a:rPr lang="it-IT" sz="2800" dirty="0">
                <a:latin typeface="+mj-lt"/>
              </a:rPr>
              <a:t>• chiarezza</a:t>
            </a:r>
          </a:p>
          <a:p>
            <a:r>
              <a:rPr lang="it-IT" sz="2800" dirty="0">
                <a:latin typeface="+mj-lt"/>
              </a:rPr>
              <a:t>• accuratezza</a:t>
            </a:r>
          </a:p>
          <a:p>
            <a:r>
              <a:rPr lang="it-IT" sz="2800" dirty="0">
                <a:latin typeface="+mj-lt"/>
              </a:rPr>
              <a:t>• veridicità</a:t>
            </a:r>
          </a:p>
          <a:p>
            <a:r>
              <a:rPr lang="it-IT" sz="2800" dirty="0">
                <a:latin typeface="+mj-lt"/>
              </a:rPr>
              <a:t>• completezza</a:t>
            </a:r>
          </a:p>
        </p:txBody>
      </p:sp>
      <p:sp>
        <p:nvSpPr>
          <p:cNvPr id="3" name="Titolo 2">
            <a:extLst>
              <a:ext uri="{FF2B5EF4-FFF2-40B4-BE49-F238E27FC236}">
                <a16:creationId xmlns:a16="http://schemas.microsoft.com/office/drawing/2014/main" xmlns="" id="{EAA9005F-BB3A-42F1-8A88-4831B13F26B4}"/>
              </a:ext>
            </a:extLst>
          </p:cNvPr>
          <p:cNvSpPr>
            <a:spLocks noGrp="1"/>
          </p:cNvSpPr>
          <p:nvPr>
            <p:ph type="title"/>
          </p:nvPr>
        </p:nvSpPr>
        <p:spPr>
          <a:xfrm>
            <a:off x="695325" y="336551"/>
            <a:ext cx="8448675" cy="1325563"/>
          </a:xfrm>
        </p:spPr>
        <p:txBody>
          <a:bodyPr>
            <a:normAutofit fontScale="90000"/>
          </a:bodyPr>
          <a:lstStyle/>
          <a:p>
            <a:pPr algn="ctr"/>
            <a:r>
              <a:rPr lang="it-IT" sz="3600" dirty="0">
                <a:latin typeface="+mn-lt"/>
              </a:rPr>
              <a:t>REQUISITI FORMALI DELLA CARTELLA</a:t>
            </a:r>
            <a:br>
              <a:rPr lang="it-IT" sz="3600" dirty="0">
                <a:latin typeface="+mn-lt"/>
              </a:rPr>
            </a:br>
            <a:r>
              <a:rPr lang="it-IT" sz="3600" dirty="0">
                <a:latin typeface="+mn-lt"/>
              </a:rPr>
              <a:t>CLINICA</a:t>
            </a:r>
            <a:r>
              <a:rPr lang="it-IT" dirty="0">
                <a:latin typeface="Arial" panose="020B0604020202020204" pitchFamily="34" charset="0"/>
              </a:rPr>
              <a:t/>
            </a:r>
            <a:br>
              <a:rPr lang="it-IT" dirty="0">
                <a:latin typeface="Arial" panose="020B0604020202020204" pitchFamily="34" charset="0"/>
              </a:rPr>
            </a:br>
            <a:endParaRPr lang="it-IT" dirty="0"/>
          </a:p>
        </p:txBody>
      </p:sp>
    </p:spTree>
    <p:extLst>
      <p:ext uri="{BB962C8B-B14F-4D97-AF65-F5344CB8AC3E}">
        <p14:creationId xmlns:p14="http://schemas.microsoft.com/office/powerpoint/2010/main" val="930011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8888111-FC76-4B50-B799-4C92E26F5753}"/>
              </a:ext>
            </a:extLst>
          </p:cNvPr>
          <p:cNvSpPr>
            <a:spLocks noGrp="1"/>
          </p:cNvSpPr>
          <p:nvPr>
            <p:ph type="title"/>
          </p:nvPr>
        </p:nvSpPr>
        <p:spPr>
          <a:xfrm>
            <a:off x="1819275" y="224060"/>
            <a:ext cx="6589199" cy="1280890"/>
          </a:xfrm>
        </p:spPr>
        <p:txBody>
          <a:bodyPr>
            <a:normAutofit fontScale="90000"/>
          </a:bodyPr>
          <a:lstStyle/>
          <a:p>
            <a:r>
              <a:rPr lang="it-IT" b="1" dirty="0"/>
              <a:t>ANAMNESI</a:t>
            </a:r>
            <a:br>
              <a:rPr lang="it-IT" b="1" dirty="0"/>
            </a:br>
            <a:r>
              <a:rPr lang="it-IT" b="1" dirty="0"/>
              <a:t>Esempi di patologie da aria inquinata con gas</a:t>
            </a:r>
            <a:br>
              <a:rPr lang="it-IT" b="1" dirty="0"/>
            </a:br>
            <a:endParaRPr lang="it-IT" dirty="0"/>
          </a:p>
        </p:txBody>
      </p:sp>
      <p:sp>
        <p:nvSpPr>
          <p:cNvPr id="3" name="Segnaposto contenuto 2">
            <a:extLst>
              <a:ext uri="{FF2B5EF4-FFF2-40B4-BE49-F238E27FC236}">
                <a16:creationId xmlns:a16="http://schemas.microsoft.com/office/drawing/2014/main" xmlns="" id="{A210C566-F3EE-406D-B30B-93697C0E2B42}"/>
              </a:ext>
            </a:extLst>
          </p:cNvPr>
          <p:cNvSpPr>
            <a:spLocks noGrp="1"/>
          </p:cNvSpPr>
          <p:nvPr>
            <p:ph idx="1"/>
          </p:nvPr>
        </p:nvSpPr>
        <p:spPr>
          <a:xfrm>
            <a:off x="1819275" y="2133599"/>
            <a:ext cx="6838950" cy="4352925"/>
          </a:xfrm>
        </p:spPr>
        <p:txBody>
          <a:bodyPr>
            <a:normAutofit fontScale="92500" lnSpcReduction="20000"/>
          </a:bodyPr>
          <a:lstStyle/>
          <a:p>
            <a:r>
              <a:rPr lang="it-IT" i="1" dirty="0"/>
              <a:t>Intossicazione da ossido di carbonio (CO)</a:t>
            </a:r>
            <a:r>
              <a:rPr lang="it-IT" dirty="0"/>
              <a:t>: con ipossia e asfissia. </a:t>
            </a:r>
          </a:p>
          <a:p>
            <a:r>
              <a:rPr lang="it-IT" i="1" dirty="0"/>
              <a:t>Intossicazione da “</a:t>
            </a:r>
            <a:r>
              <a:rPr lang="it-IT" i="1" dirty="0" err="1"/>
              <a:t>Poian</a:t>
            </a:r>
            <a:r>
              <a:rPr lang="it-IT" i="1" dirty="0"/>
              <a:t>” (CO</a:t>
            </a:r>
            <a:r>
              <a:rPr lang="it-IT" i="1" baseline="-25000" dirty="0"/>
              <a:t>2</a:t>
            </a:r>
            <a:r>
              <a:rPr lang="it-IT" i="1" dirty="0"/>
              <a:t> e gas nitrosi)</a:t>
            </a:r>
            <a:r>
              <a:rPr lang="it-IT" dirty="0"/>
              <a:t>: nei minatori, in galleria, con cefalea, dispnea, ipotensione arteriosa e perdita di coscienza.</a:t>
            </a:r>
          </a:p>
          <a:p>
            <a:r>
              <a:rPr lang="it-IT" i="1" dirty="0"/>
              <a:t>Intossicazione da idrogeno solforato</a:t>
            </a:r>
            <a:r>
              <a:rPr lang="it-IT" dirty="0"/>
              <a:t>: nei lavoratori delle fogne, il </a:t>
            </a:r>
            <a:r>
              <a:rPr lang="it-IT" dirty="0" err="1"/>
              <a:t>cossiddetto</a:t>
            </a:r>
            <a:r>
              <a:rPr lang="it-IT" dirty="0"/>
              <a:t> “coup de </a:t>
            </a:r>
            <a:r>
              <a:rPr lang="it-IT" dirty="0" err="1"/>
              <a:t>plomb</a:t>
            </a:r>
            <a:r>
              <a:rPr lang="it-IT" dirty="0"/>
              <a:t>”.</a:t>
            </a:r>
          </a:p>
          <a:p>
            <a:r>
              <a:rPr lang="it-IT" i="1" dirty="0"/>
              <a:t>Baropatie</a:t>
            </a:r>
            <a:r>
              <a:rPr lang="it-IT" dirty="0"/>
              <a:t>: nei palombari, sommozzatori, malattia dei cassoni in lavoratori che operano nei fondali per piloni, spalle di ponti, gallerie subacquee. Questi lavoratori operano in presenza di un’elevata pressione di ossigeno ed azoto che si concentrano nel sangue: quando essi risalgono con decompressione troppo rapida, questi gas formano bollicine che non sono riassorbite dai tessuti e quindi provocano embolie gassose, pneumotorace, enfisema mediastinico, dolori violenti e disturbi nervosi (ebbrezza dei fondali).</a:t>
            </a:r>
          </a:p>
          <a:p>
            <a:endParaRPr lang="it-IT" dirty="0"/>
          </a:p>
        </p:txBody>
      </p:sp>
    </p:spTree>
    <p:extLst>
      <p:ext uri="{BB962C8B-B14F-4D97-AF65-F5344CB8AC3E}">
        <p14:creationId xmlns:p14="http://schemas.microsoft.com/office/powerpoint/2010/main" val="2349289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5375E35-C19A-4722-AD42-4D0882426A6F}"/>
              </a:ext>
            </a:extLst>
          </p:cNvPr>
          <p:cNvSpPr>
            <a:spLocks noGrp="1"/>
          </p:cNvSpPr>
          <p:nvPr>
            <p:ph type="title"/>
          </p:nvPr>
        </p:nvSpPr>
        <p:spPr>
          <a:xfrm>
            <a:off x="1897576" y="452660"/>
            <a:ext cx="6589199" cy="1280890"/>
          </a:xfrm>
        </p:spPr>
        <p:txBody>
          <a:bodyPr>
            <a:normAutofit/>
          </a:bodyPr>
          <a:lstStyle/>
          <a:p>
            <a:r>
              <a:rPr lang="it-IT" sz="3200" b="1" dirty="0"/>
              <a:t>Esempi di patologie da lavoro agricolo</a:t>
            </a:r>
          </a:p>
        </p:txBody>
      </p:sp>
      <p:sp>
        <p:nvSpPr>
          <p:cNvPr id="3" name="Segnaposto contenuto 2">
            <a:extLst>
              <a:ext uri="{FF2B5EF4-FFF2-40B4-BE49-F238E27FC236}">
                <a16:creationId xmlns:a16="http://schemas.microsoft.com/office/drawing/2014/main" xmlns="" id="{38CFAF5D-4502-4AA0-923E-01F8723291A3}"/>
              </a:ext>
            </a:extLst>
          </p:cNvPr>
          <p:cNvSpPr>
            <a:spLocks noGrp="1"/>
          </p:cNvSpPr>
          <p:nvPr>
            <p:ph idx="1"/>
          </p:nvPr>
        </p:nvSpPr>
        <p:spPr>
          <a:xfrm>
            <a:off x="1381125" y="2133599"/>
            <a:ext cx="7419975" cy="4543425"/>
          </a:xfrm>
        </p:spPr>
        <p:txBody>
          <a:bodyPr>
            <a:normAutofit fontScale="85000" lnSpcReduction="20000"/>
          </a:bodyPr>
          <a:lstStyle/>
          <a:p>
            <a:r>
              <a:rPr lang="it-IT" i="1" dirty="0"/>
              <a:t>Pneumoconiosi</a:t>
            </a:r>
            <a:r>
              <a:rPr lang="it-IT" dirty="0"/>
              <a:t>: polmone del contadino, da </a:t>
            </a:r>
            <a:r>
              <a:rPr lang="it-IT" dirty="0" err="1"/>
              <a:t>paraquat</a:t>
            </a:r>
            <a:r>
              <a:rPr lang="it-IT" dirty="0"/>
              <a:t>, dei riempitori di silos (come già detto). </a:t>
            </a:r>
          </a:p>
          <a:p>
            <a:r>
              <a:rPr lang="it-IT" i="1" dirty="0"/>
              <a:t>Osteoartrosi</a:t>
            </a:r>
            <a:r>
              <a:rPr lang="it-IT" dirty="0"/>
              <a:t>: soprattutto del rachide e delle ginocchia, per posizioni obbligate e uso di strumenti (zappa, vanga).</a:t>
            </a:r>
          </a:p>
          <a:p>
            <a:r>
              <a:rPr lang="it-IT" i="1" dirty="0"/>
              <a:t>Leptospirosi</a:t>
            </a:r>
            <a:r>
              <a:rPr lang="it-IT" dirty="0"/>
              <a:t>: morbo di Weil (leptospirosi ittero-emorragica), febbre delle risaie, malattia dei porcari. Le leptospire albergano in terreni umidi, acquitrinosi, acque stagnanti, fossi e penetrano attraverso la cute e le mucose.</a:t>
            </a:r>
          </a:p>
          <a:p>
            <a:r>
              <a:rPr lang="it-IT" i="1" dirty="0"/>
              <a:t>Brucellosi</a:t>
            </a:r>
            <a:r>
              <a:rPr lang="it-IT" dirty="0"/>
              <a:t>: si tratta di zoonosi per contatto con animali ammalati, loro secreti o loro prodotti. Soprattutto pastori, addetti alle stalle, veterinari.</a:t>
            </a:r>
          </a:p>
          <a:p>
            <a:r>
              <a:rPr lang="it-IT" i="1" dirty="0"/>
              <a:t>Aspergillosi</a:t>
            </a:r>
            <a:r>
              <a:rPr lang="it-IT" dirty="0"/>
              <a:t>: con polmoniti, ascessi polmonari, </a:t>
            </a:r>
            <a:r>
              <a:rPr lang="it-IT" dirty="0" err="1"/>
              <a:t>bronchiestasie</a:t>
            </a:r>
            <a:r>
              <a:rPr lang="it-IT" dirty="0"/>
              <a:t>, asma allergico.</a:t>
            </a:r>
          </a:p>
          <a:p>
            <a:r>
              <a:rPr lang="it-IT" i="1" dirty="0"/>
              <a:t>Infezioni da vermi</a:t>
            </a:r>
            <a:r>
              <a:rPr lang="it-IT" dirty="0"/>
              <a:t>: </a:t>
            </a:r>
            <a:r>
              <a:rPr lang="it-IT" dirty="0" err="1"/>
              <a:t>anchilostomiosi</a:t>
            </a:r>
            <a:r>
              <a:rPr lang="it-IT" dirty="0"/>
              <a:t>, in minatori e cavatori di argilla (l’anchilostoma duodenale penetra attraverso la cute, si impianta nel duodeno e provoca sanguinamento cronico con anemia); echinococcosi, in contadini e pastori che lo assumono dai cani.</a:t>
            </a:r>
          </a:p>
          <a:p>
            <a:r>
              <a:rPr lang="it-IT" i="1" dirty="0"/>
              <a:t>Intossicazioni da pesticidi</a:t>
            </a:r>
            <a:r>
              <a:rPr lang="it-IT" dirty="0"/>
              <a:t>: composti </a:t>
            </a:r>
            <a:r>
              <a:rPr lang="it-IT" dirty="0" err="1"/>
              <a:t>organofosforati</a:t>
            </a:r>
            <a:r>
              <a:rPr lang="it-IT" dirty="0"/>
              <a:t>, </a:t>
            </a:r>
            <a:r>
              <a:rPr lang="it-IT" dirty="0" err="1"/>
              <a:t>organoclorati</a:t>
            </a:r>
            <a:r>
              <a:rPr lang="it-IT" dirty="0"/>
              <a:t> (DDT), insetticidi arsenicali, composti organici di mercurio, erbicidi, rodenticidi.</a:t>
            </a:r>
          </a:p>
          <a:p>
            <a:endParaRPr lang="it-IT" dirty="0"/>
          </a:p>
        </p:txBody>
      </p:sp>
    </p:spTree>
    <p:extLst>
      <p:ext uri="{BB962C8B-B14F-4D97-AF65-F5344CB8AC3E}">
        <p14:creationId xmlns:p14="http://schemas.microsoft.com/office/powerpoint/2010/main" val="25573190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25A79AA-F705-49E9-B7F6-85E9061DC076}"/>
              </a:ext>
            </a:extLst>
          </p:cNvPr>
          <p:cNvSpPr>
            <a:spLocks noGrp="1"/>
          </p:cNvSpPr>
          <p:nvPr>
            <p:ph type="title"/>
          </p:nvPr>
        </p:nvSpPr>
        <p:spPr/>
        <p:txBody>
          <a:bodyPr>
            <a:normAutofit fontScale="90000"/>
          </a:bodyPr>
          <a:lstStyle/>
          <a:p>
            <a:r>
              <a:rPr lang="it-IT" b="1" dirty="0"/>
              <a:t>Anamnesi patologica remota</a:t>
            </a:r>
            <a:br>
              <a:rPr lang="it-IT" b="1" dirty="0"/>
            </a:br>
            <a:endParaRPr lang="it-IT" dirty="0"/>
          </a:p>
        </p:txBody>
      </p:sp>
      <p:sp>
        <p:nvSpPr>
          <p:cNvPr id="3" name="Segnaposto contenuto 2">
            <a:extLst>
              <a:ext uri="{FF2B5EF4-FFF2-40B4-BE49-F238E27FC236}">
                <a16:creationId xmlns:a16="http://schemas.microsoft.com/office/drawing/2014/main" xmlns="" id="{0545928F-72D3-4359-AA2A-78A2E1DA7712}"/>
              </a:ext>
            </a:extLst>
          </p:cNvPr>
          <p:cNvSpPr>
            <a:spLocks noGrp="1"/>
          </p:cNvSpPr>
          <p:nvPr>
            <p:ph idx="1"/>
          </p:nvPr>
        </p:nvSpPr>
        <p:spPr>
          <a:xfrm>
            <a:off x="1724024" y="1371601"/>
            <a:ext cx="7115175" cy="5238750"/>
          </a:xfrm>
        </p:spPr>
        <p:txBody>
          <a:bodyPr>
            <a:normAutofit fontScale="85000" lnSpcReduction="20000"/>
          </a:bodyPr>
          <a:lstStyle/>
          <a:p>
            <a:r>
              <a:rPr lang="it-IT" dirty="0"/>
              <a:t>Gli scopi principali sono cinque.</a:t>
            </a:r>
          </a:p>
          <a:p>
            <a:pPr marL="0" indent="0">
              <a:buNone/>
            </a:pPr>
            <a:r>
              <a:rPr lang="it-IT" dirty="0"/>
              <a:t> </a:t>
            </a:r>
          </a:p>
          <a:p>
            <a:pPr lvl="0">
              <a:buFont typeface="+mj-lt"/>
              <a:buAutoNum type="arabicPeriod"/>
            </a:pPr>
            <a:r>
              <a:rPr lang="it-IT" dirty="0"/>
              <a:t>Rilevare le malattie già avute e </a:t>
            </a:r>
            <a:r>
              <a:rPr lang="it-IT" b="1" dirty="0">
                <a:solidFill>
                  <a:srgbClr val="FF0000"/>
                </a:solidFill>
              </a:rPr>
              <a:t>che lasciano un’immunità assoluta </a:t>
            </a:r>
            <a:r>
              <a:rPr lang="it-IT" dirty="0"/>
              <a:t>e quindi vanno tolte dalla diagnostica differenziale; ad esempio morbillo, parotite epidemica, varicella, vaiolo.</a:t>
            </a:r>
          </a:p>
          <a:p>
            <a:pPr>
              <a:buFont typeface="+mj-lt"/>
              <a:buAutoNum type="arabicPeriod"/>
            </a:pPr>
            <a:endParaRPr lang="it-IT" dirty="0"/>
          </a:p>
          <a:p>
            <a:pPr lvl="0">
              <a:buFont typeface="+mj-lt"/>
              <a:buAutoNum type="arabicPeriod"/>
            </a:pPr>
            <a:r>
              <a:rPr lang="it-IT" dirty="0"/>
              <a:t>Rilevare le malattie </a:t>
            </a:r>
            <a:r>
              <a:rPr lang="it-IT" b="1" dirty="0">
                <a:solidFill>
                  <a:srgbClr val="FF0000"/>
                </a:solidFill>
              </a:rPr>
              <a:t>che possono recidivare, a breve o lunga distanza;</a:t>
            </a:r>
            <a:r>
              <a:rPr lang="it-IT" dirty="0"/>
              <a:t> ad esempio TBC, sifilide, calcolosi renale, infezioni vie urinarie, infarto, ictus.</a:t>
            </a:r>
          </a:p>
          <a:p>
            <a:pPr>
              <a:buFont typeface="+mj-lt"/>
              <a:buAutoNum type="arabicPeriod"/>
            </a:pPr>
            <a:endParaRPr lang="it-IT" dirty="0"/>
          </a:p>
          <a:p>
            <a:pPr lvl="0">
              <a:buFont typeface="+mj-lt"/>
              <a:buAutoNum type="arabicPeriod"/>
            </a:pPr>
            <a:r>
              <a:rPr lang="it-IT" dirty="0"/>
              <a:t>Rilevare le malattie </a:t>
            </a:r>
            <a:r>
              <a:rPr lang="it-IT" b="1" dirty="0">
                <a:solidFill>
                  <a:srgbClr val="FF0000"/>
                </a:solidFill>
              </a:rPr>
              <a:t>che possono complicarsi a breve o lunga distanza</a:t>
            </a:r>
            <a:r>
              <a:rPr lang="it-IT" dirty="0"/>
              <a:t>; ad esempio tumori, febbre reumatica, epatiti virali, ipertensione, pielonefriti.</a:t>
            </a:r>
          </a:p>
          <a:p>
            <a:pPr>
              <a:buFont typeface="+mj-lt"/>
              <a:buAutoNum type="arabicPeriod"/>
            </a:pPr>
            <a:endParaRPr lang="it-IT" dirty="0"/>
          </a:p>
          <a:p>
            <a:pPr lvl="0">
              <a:buFont typeface="+mj-lt"/>
              <a:buAutoNum type="arabicPeriod"/>
            </a:pPr>
            <a:r>
              <a:rPr lang="it-IT" b="1" dirty="0">
                <a:solidFill>
                  <a:srgbClr val="FF0000"/>
                </a:solidFill>
              </a:rPr>
              <a:t>Per gli interventi chirurgici </a:t>
            </a:r>
            <a:r>
              <a:rPr lang="it-IT" dirty="0"/>
              <a:t>è importante rilevare il motivo per cui sono stati fatti (quindi la diagnosi) ma anche che cosa è stato esattamente fatto, perché questo di per sé può condizionare la malattia in atto.</a:t>
            </a:r>
          </a:p>
          <a:p>
            <a:pPr>
              <a:buFont typeface="+mj-lt"/>
              <a:buAutoNum type="arabicPeriod"/>
            </a:pPr>
            <a:endParaRPr lang="it-IT" dirty="0"/>
          </a:p>
          <a:p>
            <a:pPr lvl="0">
              <a:buFont typeface="+mj-lt"/>
              <a:buAutoNum type="arabicPeriod"/>
            </a:pPr>
            <a:r>
              <a:rPr lang="it-IT" b="1" dirty="0">
                <a:solidFill>
                  <a:srgbClr val="FF0000"/>
                </a:solidFill>
              </a:rPr>
              <a:t>Ripetuti traumi con fratture </a:t>
            </a:r>
            <a:r>
              <a:rPr lang="it-IT" dirty="0"/>
              <a:t>o ripetuti incidenti possono indicare fragilità ossea o patologie che espongono ad essi; ad esempio osteolisi, epilessia, alcolismo.</a:t>
            </a:r>
          </a:p>
          <a:p>
            <a:endParaRPr lang="it-IT" dirty="0"/>
          </a:p>
        </p:txBody>
      </p:sp>
    </p:spTree>
    <p:extLst>
      <p:ext uri="{BB962C8B-B14F-4D97-AF65-F5344CB8AC3E}">
        <p14:creationId xmlns:p14="http://schemas.microsoft.com/office/powerpoint/2010/main" val="266118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EE9B884-453C-4071-B5E0-7B5AEFB92A08}"/>
              </a:ext>
            </a:extLst>
          </p:cNvPr>
          <p:cNvSpPr>
            <a:spLocks noGrp="1"/>
          </p:cNvSpPr>
          <p:nvPr>
            <p:ph type="title"/>
          </p:nvPr>
        </p:nvSpPr>
        <p:spPr/>
        <p:txBody>
          <a:bodyPr>
            <a:normAutofit fontScale="90000"/>
          </a:bodyPr>
          <a:lstStyle/>
          <a:p>
            <a:r>
              <a:rPr lang="it-IT" b="1" dirty="0"/>
              <a:t>Anamnesi patologica prossima</a:t>
            </a:r>
            <a:br>
              <a:rPr lang="it-IT" b="1" dirty="0"/>
            </a:br>
            <a:endParaRPr lang="it-IT" dirty="0"/>
          </a:p>
        </p:txBody>
      </p:sp>
      <p:sp>
        <p:nvSpPr>
          <p:cNvPr id="3" name="Segnaposto contenuto 2">
            <a:extLst>
              <a:ext uri="{FF2B5EF4-FFF2-40B4-BE49-F238E27FC236}">
                <a16:creationId xmlns:a16="http://schemas.microsoft.com/office/drawing/2014/main" xmlns="" id="{0948F001-93C8-444C-9EDD-6AD51D44C827}"/>
              </a:ext>
            </a:extLst>
          </p:cNvPr>
          <p:cNvSpPr>
            <a:spLocks noGrp="1"/>
          </p:cNvSpPr>
          <p:nvPr>
            <p:ph idx="1"/>
          </p:nvPr>
        </p:nvSpPr>
        <p:spPr>
          <a:xfrm>
            <a:off x="733425" y="1828800"/>
            <a:ext cx="8258175" cy="4724400"/>
          </a:xfrm>
        </p:spPr>
        <p:txBody>
          <a:bodyPr>
            <a:normAutofit fontScale="85000" lnSpcReduction="20000"/>
          </a:bodyPr>
          <a:lstStyle/>
          <a:p>
            <a:r>
              <a:rPr lang="it-IT" dirty="0"/>
              <a:t>C’è una tecnica in due fasi:</a:t>
            </a:r>
          </a:p>
          <a:p>
            <a:pPr marL="0" indent="0">
              <a:buNone/>
            </a:pPr>
            <a:endParaRPr lang="it-IT" dirty="0"/>
          </a:p>
          <a:p>
            <a:pPr lvl="0"/>
            <a:r>
              <a:rPr lang="it-IT" sz="2100" b="1" dirty="0">
                <a:solidFill>
                  <a:srgbClr val="FF0000"/>
                </a:solidFill>
              </a:rPr>
              <a:t>Prima ascoltare </a:t>
            </a:r>
            <a:r>
              <a:rPr lang="it-IT" dirty="0"/>
              <a:t>il paziente che deve raccontare tutto con le sue parole; anche le cose apparentemente insignificanti possono poi assumere un’importanza rilevante. Questa fase serve molto anche per entrare in sintonia con la persona, i suoi affetti, i suoi problemi generali, la sua cultura.</a:t>
            </a:r>
          </a:p>
          <a:p>
            <a:pPr lvl="0"/>
            <a:r>
              <a:rPr lang="it-IT" sz="2100" b="1" dirty="0">
                <a:solidFill>
                  <a:srgbClr val="FF0000"/>
                </a:solidFill>
              </a:rPr>
              <a:t>Solo successivamente</a:t>
            </a:r>
            <a:r>
              <a:rPr lang="it-IT" dirty="0"/>
              <a:t>, mettendo ordine logico a quanto raccontato spontaneamente, </a:t>
            </a:r>
            <a:r>
              <a:rPr lang="it-IT" sz="2100" b="1" dirty="0">
                <a:solidFill>
                  <a:srgbClr val="FF0000"/>
                </a:solidFill>
              </a:rPr>
              <a:t>si fanno domande specifiche</a:t>
            </a:r>
            <a:r>
              <a:rPr lang="it-IT" dirty="0"/>
              <a:t>, di precisazione, di approfondimento o su cose che il soggetto non ha detto per dimenticanza o perché ritenute da lui poco importanti.</a:t>
            </a:r>
          </a:p>
          <a:p>
            <a:r>
              <a:rPr lang="it-IT" dirty="0"/>
              <a:t>Per la raccolta dei segni, tipo carattere delle feci, colore delle urine, tipo di vomito ecc. </a:t>
            </a:r>
            <a:r>
              <a:rPr lang="it-IT" sz="2100" b="1" dirty="0">
                <a:solidFill>
                  <a:srgbClr val="FF0000"/>
                </a:solidFill>
              </a:rPr>
              <a:t>usare sempre un linguaggio semplice ed esemplificativo.</a:t>
            </a:r>
          </a:p>
          <a:p>
            <a:pPr marL="0" indent="0">
              <a:buNone/>
            </a:pPr>
            <a:endParaRPr lang="it-IT" dirty="0"/>
          </a:p>
          <a:p>
            <a:r>
              <a:rPr lang="it-IT" dirty="0"/>
              <a:t>Può essere utile </a:t>
            </a:r>
            <a:r>
              <a:rPr lang="it-IT" sz="2100" b="1" dirty="0">
                <a:solidFill>
                  <a:srgbClr val="FF0000"/>
                </a:solidFill>
              </a:rPr>
              <a:t>un’anamnesi sistematica per funzioni biologiche e sintomi</a:t>
            </a:r>
            <a:r>
              <a:rPr lang="it-IT" dirty="0"/>
              <a:t>: ritmo sonno-veglia, sete, fame, appetito, calo di peso, diuresi, alvo, tosse, vomito, attività sessuale, astenia, ansia, angoscia, vertigini, dispnea, cardiopalmo, palpitazioni, prurito, dolore. </a:t>
            </a:r>
          </a:p>
          <a:p>
            <a:r>
              <a:rPr lang="it-IT" dirty="0"/>
              <a:t>Quando i sintomi sono molteplici e confusi chiedere quale di questi il paziente vorrebbe non avere, per capire quale sia il problema principale.</a:t>
            </a:r>
            <a:r>
              <a:rPr lang="it-IT" b="1" dirty="0"/>
              <a:t> </a:t>
            </a:r>
          </a:p>
          <a:p>
            <a:endParaRPr lang="it-IT" dirty="0"/>
          </a:p>
        </p:txBody>
      </p:sp>
    </p:spTree>
    <p:extLst>
      <p:ext uri="{BB962C8B-B14F-4D97-AF65-F5344CB8AC3E}">
        <p14:creationId xmlns:p14="http://schemas.microsoft.com/office/powerpoint/2010/main" val="4136989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9707ED9-6A16-4177-B5C8-CBE9089154D4}"/>
              </a:ext>
            </a:extLst>
          </p:cNvPr>
          <p:cNvSpPr>
            <a:spLocks noGrp="1"/>
          </p:cNvSpPr>
          <p:nvPr>
            <p:ph type="title"/>
          </p:nvPr>
        </p:nvSpPr>
        <p:spPr>
          <a:xfrm>
            <a:off x="1945201" y="538385"/>
            <a:ext cx="6589199" cy="1280890"/>
          </a:xfrm>
        </p:spPr>
        <p:txBody>
          <a:bodyPr/>
          <a:lstStyle/>
          <a:p>
            <a:r>
              <a:rPr lang="it-IT" b="1" dirty="0"/>
              <a:t>Anamnesi farmacologica</a:t>
            </a:r>
            <a:br>
              <a:rPr lang="it-IT" b="1" dirty="0"/>
            </a:br>
            <a:endParaRPr lang="it-IT" dirty="0"/>
          </a:p>
        </p:txBody>
      </p:sp>
      <p:sp>
        <p:nvSpPr>
          <p:cNvPr id="3" name="Segnaposto contenuto 2">
            <a:extLst>
              <a:ext uri="{FF2B5EF4-FFF2-40B4-BE49-F238E27FC236}">
                <a16:creationId xmlns:a16="http://schemas.microsoft.com/office/drawing/2014/main" xmlns="" id="{F4872A20-F05D-4746-AFD2-B00786A99BE9}"/>
              </a:ext>
            </a:extLst>
          </p:cNvPr>
          <p:cNvSpPr>
            <a:spLocks noGrp="1"/>
          </p:cNvSpPr>
          <p:nvPr>
            <p:ph idx="1"/>
          </p:nvPr>
        </p:nvSpPr>
        <p:spPr>
          <a:xfrm>
            <a:off x="1133475" y="1400175"/>
            <a:ext cx="8010525" cy="5248275"/>
          </a:xfrm>
        </p:spPr>
        <p:txBody>
          <a:bodyPr>
            <a:normAutofit fontScale="92500" lnSpcReduction="10000"/>
          </a:bodyPr>
          <a:lstStyle/>
          <a:p>
            <a:pPr marL="0" indent="0">
              <a:buNone/>
            </a:pPr>
            <a:r>
              <a:rPr lang="it-IT" dirty="0"/>
              <a:t>Si propone tre scopi principali:</a:t>
            </a:r>
            <a:endParaRPr lang="it-IT" sz="1400" dirty="0"/>
          </a:p>
          <a:p>
            <a:pPr marL="0" indent="0">
              <a:buNone/>
            </a:pPr>
            <a:endParaRPr lang="it-IT" sz="1400" dirty="0"/>
          </a:p>
          <a:p>
            <a:pPr lvl="0"/>
            <a:r>
              <a:rPr lang="it-IT" dirty="0"/>
              <a:t>Conoscere </a:t>
            </a:r>
            <a:r>
              <a:rPr lang="it-IT" b="1" dirty="0">
                <a:solidFill>
                  <a:srgbClr val="FF0000"/>
                </a:solidFill>
              </a:rPr>
              <a:t>la terapia in atto</a:t>
            </a:r>
            <a:r>
              <a:rPr lang="it-IT" dirty="0"/>
              <a:t>, con precisione nelle dosi e nelle modalità di assunzione.</a:t>
            </a:r>
            <a:endParaRPr lang="it-IT" sz="1400" dirty="0"/>
          </a:p>
          <a:p>
            <a:pPr lvl="0"/>
            <a:r>
              <a:rPr lang="it-IT" dirty="0"/>
              <a:t>Rilevare le </a:t>
            </a:r>
            <a:r>
              <a:rPr lang="it-IT" b="1" dirty="0">
                <a:solidFill>
                  <a:srgbClr val="FF0000"/>
                </a:solidFill>
              </a:rPr>
              <a:t>intolleranze o le allergie a farmaci assunti</a:t>
            </a:r>
            <a:r>
              <a:rPr lang="it-IT" dirty="0"/>
              <a:t>, anche in passato. </a:t>
            </a:r>
            <a:endParaRPr lang="it-IT" sz="1400" dirty="0"/>
          </a:p>
          <a:p>
            <a:pPr lvl="0"/>
            <a:r>
              <a:rPr lang="it-IT" b="1" dirty="0">
                <a:solidFill>
                  <a:srgbClr val="FF0000"/>
                </a:solidFill>
              </a:rPr>
              <a:t>Rilevare il fallimento di terapie pregresse</a:t>
            </a:r>
            <a:r>
              <a:rPr lang="it-IT" dirty="0"/>
              <a:t>, avendo la certezza che queste siano state fatte con dosi e modalità corrette.</a:t>
            </a:r>
          </a:p>
          <a:p>
            <a:pPr marL="0" lvl="0" indent="0">
              <a:buNone/>
            </a:pPr>
            <a:endParaRPr lang="it-IT" sz="1400" dirty="0"/>
          </a:p>
          <a:p>
            <a:pPr lvl="1"/>
            <a:r>
              <a:rPr lang="it-IT" dirty="0"/>
              <a:t>Non dimenticare di chiedere se la persona ha fatto uso o fa uso di terapie </a:t>
            </a:r>
            <a:r>
              <a:rPr lang="it-IT" b="1" dirty="0">
                <a:solidFill>
                  <a:srgbClr val="FF0000"/>
                </a:solidFill>
              </a:rPr>
              <a:t>non tradizionali </a:t>
            </a:r>
            <a:r>
              <a:rPr lang="it-IT" dirty="0"/>
              <a:t>(erbe, omeopatia, agopuntura, ecc.)</a:t>
            </a:r>
            <a:endParaRPr lang="it-IT" sz="1200" dirty="0"/>
          </a:p>
          <a:p>
            <a:pPr marL="0" indent="0">
              <a:buNone/>
            </a:pPr>
            <a:endParaRPr lang="it-IT" sz="1400" dirty="0"/>
          </a:p>
          <a:p>
            <a:pPr lvl="1"/>
            <a:r>
              <a:rPr lang="it-IT" dirty="0"/>
              <a:t>Cercare di capire se la persona ama o meno assumere farmaci e quale può essere </a:t>
            </a:r>
            <a:r>
              <a:rPr lang="it-IT" b="1" dirty="0">
                <a:solidFill>
                  <a:srgbClr val="FF0000"/>
                </a:solidFill>
              </a:rPr>
              <a:t>la sua </a:t>
            </a:r>
            <a:r>
              <a:rPr lang="it-IT" b="1" dirty="0" err="1">
                <a:solidFill>
                  <a:srgbClr val="FF0000"/>
                </a:solidFill>
              </a:rPr>
              <a:t>compliance</a:t>
            </a:r>
            <a:r>
              <a:rPr lang="it-IT" dirty="0"/>
              <a:t>: è inutile consigliare trattamenti che poi non vengono seguiti.</a:t>
            </a:r>
            <a:endParaRPr lang="it-IT" sz="1200" dirty="0"/>
          </a:p>
          <a:p>
            <a:pPr marL="0" indent="0">
              <a:buNone/>
            </a:pPr>
            <a:endParaRPr lang="it-IT" sz="1400" dirty="0"/>
          </a:p>
          <a:p>
            <a:pPr lvl="1"/>
            <a:r>
              <a:rPr lang="it-IT" dirty="0"/>
              <a:t>Nell’ambito dell’anamnesi farmacologica </a:t>
            </a:r>
            <a:r>
              <a:rPr lang="it-IT" b="1" dirty="0">
                <a:solidFill>
                  <a:srgbClr val="FF0000"/>
                </a:solidFill>
              </a:rPr>
              <a:t>verificare l’uso di droghe o tossici </a:t>
            </a:r>
            <a:r>
              <a:rPr lang="it-IT" dirty="0"/>
              <a:t>di varia natura.</a:t>
            </a:r>
            <a:endParaRPr lang="it-IT" sz="1200" dirty="0"/>
          </a:p>
          <a:p>
            <a:pPr marL="0" indent="0">
              <a:buNone/>
            </a:pPr>
            <a:endParaRPr lang="it-IT" dirty="0"/>
          </a:p>
          <a:p>
            <a:endParaRPr lang="it-IT" dirty="0"/>
          </a:p>
        </p:txBody>
      </p:sp>
    </p:spTree>
    <p:extLst>
      <p:ext uri="{BB962C8B-B14F-4D97-AF65-F5344CB8AC3E}">
        <p14:creationId xmlns:p14="http://schemas.microsoft.com/office/powerpoint/2010/main" val="26723243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24024" y="0"/>
            <a:ext cx="7096447" cy="1368152"/>
          </a:xfrm>
        </p:spPr>
        <p:txBody>
          <a:bodyPr/>
          <a:lstStyle/>
          <a:p>
            <a:r>
              <a:rPr lang="en-US" dirty="0"/>
              <a:t>The importance of health history... </a:t>
            </a:r>
          </a:p>
        </p:txBody>
      </p:sp>
      <p:pic>
        <p:nvPicPr>
          <p:cNvPr id="8" name="Immagine 7"/>
          <p:cNvPicPr>
            <a:picLocks noChangeAspect="1"/>
          </p:cNvPicPr>
          <p:nvPr/>
        </p:nvPicPr>
        <p:blipFill>
          <a:blip r:embed="rId2"/>
          <a:stretch>
            <a:fillRect/>
          </a:stretch>
        </p:blipFill>
        <p:spPr>
          <a:xfrm>
            <a:off x="1043608" y="1389468"/>
            <a:ext cx="6612962" cy="5489848"/>
          </a:xfrm>
          <a:prstGeom prst="rect">
            <a:avLst/>
          </a:prstGeom>
        </p:spPr>
      </p:pic>
    </p:spTree>
    <p:extLst>
      <p:ext uri="{BB962C8B-B14F-4D97-AF65-F5344CB8AC3E}">
        <p14:creationId xmlns:p14="http://schemas.microsoft.com/office/powerpoint/2010/main" val="5273893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Obesità</a:t>
            </a:r>
          </a:p>
        </p:txBody>
      </p:sp>
      <p:pic>
        <p:nvPicPr>
          <p:cNvPr id="4" name="Picture 3"/>
          <p:cNvPicPr>
            <a:picLocks noChangeAspect="1" noChangeArrowheads="1"/>
          </p:cNvPicPr>
          <p:nvPr/>
        </p:nvPicPr>
        <p:blipFill>
          <a:blip r:embed="rId2"/>
          <a:srcRect/>
          <a:stretch>
            <a:fillRect/>
          </a:stretch>
        </p:blipFill>
        <p:spPr bwMode="auto">
          <a:xfrm>
            <a:off x="1521768" y="1672293"/>
            <a:ext cx="6552728" cy="467577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4463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BMI</a:t>
            </a:r>
          </a:p>
        </p:txBody>
      </p:sp>
      <p:sp>
        <p:nvSpPr>
          <p:cNvPr id="3" name="Segnaposto contenuto 2"/>
          <p:cNvSpPr>
            <a:spLocks noGrp="1"/>
          </p:cNvSpPr>
          <p:nvPr>
            <p:ph idx="1"/>
          </p:nvPr>
        </p:nvSpPr>
        <p:spPr>
          <a:xfrm>
            <a:off x="1942415" y="2133599"/>
            <a:ext cx="6589199" cy="4276725"/>
          </a:xfrm>
        </p:spPr>
        <p:txBody>
          <a:bodyPr>
            <a:normAutofit/>
          </a:bodyPr>
          <a:lstStyle/>
          <a:p>
            <a:r>
              <a:rPr lang="it-IT" dirty="0"/>
              <a:t>Grasso corporeo : depositi sottocutanei, </a:t>
            </a:r>
            <a:r>
              <a:rPr lang="it-IT" dirty="0" err="1"/>
              <a:t>intraaddominali</a:t>
            </a:r>
            <a:r>
              <a:rPr lang="it-IT" dirty="0"/>
              <a:t>, intramuscolari</a:t>
            </a:r>
            <a:endParaRPr lang="en-US" dirty="0"/>
          </a:p>
          <a:p>
            <a:r>
              <a:rPr lang="en-US" dirty="0" err="1"/>
              <a:t>Più</a:t>
            </a:r>
            <a:r>
              <a:rPr lang="en-US" dirty="0"/>
              <a:t> di </a:t>
            </a:r>
            <a:r>
              <a:rPr lang="en-US" dirty="0" err="1"/>
              <a:t>metà</a:t>
            </a:r>
            <a:r>
              <a:rPr lang="en-US" dirty="0"/>
              <a:t> </a:t>
            </a:r>
            <a:r>
              <a:rPr lang="en-US" dirty="0" err="1"/>
              <a:t>degli</a:t>
            </a:r>
            <a:r>
              <a:rPr lang="en-US" dirty="0"/>
              <a:t> </a:t>
            </a:r>
            <a:r>
              <a:rPr lang="en-US" dirty="0" err="1"/>
              <a:t>Americani</a:t>
            </a:r>
            <a:r>
              <a:rPr lang="en-US" dirty="0"/>
              <a:t> </a:t>
            </a:r>
            <a:r>
              <a:rPr lang="en-US" dirty="0" err="1"/>
              <a:t>sono</a:t>
            </a:r>
            <a:r>
              <a:rPr lang="en-US" dirty="0"/>
              <a:t> </a:t>
            </a:r>
            <a:r>
              <a:rPr lang="en-US" dirty="0" err="1"/>
              <a:t>sovrappeso</a:t>
            </a:r>
            <a:r>
              <a:rPr lang="en-US" dirty="0"/>
              <a:t> (BMI &gt;25), un quarto </a:t>
            </a:r>
            <a:r>
              <a:rPr lang="en-US" dirty="0" err="1"/>
              <a:t>sono</a:t>
            </a:r>
            <a:r>
              <a:rPr lang="en-US" dirty="0"/>
              <a:t> </a:t>
            </a:r>
            <a:r>
              <a:rPr lang="en-US" dirty="0" err="1"/>
              <a:t>obesi</a:t>
            </a:r>
            <a:r>
              <a:rPr lang="en-US" dirty="0"/>
              <a:t> (BMI &gt;30)</a:t>
            </a:r>
            <a:endParaRPr lang="it-IT" dirty="0"/>
          </a:p>
          <a:p>
            <a:r>
              <a:rPr lang="it-IT" b="1" dirty="0"/>
              <a:t>BMI</a:t>
            </a:r>
            <a:r>
              <a:rPr lang="it-IT" dirty="0"/>
              <a:t>= </a:t>
            </a:r>
          </a:p>
          <a:p>
            <a:pPr marL="0" indent="0">
              <a:buNone/>
            </a:pPr>
            <a:endParaRPr lang="it-IT" dirty="0"/>
          </a:p>
          <a:p>
            <a:pPr marL="0" indent="0">
              <a:buNone/>
            </a:pPr>
            <a:endParaRPr lang="it-IT" dirty="0"/>
          </a:p>
          <a:p>
            <a:pPr marL="0" indent="0">
              <a:buNone/>
            </a:pPr>
            <a:endParaRPr lang="it-IT" dirty="0"/>
          </a:p>
          <a:p>
            <a:endParaRPr lang="it-IT" dirty="0"/>
          </a:p>
          <a:p>
            <a:endParaRPr lang="it-IT" dirty="0"/>
          </a:p>
          <a:p>
            <a:r>
              <a:rPr lang="it-IT" dirty="0"/>
              <a:t>"</a:t>
            </a:r>
            <a:r>
              <a:rPr lang="en-US" dirty="0"/>
              <a:t>healthy weight” (BMI ≥19 but ≤25)</a:t>
            </a:r>
            <a:endParaRPr lang="it-IT" dirty="0"/>
          </a:p>
        </p:txBody>
      </p:sp>
      <p:pic>
        <p:nvPicPr>
          <p:cNvPr id="4" name="Immagine 3"/>
          <p:cNvPicPr>
            <a:picLocks noChangeAspect="1"/>
          </p:cNvPicPr>
          <p:nvPr/>
        </p:nvPicPr>
        <p:blipFill>
          <a:blip r:embed="rId2"/>
          <a:stretch>
            <a:fillRect/>
          </a:stretch>
        </p:blipFill>
        <p:spPr>
          <a:xfrm>
            <a:off x="1979712" y="4725144"/>
            <a:ext cx="1504800" cy="775000"/>
          </a:xfrm>
          <a:prstGeom prst="rect">
            <a:avLst/>
          </a:prstGeom>
        </p:spPr>
      </p:pic>
    </p:spTree>
    <p:extLst>
      <p:ext uri="{BB962C8B-B14F-4D97-AF65-F5344CB8AC3E}">
        <p14:creationId xmlns:p14="http://schemas.microsoft.com/office/powerpoint/2010/main" val="1281437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7015" y="495722"/>
            <a:ext cx="7055380" cy="1400530"/>
          </a:xfrm>
        </p:spPr>
        <p:txBody>
          <a:bodyPr/>
          <a:lstStyle/>
          <a:p>
            <a:r>
              <a:rPr lang="en-US" sz="3200" dirty="0"/>
              <a:t>The health history- common or concerning symptoms</a:t>
            </a:r>
          </a:p>
        </p:txBody>
      </p:sp>
      <p:sp>
        <p:nvSpPr>
          <p:cNvPr id="3" name="Segnaposto contenuto 2"/>
          <p:cNvSpPr>
            <a:spLocks noGrp="1"/>
          </p:cNvSpPr>
          <p:nvPr>
            <p:ph idx="1"/>
          </p:nvPr>
        </p:nvSpPr>
        <p:spPr>
          <a:xfrm>
            <a:off x="2171700" y="2052925"/>
            <a:ext cx="5367654" cy="2240171"/>
          </a:xfrm>
        </p:spPr>
        <p:txBody>
          <a:bodyPr>
            <a:normAutofit lnSpcReduction="10000"/>
          </a:bodyPr>
          <a:lstStyle/>
          <a:p>
            <a:r>
              <a:rPr lang="it-IT" b="1" dirty="0"/>
              <a:t>Cambio di peso!</a:t>
            </a:r>
          </a:p>
          <a:p>
            <a:pPr marL="0" indent="0">
              <a:buNone/>
            </a:pPr>
            <a:r>
              <a:rPr lang="en-US" dirty="0" err="1"/>
              <a:t>Cambiamenti</a:t>
            </a:r>
            <a:r>
              <a:rPr lang="en-US" dirty="0"/>
              <a:t> di peso </a:t>
            </a:r>
            <a:r>
              <a:rPr lang="it-IT" dirty="0"/>
              <a:t>risultano in cambiamenti della composizione dei fluidi corporei</a:t>
            </a:r>
          </a:p>
          <a:p>
            <a:pPr marL="0" indent="0">
              <a:buNone/>
            </a:pPr>
            <a:endParaRPr lang="it-IT" dirty="0"/>
          </a:p>
          <a:p>
            <a:pPr marL="0" indent="0">
              <a:buNone/>
            </a:pPr>
            <a:r>
              <a:rPr lang="it-IT" dirty="0"/>
              <a:t> (</a:t>
            </a:r>
            <a:r>
              <a:rPr lang="en-US" dirty="0" err="1"/>
              <a:t>Rapidi</a:t>
            </a:r>
            <a:r>
              <a:rPr lang="en-US" dirty="0"/>
              <a:t> </a:t>
            </a:r>
            <a:r>
              <a:rPr lang="en-US" dirty="0" err="1"/>
              <a:t>cambiamento</a:t>
            </a:r>
            <a:r>
              <a:rPr lang="en-US" dirty="0"/>
              <a:t> </a:t>
            </a:r>
            <a:r>
              <a:rPr lang="en-US" dirty="0" err="1"/>
              <a:t>nel</a:t>
            </a:r>
            <a:r>
              <a:rPr lang="en-US" dirty="0"/>
              <a:t> peso </a:t>
            </a:r>
            <a:r>
              <a:rPr lang="en-US" dirty="0" err="1"/>
              <a:t>suggeriscono</a:t>
            </a:r>
            <a:r>
              <a:rPr lang="en-US" dirty="0"/>
              <a:t> </a:t>
            </a:r>
            <a:r>
              <a:rPr lang="en-US" dirty="0" err="1"/>
              <a:t>cambiamenti</a:t>
            </a:r>
            <a:r>
              <a:rPr lang="en-US" dirty="0"/>
              <a:t> </a:t>
            </a:r>
            <a:r>
              <a:rPr lang="en-US" dirty="0" err="1"/>
              <a:t>nella</a:t>
            </a:r>
            <a:r>
              <a:rPr lang="en-US" dirty="0"/>
              <a:t> </a:t>
            </a:r>
            <a:r>
              <a:rPr lang="en-US" dirty="0" err="1"/>
              <a:t>composizione</a:t>
            </a:r>
            <a:r>
              <a:rPr lang="en-US" dirty="0"/>
              <a:t> </a:t>
            </a:r>
            <a:r>
              <a:rPr lang="en-US" dirty="0" err="1"/>
              <a:t>corporea</a:t>
            </a:r>
            <a:r>
              <a:rPr lang="en-US" dirty="0"/>
              <a:t>!).</a:t>
            </a:r>
          </a:p>
          <a:p>
            <a:pPr marL="0" indent="0">
              <a:buNone/>
            </a:pPr>
            <a:endParaRPr lang="it-IT" b="1" dirty="0"/>
          </a:p>
        </p:txBody>
      </p:sp>
    </p:spTree>
    <p:extLst>
      <p:ext uri="{BB962C8B-B14F-4D97-AF65-F5344CB8AC3E}">
        <p14:creationId xmlns:p14="http://schemas.microsoft.com/office/powerpoint/2010/main" val="223190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err="1"/>
              <a:t>Weight</a:t>
            </a:r>
            <a:r>
              <a:rPr lang="it-IT" b="1" i="1" dirty="0"/>
              <a:t> </a:t>
            </a:r>
            <a:r>
              <a:rPr lang="it-IT" b="1" i="1" dirty="0" err="1"/>
              <a:t>loss</a:t>
            </a:r>
            <a:endParaRPr lang="it-IT" b="1" dirty="0"/>
          </a:p>
        </p:txBody>
      </p:sp>
      <p:sp>
        <p:nvSpPr>
          <p:cNvPr id="3" name="Segnaposto contenuto 2"/>
          <p:cNvSpPr txBox="1">
            <a:spLocks/>
          </p:cNvSpPr>
          <p:nvPr/>
        </p:nvSpPr>
        <p:spPr>
          <a:xfrm>
            <a:off x="2257424" y="2028825"/>
            <a:ext cx="5281929" cy="4219581"/>
          </a:xfrm>
          <a:prstGeom prst="rect">
            <a:avLst/>
          </a:prstGeom>
        </p:spPr>
        <p:txBody>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solidFill>
                  <a:srgbClr val="FF0000"/>
                </a:solidFill>
              </a:rPr>
              <a:t>Cause </a:t>
            </a:r>
            <a:r>
              <a:rPr lang="en-US" dirty="0"/>
              <a:t>:</a:t>
            </a:r>
          </a:p>
          <a:p>
            <a:r>
              <a:rPr lang="it-IT" dirty="0"/>
              <a:t>M. gastrointestinali, </a:t>
            </a:r>
          </a:p>
          <a:p>
            <a:r>
              <a:rPr lang="it-IT" dirty="0"/>
              <a:t>Disordini Endocrini (diabete mellito, ipertiroidismo)</a:t>
            </a:r>
          </a:p>
          <a:p>
            <a:r>
              <a:rPr lang="it-IT" dirty="0"/>
              <a:t>Infezioni croniche; </a:t>
            </a:r>
          </a:p>
          <a:p>
            <a:r>
              <a:rPr lang="it-IT" dirty="0"/>
              <a:t>tumori;</a:t>
            </a:r>
          </a:p>
          <a:p>
            <a:r>
              <a:rPr lang="it-IT" dirty="0"/>
              <a:t>Insufficienza cardiaca , polmonare o renale cronica;</a:t>
            </a:r>
          </a:p>
          <a:p>
            <a:r>
              <a:rPr lang="it-IT" dirty="0"/>
              <a:t> depressione; and anoressia nervosa o bulimia</a:t>
            </a:r>
          </a:p>
        </p:txBody>
      </p:sp>
    </p:spTree>
    <p:extLst>
      <p:ext uri="{BB962C8B-B14F-4D97-AF65-F5344CB8AC3E}">
        <p14:creationId xmlns:p14="http://schemas.microsoft.com/office/powerpoint/2010/main" val="292764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7A258177-BE8E-40D6-8A5A-392468AD5E70}"/>
              </a:ext>
            </a:extLst>
          </p:cNvPr>
          <p:cNvSpPr/>
          <p:nvPr/>
        </p:nvSpPr>
        <p:spPr>
          <a:xfrm>
            <a:off x="1647825" y="2017663"/>
            <a:ext cx="6391275" cy="4401205"/>
          </a:xfrm>
          <a:prstGeom prst="rect">
            <a:avLst/>
          </a:prstGeom>
        </p:spPr>
        <p:txBody>
          <a:bodyPr wrap="square">
            <a:spAutoFit/>
          </a:bodyPr>
          <a:lstStyle/>
          <a:p>
            <a:endParaRPr lang="it-IT" sz="2800" dirty="0"/>
          </a:p>
          <a:p>
            <a:r>
              <a:rPr lang="it-IT" sz="2800" dirty="0"/>
              <a:t>• numero progressivo</a:t>
            </a:r>
          </a:p>
          <a:p>
            <a:endParaRPr lang="it-IT" sz="2800" dirty="0"/>
          </a:p>
          <a:p>
            <a:r>
              <a:rPr lang="it-IT" sz="2800" dirty="0"/>
              <a:t>• firma del medico curante</a:t>
            </a:r>
          </a:p>
          <a:p>
            <a:endParaRPr lang="it-IT" sz="2800" dirty="0"/>
          </a:p>
          <a:p>
            <a:r>
              <a:rPr lang="it-IT" sz="2800" dirty="0"/>
              <a:t>• firma dei consulenti specialistici</a:t>
            </a:r>
          </a:p>
          <a:p>
            <a:endParaRPr lang="it-IT" sz="2800" dirty="0"/>
          </a:p>
          <a:p>
            <a:r>
              <a:rPr lang="it-IT" sz="2800" dirty="0"/>
              <a:t>• firma del Direttore dell’U.O. prima</a:t>
            </a:r>
          </a:p>
          <a:p>
            <a:r>
              <a:rPr lang="it-IT" sz="2800" dirty="0"/>
              <a:t>dell’invio all’archivio a garanzia della completezza</a:t>
            </a:r>
          </a:p>
        </p:txBody>
      </p:sp>
      <p:sp>
        <p:nvSpPr>
          <p:cNvPr id="5" name="Titolo 4">
            <a:extLst>
              <a:ext uri="{FF2B5EF4-FFF2-40B4-BE49-F238E27FC236}">
                <a16:creationId xmlns:a16="http://schemas.microsoft.com/office/drawing/2014/main" xmlns="" id="{9D573C44-EE9B-4F00-85AD-2DF0064E2E8F}"/>
              </a:ext>
            </a:extLst>
          </p:cNvPr>
          <p:cNvSpPr>
            <a:spLocks noGrp="1"/>
          </p:cNvSpPr>
          <p:nvPr>
            <p:ph type="title"/>
          </p:nvPr>
        </p:nvSpPr>
        <p:spPr>
          <a:xfrm>
            <a:off x="1362075" y="557435"/>
            <a:ext cx="7667625" cy="1271365"/>
          </a:xfrm>
        </p:spPr>
        <p:txBody>
          <a:bodyPr>
            <a:normAutofit fontScale="90000"/>
          </a:bodyPr>
          <a:lstStyle/>
          <a:p>
            <a:pPr algn="ctr"/>
            <a:r>
              <a:rPr lang="it-IT" sz="3600" dirty="0">
                <a:latin typeface="+mn-lt"/>
              </a:rPr>
              <a:t>REQUISITI FORMALI DELLA CARTELLA</a:t>
            </a:r>
            <a:br>
              <a:rPr lang="it-IT" sz="3600" dirty="0">
                <a:latin typeface="+mn-lt"/>
              </a:rPr>
            </a:br>
            <a:r>
              <a:rPr lang="it-IT" sz="3600" dirty="0">
                <a:latin typeface="+mn-lt"/>
              </a:rPr>
              <a:t>CLINICA </a:t>
            </a:r>
            <a:r>
              <a:rPr lang="it-IT" dirty="0">
                <a:solidFill>
                  <a:srgbClr val="FF0000"/>
                </a:solidFill>
                <a:latin typeface="Arial" panose="020B0604020202020204" pitchFamily="34" charset="0"/>
              </a:rPr>
              <a:t/>
            </a:r>
            <a:br>
              <a:rPr lang="it-IT" dirty="0">
                <a:solidFill>
                  <a:srgbClr val="FF0000"/>
                </a:solidFill>
                <a:latin typeface="Arial" panose="020B0604020202020204" pitchFamily="34" charset="0"/>
              </a:rPr>
            </a:br>
            <a:endParaRPr lang="it-IT" dirty="0"/>
          </a:p>
        </p:txBody>
      </p:sp>
    </p:spTree>
    <p:extLst>
      <p:ext uri="{BB962C8B-B14F-4D97-AF65-F5344CB8AC3E}">
        <p14:creationId xmlns:p14="http://schemas.microsoft.com/office/powerpoint/2010/main" val="1354310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1266825" y="1905000"/>
            <a:ext cx="7877175" cy="4953000"/>
          </a:xfrm>
        </p:spPr>
        <p:txBody>
          <a:bodyPr>
            <a:normAutofit fontScale="92500" lnSpcReduction="10000"/>
          </a:bodyPr>
          <a:lstStyle/>
          <a:p>
            <a:pPr marL="0" indent="0">
              <a:buNone/>
            </a:pPr>
            <a:r>
              <a:rPr lang="it-IT" b="1" i="1" dirty="0"/>
              <a:t>Stanchezza e debolezza</a:t>
            </a:r>
          </a:p>
          <a:p>
            <a:pPr marL="0" indent="0">
              <a:buNone/>
            </a:pPr>
            <a:r>
              <a:rPr lang="en-US" i="1" dirty="0" err="1"/>
              <a:t>Stanchezza</a:t>
            </a:r>
            <a:r>
              <a:rPr lang="en-US" i="1" dirty="0"/>
              <a:t> è un </a:t>
            </a:r>
            <a:r>
              <a:rPr lang="en-US" i="1" dirty="0" err="1"/>
              <a:t>sintomo</a:t>
            </a:r>
            <a:r>
              <a:rPr lang="en-US" i="1" dirty="0"/>
              <a:t> </a:t>
            </a:r>
            <a:r>
              <a:rPr lang="en-US" i="1" dirty="0" err="1"/>
              <a:t>relativamente</a:t>
            </a:r>
            <a:r>
              <a:rPr lang="en-US" i="1" dirty="0"/>
              <a:t> non specific con </a:t>
            </a:r>
            <a:r>
              <a:rPr lang="en-US" i="1" dirty="0" err="1"/>
              <a:t>molte</a:t>
            </a:r>
            <a:r>
              <a:rPr lang="en-US" i="1" dirty="0"/>
              <a:t> cause</a:t>
            </a:r>
            <a:endParaRPr lang="it-IT" dirty="0"/>
          </a:p>
          <a:p>
            <a:pPr marL="0" indent="0">
              <a:buNone/>
            </a:pPr>
            <a:r>
              <a:rPr lang="it-IT" dirty="0"/>
              <a:t>Cause:</a:t>
            </a:r>
          </a:p>
          <a:p>
            <a:r>
              <a:rPr lang="en-US" dirty="0" err="1"/>
              <a:t>Depressione</a:t>
            </a:r>
            <a:r>
              <a:rPr lang="en-US" dirty="0"/>
              <a:t> e </a:t>
            </a:r>
            <a:r>
              <a:rPr lang="en-US" dirty="0" err="1"/>
              <a:t>stati</a:t>
            </a:r>
            <a:r>
              <a:rPr lang="en-US" dirty="0"/>
              <a:t> </a:t>
            </a:r>
            <a:r>
              <a:rPr lang="en-US" dirty="0" err="1"/>
              <a:t>ansiosi</a:t>
            </a:r>
            <a:r>
              <a:rPr lang="en-US" dirty="0"/>
              <a:t>, </a:t>
            </a:r>
          </a:p>
          <a:p>
            <a:r>
              <a:rPr lang="en-US" dirty="0" err="1"/>
              <a:t>infezioni</a:t>
            </a:r>
            <a:r>
              <a:rPr lang="en-US" dirty="0"/>
              <a:t> (</a:t>
            </a:r>
            <a:r>
              <a:rPr lang="it-IT" dirty="0" err="1"/>
              <a:t>hepatitis</a:t>
            </a:r>
            <a:r>
              <a:rPr lang="it-IT" dirty="0"/>
              <a:t>, </a:t>
            </a:r>
            <a:r>
              <a:rPr lang="it-IT" dirty="0" err="1"/>
              <a:t>infectious</a:t>
            </a:r>
            <a:r>
              <a:rPr lang="it-IT" dirty="0"/>
              <a:t> </a:t>
            </a:r>
            <a:r>
              <a:rPr lang="it-IT" dirty="0" err="1"/>
              <a:t>mononucleosis</a:t>
            </a:r>
            <a:r>
              <a:rPr lang="it-IT" dirty="0"/>
              <a:t>, and </a:t>
            </a:r>
            <a:r>
              <a:rPr lang="it-IT" dirty="0" err="1"/>
              <a:t>tuberculosis</a:t>
            </a:r>
            <a:r>
              <a:rPr lang="it-IT" dirty="0"/>
              <a:t>); </a:t>
            </a:r>
          </a:p>
          <a:p>
            <a:r>
              <a:rPr lang="it-IT" dirty="0"/>
              <a:t>Disordini endocrini (</a:t>
            </a:r>
            <a:r>
              <a:rPr lang="it-IT" dirty="0" err="1"/>
              <a:t>hypothyroidism</a:t>
            </a:r>
            <a:r>
              <a:rPr lang="it-IT" dirty="0"/>
              <a:t>, </a:t>
            </a:r>
            <a:r>
              <a:rPr lang="it-IT" dirty="0" err="1"/>
              <a:t>adrenal</a:t>
            </a:r>
            <a:r>
              <a:rPr lang="it-IT" dirty="0"/>
              <a:t> </a:t>
            </a:r>
            <a:r>
              <a:rPr lang="it-IT" dirty="0" err="1"/>
              <a:t>insufficiency</a:t>
            </a:r>
            <a:r>
              <a:rPr lang="it-IT" dirty="0"/>
              <a:t>, </a:t>
            </a:r>
            <a:r>
              <a:rPr lang="it-IT" dirty="0" err="1"/>
              <a:t>diabetes</a:t>
            </a:r>
            <a:r>
              <a:rPr lang="it-IT" dirty="0"/>
              <a:t> </a:t>
            </a:r>
            <a:r>
              <a:rPr lang="it-IT" dirty="0" err="1"/>
              <a:t>mellitus</a:t>
            </a:r>
            <a:r>
              <a:rPr lang="it-IT" dirty="0"/>
              <a:t>); </a:t>
            </a:r>
          </a:p>
          <a:p>
            <a:r>
              <a:rPr lang="it-IT" dirty="0" err="1"/>
              <a:t>heart</a:t>
            </a:r>
            <a:r>
              <a:rPr lang="it-IT" dirty="0"/>
              <a:t> </a:t>
            </a:r>
            <a:r>
              <a:rPr lang="it-IT" dirty="0" err="1"/>
              <a:t>failure</a:t>
            </a:r>
            <a:r>
              <a:rPr lang="it-IT" dirty="0"/>
              <a:t>;</a:t>
            </a:r>
          </a:p>
          <a:p>
            <a:r>
              <a:rPr lang="en-US" dirty="0" err="1"/>
              <a:t>Malattie</a:t>
            </a:r>
            <a:r>
              <a:rPr lang="en-US" dirty="0"/>
              <a:t> </a:t>
            </a:r>
            <a:r>
              <a:rPr lang="en-US" dirty="0" err="1"/>
              <a:t>croniche</a:t>
            </a:r>
            <a:r>
              <a:rPr lang="en-US" dirty="0"/>
              <a:t>;</a:t>
            </a:r>
          </a:p>
          <a:p>
            <a:r>
              <a:rPr lang="en-US" dirty="0"/>
              <a:t> </a:t>
            </a:r>
            <a:r>
              <a:rPr lang="en-US" dirty="0" err="1"/>
              <a:t>squilibri</a:t>
            </a:r>
            <a:r>
              <a:rPr lang="en-US" dirty="0"/>
              <a:t> </a:t>
            </a:r>
            <a:r>
              <a:rPr lang="en-US" dirty="0" err="1"/>
              <a:t>elettroliti</a:t>
            </a:r>
            <a:r>
              <a:rPr lang="en-US" dirty="0"/>
              <a:t>;</a:t>
            </a:r>
          </a:p>
          <a:p>
            <a:r>
              <a:rPr lang="it-IT" dirty="0"/>
              <a:t>Anemia moderata-severa;</a:t>
            </a:r>
          </a:p>
          <a:p>
            <a:r>
              <a:rPr lang="it-IT" dirty="0"/>
              <a:t>tumori; </a:t>
            </a:r>
          </a:p>
          <a:p>
            <a:r>
              <a:rPr lang="it-IT" dirty="0"/>
              <a:t>Deficit nutrizionali; </a:t>
            </a:r>
          </a:p>
          <a:p>
            <a:r>
              <a:rPr lang="it-IT" dirty="0"/>
              <a:t>farmaci.</a:t>
            </a:r>
          </a:p>
        </p:txBody>
      </p:sp>
      <p:sp>
        <p:nvSpPr>
          <p:cNvPr id="5" name="Titolo 1"/>
          <p:cNvSpPr>
            <a:spLocks noGrp="1"/>
          </p:cNvSpPr>
          <p:nvPr>
            <p:ph type="title"/>
          </p:nvPr>
        </p:nvSpPr>
        <p:spPr>
          <a:xfrm>
            <a:off x="1910812" y="338360"/>
            <a:ext cx="6589199" cy="1280890"/>
          </a:xfrm>
        </p:spPr>
        <p:txBody>
          <a:bodyPr/>
          <a:lstStyle/>
          <a:p>
            <a:r>
              <a:rPr lang="en-US" sz="3200" dirty="0"/>
              <a:t>The health history- common or concerning symptoms -2 </a:t>
            </a:r>
          </a:p>
        </p:txBody>
      </p:sp>
    </p:spTree>
    <p:extLst>
      <p:ext uri="{BB962C8B-B14F-4D97-AF65-F5344CB8AC3E}">
        <p14:creationId xmlns:p14="http://schemas.microsoft.com/office/powerpoint/2010/main" val="13201981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45200" y="1905000"/>
            <a:ext cx="5939167" cy="4836367"/>
          </a:xfrm>
        </p:spPr>
        <p:txBody>
          <a:bodyPr>
            <a:normAutofit/>
          </a:bodyPr>
          <a:lstStyle/>
          <a:p>
            <a:pPr marL="0" indent="0">
              <a:buNone/>
            </a:pPr>
            <a:r>
              <a:rPr lang="it-IT" b="1" i="1" dirty="0"/>
              <a:t>Febbre e Brividi</a:t>
            </a:r>
          </a:p>
          <a:p>
            <a:r>
              <a:rPr lang="en-US" dirty="0" err="1"/>
              <a:t>Cercare</a:t>
            </a:r>
            <a:r>
              <a:rPr lang="en-US" dirty="0"/>
              <a:t> di </a:t>
            </a:r>
            <a:r>
              <a:rPr lang="en-US" dirty="0" err="1"/>
              <a:t>distinguere</a:t>
            </a:r>
            <a:r>
              <a:rPr lang="en-US" dirty="0"/>
              <a:t> </a:t>
            </a:r>
            <a:r>
              <a:rPr lang="en-US" dirty="0" err="1"/>
              <a:t>tra</a:t>
            </a:r>
            <a:r>
              <a:rPr lang="en-US" dirty="0"/>
              <a:t> </a:t>
            </a:r>
            <a:r>
              <a:rPr lang="en-US" dirty="0" err="1"/>
              <a:t>brividi</a:t>
            </a:r>
            <a:r>
              <a:rPr lang="en-US" dirty="0"/>
              <a:t> </a:t>
            </a:r>
            <a:r>
              <a:rPr lang="en-US" dirty="0" err="1"/>
              <a:t>soggettivi</a:t>
            </a:r>
            <a:r>
              <a:rPr lang="en-US" dirty="0"/>
              <a:t> e </a:t>
            </a:r>
            <a:r>
              <a:rPr lang="en-US" dirty="0" err="1"/>
              <a:t>brividi</a:t>
            </a:r>
            <a:r>
              <a:rPr lang="en-US" dirty="0"/>
              <a:t> </a:t>
            </a:r>
            <a:r>
              <a:rPr lang="en-US" dirty="0" err="1"/>
              <a:t>scuotenti</a:t>
            </a:r>
            <a:r>
              <a:rPr lang="en-US" dirty="0"/>
              <a:t> </a:t>
            </a:r>
            <a:r>
              <a:rPr lang="en-US" i="1" dirty="0"/>
              <a:t> (</a:t>
            </a:r>
            <a:r>
              <a:rPr lang="en-US" b="1" i="1" dirty="0" err="1">
                <a:solidFill>
                  <a:srgbClr val="FF0000"/>
                </a:solidFill>
              </a:rPr>
              <a:t>brividi</a:t>
            </a:r>
            <a:r>
              <a:rPr lang="en-US" b="1" i="1" dirty="0">
                <a:solidFill>
                  <a:srgbClr val="FF0000"/>
                </a:solidFill>
              </a:rPr>
              <a:t> </a:t>
            </a:r>
            <a:r>
              <a:rPr lang="en-US" b="1" i="1" dirty="0" err="1">
                <a:solidFill>
                  <a:srgbClr val="FF0000"/>
                </a:solidFill>
              </a:rPr>
              <a:t>scuotenti</a:t>
            </a:r>
            <a:r>
              <a:rPr lang="en-US" b="1" i="1" dirty="0">
                <a:solidFill>
                  <a:srgbClr val="FF0000"/>
                </a:solidFill>
              </a:rPr>
              <a:t> </a:t>
            </a:r>
            <a:r>
              <a:rPr lang="en-US" b="1" i="1" dirty="0" err="1">
                <a:solidFill>
                  <a:srgbClr val="FF0000"/>
                </a:solidFill>
              </a:rPr>
              <a:t>alle</a:t>
            </a:r>
            <a:r>
              <a:rPr lang="en-US" b="1" i="1" dirty="0">
                <a:solidFill>
                  <a:srgbClr val="FF0000"/>
                </a:solidFill>
              </a:rPr>
              <a:t> </a:t>
            </a:r>
            <a:r>
              <a:rPr lang="en-US" b="1" i="1" dirty="0" err="1">
                <a:solidFill>
                  <a:srgbClr val="FF0000"/>
                </a:solidFill>
              </a:rPr>
              <a:t>estremità</a:t>
            </a:r>
            <a:r>
              <a:rPr lang="en-US" b="1" i="1" dirty="0">
                <a:solidFill>
                  <a:srgbClr val="FF0000"/>
                </a:solidFill>
              </a:rPr>
              <a:t> </a:t>
            </a:r>
            <a:r>
              <a:rPr lang="en-US" b="1" i="1" dirty="0" err="1">
                <a:solidFill>
                  <a:srgbClr val="FF0000"/>
                </a:solidFill>
              </a:rPr>
              <a:t>suggeriscono</a:t>
            </a:r>
            <a:r>
              <a:rPr lang="en-US" b="1" i="1" dirty="0">
                <a:solidFill>
                  <a:srgbClr val="FF0000"/>
                </a:solidFill>
              </a:rPr>
              <a:t> </a:t>
            </a:r>
            <a:r>
              <a:rPr lang="en-US" b="1" i="1" dirty="0" err="1">
                <a:solidFill>
                  <a:srgbClr val="FF0000"/>
                </a:solidFill>
              </a:rPr>
              <a:t>cambiamenti</a:t>
            </a:r>
            <a:r>
              <a:rPr lang="en-US" b="1" i="1" dirty="0">
                <a:solidFill>
                  <a:srgbClr val="FF0000"/>
                </a:solidFill>
              </a:rPr>
              <a:t> di temperature e </a:t>
            </a:r>
            <a:r>
              <a:rPr lang="en-US" b="1" i="1" dirty="0" err="1">
                <a:solidFill>
                  <a:srgbClr val="FF0000"/>
                </a:solidFill>
              </a:rPr>
              <a:t>batteremia</a:t>
            </a:r>
            <a:r>
              <a:rPr lang="en-US" b="1" i="1" dirty="0">
                <a:solidFill>
                  <a:srgbClr val="FF0000"/>
                </a:solidFill>
              </a:rPr>
              <a:t> </a:t>
            </a:r>
            <a:r>
              <a:rPr lang="en-US" b="1" i="1" dirty="0" err="1">
                <a:solidFill>
                  <a:srgbClr val="FF0000"/>
                </a:solidFill>
              </a:rPr>
              <a:t>sistemica</a:t>
            </a:r>
            <a:r>
              <a:rPr lang="it-IT" dirty="0"/>
              <a:t>)</a:t>
            </a:r>
          </a:p>
          <a:p>
            <a:r>
              <a:rPr lang="en-US" dirty="0" err="1"/>
              <a:t>Sensazione</a:t>
            </a:r>
            <a:r>
              <a:rPr lang="en-US" dirty="0"/>
              <a:t> di </a:t>
            </a:r>
            <a:r>
              <a:rPr lang="en-US" dirty="0" err="1"/>
              <a:t>freddo</a:t>
            </a:r>
            <a:r>
              <a:rPr lang="en-US" dirty="0"/>
              <a:t> </a:t>
            </a:r>
            <a:r>
              <a:rPr lang="en-US" dirty="0" err="1"/>
              <a:t>accompagnata</a:t>
            </a:r>
            <a:r>
              <a:rPr lang="en-US" dirty="0"/>
              <a:t> da </a:t>
            </a:r>
            <a:r>
              <a:rPr lang="en-US" dirty="0" err="1"/>
              <a:t>innalzamento</a:t>
            </a:r>
            <a:r>
              <a:rPr lang="en-US" dirty="0"/>
              <a:t> </a:t>
            </a:r>
            <a:r>
              <a:rPr lang="en-US" dirty="0" err="1"/>
              <a:t>della</a:t>
            </a:r>
            <a:r>
              <a:rPr lang="en-US" dirty="0"/>
              <a:t> </a:t>
            </a:r>
            <a:r>
              <a:rPr lang="en-US" dirty="0" err="1"/>
              <a:t>temperatura</a:t>
            </a:r>
            <a:r>
              <a:rPr lang="en-US" dirty="0"/>
              <a:t>. </a:t>
            </a:r>
            <a:r>
              <a:rPr lang="en-US" dirty="0" err="1"/>
              <a:t>Normalmente</a:t>
            </a:r>
            <a:r>
              <a:rPr lang="en-US" dirty="0"/>
              <a:t> la </a:t>
            </a:r>
            <a:r>
              <a:rPr lang="en-US" dirty="0" err="1"/>
              <a:t>temperatura</a:t>
            </a:r>
            <a:r>
              <a:rPr lang="en-US" dirty="0"/>
              <a:t> </a:t>
            </a:r>
            <a:r>
              <a:rPr lang="en-US" dirty="0" err="1"/>
              <a:t>corporea</a:t>
            </a:r>
            <a:r>
              <a:rPr lang="en-US" dirty="0"/>
              <a:t> </a:t>
            </a:r>
            <a:r>
              <a:rPr lang="en-US" dirty="0" err="1"/>
              <a:t>aumenta</a:t>
            </a:r>
            <a:r>
              <a:rPr lang="en-US" dirty="0"/>
              <a:t> </a:t>
            </a:r>
            <a:r>
              <a:rPr lang="en-US" dirty="0" err="1"/>
              <a:t>durante</a:t>
            </a:r>
            <a:r>
              <a:rPr lang="en-US" dirty="0"/>
              <a:t> la </a:t>
            </a:r>
            <a:r>
              <a:rPr lang="en-US" dirty="0" err="1"/>
              <a:t>giornata</a:t>
            </a:r>
            <a:r>
              <a:rPr lang="en-US" dirty="0"/>
              <a:t> e </a:t>
            </a:r>
            <a:r>
              <a:rPr lang="en-US" dirty="0" err="1"/>
              <a:t>diminuisce</a:t>
            </a:r>
            <a:r>
              <a:rPr lang="en-US" dirty="0"/>
              <a:t> </a:t>
            </a:r>
            <a:r>
              <a:rPr lang="en-US" dirty="0" err="1"/>
              <a:t>durante</a:t>
            </a:r>
            <a:r>
              <a:rPr lang="en-US" dirty="0"/>
              <a:t> la note. </a:t>
            </a:r>
            <a:r>
              <a:rPr lang="en-US" dirty="0" err="1"/>
              <a:t>Sudorazioni</a:t>
            </a:r>
            <a:r>
              <a:rPr lang="en-US" dirty="0"/>
              <a:t> </a:t>
            </a:r>
            <a:r>
              <a:rPr lang="en-US" dirty="0" err="1"/>
              <a:t>notturne</a:t>
            </a:r>
            <a:r>
              <a:rPr lang="en-US" dirty="0"/>
              <a:t> </a:t>
            </a:r>
            <a:r>
              <a:rPr lang="en-US" dirty="0" err="1"/>
              <a:t>ricorrono</a:t>
            </a:r>
            <a:r>
              <a:rPr lang="en-US" dirty="0"/>
              <a:t> </a:t>
            </a:r>
            <a:r>
              <a:rPr lang="en-US" dirty="0" err="1"/>
              <a:t>nella</a:t>
            </a:r>
            <a:r>
              <a:rPr lang="en-US" dirty="0"/>
              <a:t> </a:t>
            </a:r>
            <a:r>
              <a:rPr lang="en-US" dirty="0" err="1"/>
              <a:t>tubercolosi</a:t>
            </a:r>
            <a:r>
              <a:rPr lang="en-US" dirty="0"/>
              <a:t> e </a:t>
            </a:r>
            <a:r>
              <a:rPr lang="en-US" dirty="0" err="1"/>
              <a:t>nei</a:t>
            </a:r>
            <a:r>
              <a:rPr lang="en-US" dirty="0"/>
              <a:t> </a:t>
            </a:r>
            <a:r>
              <a:rPr lang="en-US" dirty="0" err="1"/>
              <a:t>tumori</a:t>
            </a:r>
            <a:endParaRPr lang="it-IT" dirty="0"/>
          </a:p>
          <a:p>
            <a:r>
              <a:rPr lang="it-IT" dirty="0"/>
              <a:t>Malattie infettive, Domanda dei viaggi, il contatto con persone infette o eventuali contatti con animali</a:t>
            </a:r>
          </a:p>
        </p:txBody>
      </p:sp>
      <p:sp>
        <p:nvSpPr>
          <p:cNvPr id="4" name="Titolo 1"/>
          <p:cNvSpPr>
            <a:spLocks noGrp="1"/>
          </p:cNvSpPr>
          <p:nvPr>
            <p:ph type="title"/>
          </p:nvPr>
        </p:nvSpPr>
        <p:spPr/>
        <p:txBody>
          <a:bodyPr/>
          <a:lstStyle/>
          <a:p>
            <a:r>
              <a:rPr lang="en-US" sz="3200" dirty="0"/>
              <a:t>The health history- common or concerning symptoms -3 </a:t>
            </a:r>
          </a:p>
        </p:txBody>
      </p:sp>
    </p:spTree>
    <p:extLst>
      <p:ext uri="{BB962C8B-B14F-4D97-AF65-F5344CB8AC3E}">
        <p14:creationId xmlns:p14="http://schemas.microsoft.com/office/powerpoint/2010/main" val="3614879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7874" y="200024"/>
            <a:ext cx="6381751" cy="1428751"/>
          </a:xfrm>
        </p:spPr>
        <p:txBody>
          <a:bodyPr/>
          <a:lstStyle/>
          <a:p>
            <a:r>
              <a:rPr lang="en-US" sz="2800" dirty="0" err="1"/>
              <a:t>Adattare</a:t>
            </a:r>
            <a:r>
              <a:rPr lang="en-US" sz="2800" dirty="0"/>
              <a:t> le </a:t>
            </a:r>
            <a:r>
              <a:rPr lang="en-US" sz="2800" dirty="0" err="1"/>
              <a:t>tecniche</a:t>
            </a:r>
            <a:r>
              <a:rPr lang="en-US" sz="2800" dirty="0"/>
              <a:t> di </a:t>
            </a:r>
            <a:r>
              <a:rPr lang="en-US" sz="2800" dirty="0" err="1"/>
              <a:t>intervista</a:t>
            </a:r>
            <a:r>
              <a:rPr lang="en-US" sz="2800" dirty="0"/>
              <a:t> a </a:t>
            </a:r>
            <a:r>
              <a:rPr lang="en-US" sz="2800" dirty="0" err="1"/>
              <a:t>specifiche</a:t>
            </a:r>
            <a:r>
              <a:rPr lang="en-US" sz="2800" dirty="0"/>
              <a:t> </a:t>
            </a:r>
            <a:r>
              <a:rPr lang="en-US" sz="2800" dirty="0" err="1"/>
              <a:t>situazioni</a:t>
            </a:r>
            <a:endParaRPr lang="it-IT" sz="2800" dirty="0"/>
          </a:p>
        </p:txBody>
      </p:sp>
      <p:sp>
        <p:nvSpPr>
          <p:cNvPr id="3" name="Segnaposto contenuto 2"/>
          <p:cNvSpPr>
            <a:spLocks noGrp="1"/>
          </p:cNvSpPr>
          <p:nvPr>
            <p:ph idx="1"/>
          </p:nvPr>
        </p:nvSpPr>
        <p:spPr>
          <a:xfrm>
            <a:off x="2047874" y="1952625"/>
            <a:ext cx="6696075" cy="3832026"/>
          </a:xfrm>
        </p:spPr>
        <p:txBody>
          <a:bodyPr>
            <a:normAutofit/>
          </a:bodyPr>
          <a:lstStyle/>
          <a:p>
            <a:r>
              <a:rPr lang="it-IT" sz="2000" b="1" i="1" dirty="0"/>
              <a:t>Il paziente silente </a:t>
            </a:r>
            <a:r>
              <a:rPr lang="it-IT" sz="2000" dirty="0"/>
              <a:t>(laconico, depresso, demente…)</a:t>
            </a:r>
          </a:p>
          <a:p>
            <a:pPr marL="0" indent="0">
              <a:buNone/>
            </a:pPr>
            <a:endParaRPr lang="it-IT" sz="2000" dirty="0"/>
          </a:p>
          <a:p>
            <a:r>
              <a:rPr lang="it-IT" sz="2000" b="1" i="1" dirty="0"/>
              <a:t>Il paziente che parla molto.</a:t>
            </a:r>
            <a:r>
              <a:rPr lang="it-IT" sz="2000" dirty="0"/>
              <a:t> Vuole raccontarti tutta la storia…..</a:t>
            </a:r>
          </a:p>
        </p:txBody>
      </p:sp>
    </p:spTree>
    <p:extLst>
      <p:ext uri="{BB962C8B-B14F-4D97-AF65-F5344CB8AC3E}">
        <p14:creationId xmlns:p14="http://schemas.microsoft.com/office/powerpoint/2010/main" val="14533191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2867025" y="398462"/>
            <a:ext cx="5695950" cy="1025525"/>
          </a:xfrm>
        </p:spPr>
        <p:txBody>
          <a:bodyPr/>
          <a:lstStyle/>
          <a:p>
            <a:pPr eaLnBrk="1" hangingPunct="1"/>
            <a:r>
              <a:rPr lang="en-US" sz="3200" i="1" dirty="0" err="1"/>
              <a:t>Ansia</a:t>
            </a:r>
            <a:endParaRPr lang="en-US" sz="3200" i="1" dirty="0"/>
          </a:p>
        </p:txBody>
      </p:sp>
      <p:sp>
        <p:nvSpPr>
          <p:cNvPr id="27692" name="Rectangle 44"/>
          <p:cNvSpPr>
            <a:spLocks noGrp="1" noChangeArrowheads="1"/>
          </p:cNvSpPr>
          <p:nvPr>
            <p:ph type="body" sz="half" idx="1"/>
          </p:nvPr>
        </p:nvSpPr>
        <p:spPr>
          <a:xfrm>
            <a:off x="609600" y="1752599"/>
            <a:ext cx="3810000" cy="3733801"/>
          </a:xfrm>
        </p:spPr>
        <p:txBody>
          <a:bodyPr>
            <a:normAutofit lnSpcReduction="10000"/>
          </a:bodyPr>
          <a:lstStyle/>
          <a:p>
            <a:pPr eaLnBrk="1" hangingPunct="1">
              <a:lnSpc>
                <a:spcPct val="90000"/>
              </a:lnSpc>
              <a:spcBef>
                <a:spcPct val="40000"/>
              </a:spcBef>
            </a:pPr>
            <a:r>
              <a:rPr lang="en-US" sz="2800" dirty="0" err="1"/>
              <a:t>Risposta</a:t>
            </a:r>
            <a:r>
              <a:rPr lang="en-US" sz="2800" dirty="0"/>
              <a:t> </a:t>
            </a:r>
            <a:r>
              <a:rPr lang="en-US" sz="2800" dirty="0" err="1"/>
              <a:t>emozionale</a:t>
            </a:r>
            <a:r>
              <a:rPr lang="en-US" sz="2800" dirty="0"/>
              <a:t> </a:t>
            </a:r>
            <a:r>
              <a:rPr lang="en-US" sz="2800" dirty="0" err="1"/>
              <a:t>comune</a:t>
            </a:r>
            <a:endParaRPr lang="en-US" sz="2800" dirty="0"/>
          </a:p>
          <a:p>
            <a:pPr lvl="1" eaLnBrk="1" hangingPunct="1">
              <a:lnSpc>
                <a:spcPct val="90000"/>
              </a:lnSpc>
              <a:spcBef>
                <a:spcPct val="40000"/>
              </a:spcBef>
            </a:pPr>
            <a:r>
              <a:rPr lang="en-US" sz="2400" dirty="0" err="1"/>
              <a:t>Sindrome</a:t>
            </a:r>
            <a:r>
              <a:rPr lang="en-US" sz="2400" dirty="0"/>
              <a:t> dal </a:t>
            </a:r>
            <a:r>
              <a:rPr lang="en-US" sz="2400" dirty="0" err="1"/>
              <a:t>camice</a:t>
            </a:r>
            <a:r>
              <a:rPr lang="en-US" sz="2400" dirty="0"/>
              <a:t> </a:t>
            </a:r>
            <a:r>
              <a:rPr lang="en-US" sz="2400" dirty="0" err="1"/>
              <a:t>bianco</a:t>
            </a:r>
            <a:endParaRPr lang="en-US" sz="2400" dirty="0"/>
          </a:p>
          <a:p>
            <a:pPr eaLnBrk="1" hangingPunct="1">
              <a:lnSpc>
                <a:spcPct val="90000"/>
              </a:lnSpc>
              <a:spcBef>
                <a:spcPct val="40000"/>
              </a:spcBef>
            </a:pPr>
            <a:r>
              <a:rPr lang="en-US" sz="2800" dirty="0" err="1"/>
              <a:t>Lieve</a:t>
            </a:r>
            <a:r>
              <a:rPr lang="en-US" sz="2800" dirty="0"/>
              <a:t> </a:t>
            </a:r>
            <a:r>
              <a:rPr lang="en-US" sz="2800" dirty="0" err="1"/>
              <a:t>ansietà</a:t>
            </a:r>
            <a:endParaRPr lang="en-US" sz="2800" dirty="0"/>
          </a:p>
          <a:p>
            <a:pPr lvl="1" eaLnBrk="1" hangingPunct="1">
              <a:lnSpc>
                <a:spcPct val="90000"/>
              </a:lnSpc>
              <a:spcBef>
                <a:spcPct val="40000"/>
              </a:spcBef>
            </a:pPr>
            <a:r>
              <a:rPr lang="en-US" sz="2400" dirty="0" err="1"/>
              <a:t>Aumentando</a:t>
            </a:r>
            <a:r>
              <a:rPr lang="en-US" sz="2400" dirty="0"/>
              <a:t> </a:t>
            </a:r>
            <a:r>
              <a:rPr lang="en-US" sz="2400" dirty="0" err="1"/>
              <a:t>l’abilità</a:t>
            </a:r>
            <a:r>
              <a:rPr lang="en-US" sz="2400" dirty="0"/>
              <a:t> ad </a:t>
            </a:r>
            <a:r>
              <a:rPr lang="en-US" sz="2400" dirty="0" err="1"/>
              <a:t>osservare</a:t>
            </a:r>
            <a:r>
              <a:rPr lang="en-US" sz="2400" dirty="0"/>
              <a:t> e fare </a:t>
            </a:r>
            <a:r>
              <a:rPr lang="en-US" sz="2400" dirty="0" err="1"/>
              <a:t>connessioni</a:t>
            </a:r>
            <a:endParaRPr lang="en-US" sz="2400" dirty="0"/>
          </a:p>
        </p:txBody>
      </p:sp>
      <p:sp>
        <p:nvSpPr>
          <p:cNvPr id="27702" name="Rectangle 54"/>
          <p:cNvSpPr>
            <a:spLocks noGrp="1" noChangeArrowheads="1"/>
          </p:cNvSpPr>
          <p:nvPr>
            <p:ph type="body" sz="half" idx="2"/>
          </p:nvPr>
        </p:nvSpPr>
        <p:spPr>
          <a:xfrm>
            <a:off x="4860032" y="1828800"/>
            <a:ext cx="4038600" cy="4302125"/>
          </a:xfrm>
        </p:spPr>
        <p:txBody>
          <a:bodyPr>
            <a:normAutofit lnSpcReduction="10000"/>
          </a:bodyPr>
          <a:lstStyle/>
          <a:p>
            <a:pPr eaLnBrk="1" hangingPunct="1"/>
            <a:r>
              <a:rPr lang="en-US" sz="2800" dirty="0" err="1"/>
              <a:t>Severa</a:t>
            </a:r>
            <a:r>
              <a:rPr lang="en-US" sz="2800" dirty="0"/>
              <a:t> </a:t>
            </a:r>
            <a:r>
              <a:rPr lang="en-US" sz="2800" dirty="0" err="1"/>
              <a:t>ansietà</a:t>
            </a:r>
            <a:r>
              <a:rPr lang="en-US" sz="2800" dirty="0"/>
              <a:t> </a:t>
            </a:r>
            <a:r>
              <a:rPr lang="en-US" sz="2400" dirty="0" err="1"/>
              <a:t>Difficultà</a:t>
            </a:r>
            <a:r>
              <a:rPr lang="en-US" sz="2400" dirty="0"/>
              <a:t> a </a:t>
            </a:r>
            <a:r>
              <a:rPr lang="en-US" sz="2400" dirty="0" err="1"/>
              <a:t>focalizzare</a:t>
            </a:r>
            <a:r>
              <a:rPr lang="en-US" sz="2400" dirty="0"/>
              <a:t> I </a:t>
            </a:r>
            <a:r>
              <a:rPr lang="en-US" sz="2400" dirty="0" err="1"/>
              <a:t>dettagli</a:t>
            </a:r>
            <a:endParaRPr lang="en-US" sz="2400" dirty="0"/>
          </a:p>
          <a:p>
            <a:pPr lvl="1" eaLnBrk="1" hangingPunct="1"/>
            <a:r>
              <a:rPr lang="en-US" sz="2400" dirty="0" err="1"/>
              <a:t>Sentire</a:t>
            </a:r>
            <a:r>
              <a:rPr lang="en-US" sz="2400" dirty="0"/>
              <a:t> </a:t>
            </a:r>
            <a:r>
              <a:rPr lang="en-US" sz="2400" dirty="0" err="1"/>
              <a:t>panico</a:t>
            </a:r>
            <a:r>
              <a:rPr lang="en-US" sz="2400" dirty="0"/>
              <a:t> e </a:t>
            </a:r>
            <a:r>
              <a:rPr lang="en-US" sz="2400" dirty="0" err="1"/>
              <a:t>bisogno</a:t>
            </a:r>
            <a:r>
              <a:rPr lang="en-US" sz="2400" dirty="0"/>
              <a:t> di </a:t>
            </a:r>
            <a:r>
              <a:rPr lang="en-US" sz="2400" dirty="0" err="1"/>
              <a:t>aiuto</a:t>
            </a:r>
            <a:endParaRPr lang="en-US" sz="2400" dirty="0"/>
          </a:p>
          <a:p>
            <a:pPr lvl="1" eaLnBrk="1" hangingPunct="1"/>
            <a:r>
              <a:rPr lang="en-US" sz="2400" dirty="0" err="1"/>
              <a:t>Mancanza</a:t>
            </a:r>
            <a:r>
              <a:rPr lang="en-US" sz="2400" dirty="0"/>
              <a:t> di un focus</a:t>
            </a:r>
          </a:p>
          <a:p>
            <a:pPr lvl="2" eaLnBrk="1" hangingPunct="1"/>
            <a:r>
              <a:rPr lang="en-US" sz="2000" dirty="0" err="1"/>
              <a:t>Ostacolare</a:t>
            </a:r>
            <a:r>
              <a:rPr lang="en-US" sz="2000" dirty="0"/>
              <a:t> </a:t>
            </a:r>
            <a:r>
              <a:rPr lang="en-US" sz="2000" dirty="0" err="1"/>
              <a:t>l’abilità</a:t>
            </a:r>
            <a:r>
              <a:rPr lang="en-US" sz="2000" dirty="0"/>
              <a:t> a dare </a:t>
            </a:r>
            <a:r>
              <a:rPr lang="en-US" sz="2000" dirty="0" err="1"/>
              <a:t>informazioni</a:t>
            </a:r>
            <a:r>
              <a:rPr lang="en-US" sz="2000" dirty="0"/>
              <a:t> e </a:t>
            </a:r>
            <a:r>
              <a:rPr lang="en-US" sz="2000" dirty="0" err="1"/>
              <a:t>necessità</a:t>
            </a:r>
            <a:r>
              <a:rPr lang="en-US" sz="2000" dirty="0"/>
              <a:t> di </a:t>
            </a:r>
            <a:r>
              <a:rPr lang="en-US" sz="2000" dirty="0" err="1"/>
              <a:t>cooperare</a:t>
            </a:r>
            <a:endParaRPr lang="en-US" sz="2000" dirty="0"/>
          </a:p>
          <a:p>
            <a:pPr eaLnBrk="1" hangingPunct="1"/>
            <a:endParaRPr lang="en-US" sz="2800" dirty="0"/>
          </a:p>
        </p:txBody>
      </p:sp>
      <p:pic>
        <p:nvPicPr>
          <p:cNvPr id="48134" name="Picture 56" descr="MCj024097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648200"/>
            <a:ext cx="130651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994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9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92">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70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70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0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02"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4"/>
          <p:cNvSpPr>
            <a:spLocks noGrp="1" noChangeArrowheads="1"/>
          </p:cNvSpPr>
          <p:nvPr>
            <p:ph type="title"/>
          </p:nvPr>
        </p:nvSpPr>
        <p:spPr/>
        <p:txBody>
          <a:bodyPr/>
          <a:lstStyle/>
          <a:p>
            <a:pPr eaLnBrk="1" hangingPunct="1"/>
            <a:r>
              <a:rPr lang="en-US" sz="3200" i="1" dirty="0" err="1"/>
              <a:t>Depressione</a:t>
            </a:r>
            <a:endParaRPr lang="en-US" sz="3200" i="1" dirty="0"/>
          </a:p>
        </p:txBody>
      </p:sp>
      <p:sp>
        <p:nvSpPr>
          <p:cNvPr id="50180" name="Rectangle 5"/>
          <p:cNvSpPr>
            <a:spLocks noGrp="1" noChangeArrowheads="1"/>
          </p:cNvSpPr>
          <p:nvPr>
            <p:ph type="body" sz="half" idx="1"/>
          </p:nvPr>
        </p:nvSpPr>
        <p:spPr>
          <a:xfrm>
            <a:off x="1008966" y="2060576"/>
            <a:ext cx="3197531" cy="3767397"/>
          </a:xfrm>
        </p:spPr>
        <p:txBody>
          <a:bodyPr>
            <a:normAutofit fontScale="85000" lnSpcReduction="20000"/>
          </a:bodyPr>
          <a:lstStyle/>
          <a:p>
            <a:pPr eaLnBrk="1" hangingPunct="1">
              <a:lnSpc>
                <a:spcPct val="110000"/>
              </a:lnSpc>
            </a:pPr>
            <a:r>
              <a:rPr lang="en-US" sz="2800" dirty="0" err="1"/>
              <a:t>Sintomi</a:t>
            </a:r>
            <a:r>
              <a:rPr lang="en-US" sz="2800" dirty="0"/>
              <a:t> </a:t>
            </a:r>
            <a:r>
              <a:rPr lang="en-US" sz="2800" dirty="0" err="1"/>
              <a:t>comuni</a:t>
            </a:r>
            <a:endParaRPr lang="en-US" sz="2800" dirty="0"/>
          </a:p>
          <a:p>
            <a:pPr lvl="1" eaLnBrk="1" hangingPunct="1">
              <a:lnSpc>
                <a:spcPct val="110000"/>
              </a:lnSpc>
            </a:pPr>
            <a:r>
              <a:rPr lang="en-US" sz="2400" dirty="0" err="1"/>
              <a:t>Tristezza</a:t>
            </a:r>
            <a:r>
              <a:rPr lang="en-US" sz="2400" dirty="0"/>
              <a:t> </a:t>
            </a:r>
            <a:r>
              <a:rPr lang="en-US" sz="2400" dirty="0" err="1"/>
              <a:t>profonda</a:t>
            </a:r>
            <a:endParaRPr lang="en-US" sz="2400" dirty="0"/>
          </a:p>
          <a:p>
            <a:pPr lvl="1" eaLnBrk="1" hangingPunct="1">
              <a:lnSpc>
                <a:spcPct val="110000"/>
              </a:lnSpc>
            </a:pPr>
            <a:r>
              <a:rPr lang="en-US" sz="2400" dirty="0" err="1"/>
              <a:t>Stanchezza</a:t>
            </a:r>
            <a:endParaRPr lang="en-US" sz="2400" dirty="0"/>
          </a:p>
          <a:p>
            <a:pPr lvl="1" eaLnBrk="1" hangingPunct="1">
              <a:lnSpc>
                <a:spcPct val="110000"/>
              </a:lnSpc>
            </a:pPr>
            <a:r>
              <a:rPr lang="en-US" sz="2400" dirty="0" err="1"/>
              <a:t>Difficoltà</a:t>
            </a:r>
            <a:r>
              <a:rPr lang="en-US" sz="2400" dirty="0"/>
              <a:t> a </a:t>
            </a:r>
            <a:r>
              <a:rPr lang="en-US" sz="2400" dirty="0" err="1"/>
              <a:t>dormire</a:t>
            </a:r>
            <a:r>
              <a:rPr lang="en-US" sz="2400" dirty="0"/>
              <a:t> o a </a:t>
            </a:r>
            <a:r>
              <a:rPr lang="en-US" sz="2400" dirty="0" err="1"/>
              <a:t>svegliarsi</a:t>
            </a:r>
            <a:r>
              <a:rPr lang="en-US" sz="2400" dirty="0"/>
              <a:t> la </a:t>
            </a:r>
            <a:r>
              <a:rPr lang="en-US" sz="2400" dirty="0" err="1"/>
              <a:t>mattina</a:t>
            </a:r>
            <a:endParaRPr lang="en-US" sz="2400" dirty="0"/>
          </a:p>
          <a:p>
            <a:pPr lvl="1" eaLnBrk="1" hangingPunct="1">
              <a:lnSpc>
                <a:spcPct val="110000"/>
              </a:lnSpc>
            </a:pPr>
            <a:r>
              <a:rPr lang="en-US" sz="2400" dirty="0"/>
              <a:t>Perdita di </a:t>
            </a:r>
            <a:r>
              <a:rPr lang="en-US" sz="2400" dirty="0" err="1"/>
              <a:t>appetito</a:t>
            </a:r>
            <a:endParaRPr lang="en-US" sz="2400" dirty="0"/>
          </a:p>
          <a:p>
            <a:pPr lvl="1" eaLnBrk="1" hangingPunct="1">
              <a:lnSpc>
                <a:spcPct val="110000"/>
              </a:lnSpc>
            </a:pPr>
            <a:r>
              <a:rPr lang="en-US" sz="2400" dirty="0"/>
              <a:t>Perdita di </a:t>
            </a:r>
            <a:r>
              <a:rPr lang="en-US" sz="2400" dirty="0" err="1"/>
              <a:t>energia</a:t>
            </a:r>
            <a:endParaRPr lang="en-US" sz="2400" dirty="0"/>
          </a:p>
        </p:txBody>
      </p:sp>
      <p:sp>
        <p:nvSpPr>
          <p:cNvPr id="30734" name="Rectangle 14"/>
          <p:cNvSpPr>
            <a:spLocks noGrp="1" noChangeArrowheads="1"/>
          </p:cNvSpPr>
          <p:nvPr>
            <p:ph type="body" sz="half" idx="2"/>
          </p:nvPr>
        </p:nvSpPr>
        <p:spPr>
          <a:xfrm>
            <a:off x="4604522" y="2060576"/>
            <a:ext cx="4038600" cy="4302125"/>
          </a:xfrm>
        </p:spPr>
        <p:txBody>
          <a:bodyPr>
            <a:normAutofit/>
          </a:bodyPr>
          <a:lstStyle/>
          <a:p>
            <a:pPr eaLnBrk="1" hangingPunct="1"/>
            <a:r>
              <a:rPr lang="en-US" sz="2800" dirty="0"/>
              <a:t>Nella </a:t>
            </a:r>
            <a:r>
              <a:rPr lang="en-US" sz="2800" dirty="0" err="1"/>
              <a:t>tarda</a:t>
            </a:r>
            <a:r>
              <a:rPr lang="en-US" sz="2800" dirty="0"/>
              <a:t> </a:t>
            </a:r>
            <a:r>
              <a:rPr lang="en-US" sz="2800" dirty="0" err="1"/>
              <a:t>adolescenza</a:t>
            </a:r>
            <a:r>
              <a:rPr lang="en-US" sz="2800" dirty="0"/>
              <a:t>, media </a:t>
            </a:r>
            <a:r>
              <a:rPr lang="en-US" sz="2800" dirty="0" err="1"/>
              <a:t>età</a:t>
            </a:r>
            <a:r>
              <a:rPr lang="en-US" sz="2800" dirty="0"/>
              <a:t>, e </a:t>
            </a:r>
            <a:r>
              <a:rPr lang="en-US" sz="2800" dirty="0" err="1"/>
              <a:t>dopo</a:t>
            </a:r>
            <a:r>
              <a:rPr lang="en-US" sz="2800" dirty="0"/>
              <a:t> la </a:t>
            </a:r>
            <a:r>
              <a:rPr lang="en-US" sz="2800" dirty="0" err="1"/>
              <a:t>pensione</a:t>
            </a:r>
            <a:endParaRPr lang="en-US" sz="2800" dirty="0"/>
          </a:p>
          <a:p>
            <a:pPr eaLnBrk="1" hangingPunct="1"/>
            <a:endParaRPr lang="en-US" sz="2400" dirty="0"/>
          </a:p>
          <a:p>
            <a:pPr eaLnBrk="1" hangingPunct="1"/>
            <a:r>
              <a:rPr lang="en-US" sz="2800" dirty="0" err="1"/>
              <a:t>Segni</a:t>
            </a:r>
            <a:r>
              <a:rPr lang="en-US" sz="2800" dirty="0"/>
              <a:t> di </a:t>
            </a:r>
            <a:r>
              <a:rPr lang="en-US" sz="2800" dirty="0" err="1"/>
              <a:t>abuso</a:t>
            </a:r>
            <a:r>
              <a:rPr lang="en-US" sz="2800" dirty="0"/>
              <a:t> di </a:t>
            </a:r>
            <a:r>
              <a:rPr lang="en-US" sz="2800" dirty="0" err="1"/>
              <a:t>sostanze</a:t>
            </a:r>
            <a:r>
              <a:rPr lang="en-US" sz="2800" dirty="0"/>
              <a:t> </a:t>
            </a:r>
            <a:r>
              <a:rPr lang="en-US" sz="2800" dirty="0" err="1"/>
              <a:t>possono</a:t>
            </a:r>
            <a:r>
              <a:rPr lang="en-US" sz="2800" dirty="0"/>
              <a:t> </a:t>
            </a:r>
            <a:r>
              <a:rPr lang="en-US" sz="2800" dirty="0" err="1"/>
              <a:t>essere</a:t>
            </a:r>
            <a:r>
              <a:rPr lang="en-US" sz="2800" dirty="0"/>
              <a:t> </a:t>
            </a:r>
            <a:r>
              <a:rPr lang="en-US" sz="2800" dirty="0" err="1"/>
              <a:t>scambiati</a:t>
            </a:r>
            <a:r>
              <a:rPr lang="en-US" sz="2800" dirty="0"/>
              <a:t> per </a:t>
            </a:r>
            <a:r>
              <a:rPr lang="en-US" sz="2800" dirty="0" err="1"/>
              <a:t>depressione</a:t>
            </a:r>
            <a:endParaRPr lang="en-US" sz="2800" dirty="0"/>
          </a:p>
        </p:txBody>
      </p:sp>
      <p:pic>
        <p:nvPicPr>
          <p:cNvPr id="50182" name="Picture 13" descr="j02860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277" y="1239130"/>
            <a:ext cx="914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317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734">
                                            <p:txEl>
                                              <p:pRg st="0" end="0"/>
                                            </p:txEl>
                                          </p:spTgt>
                                        </p:tgtEl>
                                        <p:attrNameLst>
                                          <p:attrName>style.visibility</p:attrName>
                                        </p:attrNameLst>
                                      </p:cBhvr>
                                      <p:to>
                                        <p:strVal val="visible"/>
                                      </p:to>
                                    </p:set>
                                    <p:anim calcmode="lin" valueType="num">
                                      <p:cBhvr>
                                        <p:cTn id="7" dur="1000" fill="hold"/>
                                        <p:tgtEl>
                                          <p:spTgt spid="3073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73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3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0734">
                                            <p:txEl>
                                              <p:pRg st="2" end="2"/>
                                            </p:txEl>
                                          </p:spTgt>
                                        </p:tgtEl>
                                        <p:attrNameLst>
                                          <p:attrName>style.visibility</p:attrName>
                                        </p:attrNameLst>
                                      </p:cBhvr>
                                      <p:to>
                                        <p:strVal val="visible"/>
                                      </p:to>
                                    </p:set>
                                    <p:anim calcmode="lin" valueType="num">
                                      <p:cBhvr>
                                        <p:cTn id="14" dur="1000" fill="hold"/>
                                        <p:tgtEl>
                                          <p:spTgt spid="30734">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073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7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en-US" dirty="0" err="1"/>
              <a:t>Morte</a:t>
            </a:r>
            <a:r>
              <a:rPr lang="en-US" dirty="0"/>
              <a:t> e </a:t>
            </a:r>
            <a:r>
              <a:rPr lang="en-US" dirty="0" err="1"/>
              <a:t>il</a:t>
            </a:r>
            <a:r>
              <a:rPr lang="en-US" dirty="0"/>
              <a:t> </a:t>
            </a:r>
            <a:r>
              <a:rPr lang="en-US" dirty="0" err="1"/>
              <a:t>paziente</a:t>
            </a:r>
            <a:r>
              <a:rPr lang="en-US" dirty="0"/>
              <a:t> </a:t>
            </a:r>
            <a:r>
              <a:rPr lang="en-US" dirty="0" err="1"/>
              <a:t>morente</a:t>
            </a:r>
            <a:endParaRPr lang="it-IT" sz="3600" dirty="0"/>
          </a:p>
        </p:txBody>
      </p:sp>
      <p:sp>
        <p:nvSpPr>
          <p:cNvPr id="9" name="Segnaposto contenuto 8"/>
          <p:cNvSpPr>
            <a:spLocks noGrp="1"/>
          </p:cNvSpPr>
          <p:nvPr>
            <p:ph idx="1"/>
          </p:nvPr>
        </p:nvSpPr>
        <p:spPr>
          <a:xfrm>
            <a:off x="2066925" y="2133600"/>
            <a:ext cx="7077075" cy="4100290"/>
          </a:xfrm>
        </p:spPr>
        <p:txBody>
          <a:bodyPr/>
          <a:lstStyle/>
          <a:p>
            <a:pPr marL="0" indent="0">
              <a:buNone/>
            </a:pPr>
            <a:r>
              <a:rPr lang="en-US" dirty="0"/>
              <a:t>Kubler-Ross ha </a:t>
            </a:r>
            <a:r>
              <a:rPr lang="en-US" dirty="0" err="1"/>
              <a:t>descritto</a:t>
            </a:r>
            <a:r>
              <a:rPr lang="en-US" dirty="0"/>
              <a:t> 5 </a:t>
            </a:r>
            <a:r>
              <a:rPr lang="en-US" dirty="0" err="1"/>
              <a:t>stadi</a:t>
            </a:r>
            <a:r>
              <a:rPr lang="en-US" dirty="0"/>
              <a:t> di </a:t>
            </a:r>
            <a:r>
              <a:rPr lang="en-US" dirty="0" err="1"/>
              <a:t>reazione</a:t>
            </a:r>
            <a:r>
              <a:rPr lang="en-US" dirty="0"/>
              <a:t> di </a:t>
            </a:r>
            <a:r>
              <a:rPr lang="en-US" dirty="0" err="1"/>
              <a:t>una</a:t>
            </a:r>
            <a:r>
              <a:rPr lang="en-US" dirty="0"/>
              <a:t> persona </a:t>
            </a:r>
            <a:r>
              <a:rPr lang="en-US" dirty="0" err="1"/>
              <a:t>alla</a:t>
            </a:r>
            <a:r>
              <a:rPr lang="en-US" dirty="0"/>
              <a:t> </a:t>
            </a:r>
            <a:r>
              <a:rPr lang="en-US" dirty="0" err="1"/>
              <a:t>notizia</a:t>
            </a:r>
            <a:r>
              <a:rPr lang="en-US" dirty="0"/>
              <a:t> </a:t>
            </a:r>
            <a:r>
              <a:rPr lang="en-US" dirty="0" err="1"/>
              <a:t>della</a:t>
            </a:r>
            <a:r>
              <a:rPr lang="en-US" dirty="0"/>
              <a:t> propria fine di vita:</a:t>
            </a:r>
          </a:p>
          <a:p>
            <a:r>
              <a:rPr lang="it-IT" dirty="0"/>
              <a:t> Rinnego ed isolamento</a:t>
            </a:r>
          </a:p>
          <a:p>
            <a:r>
              <a:rPr lang="it-IT" dirty="0"/>
              <a:t> Rabbia</a:t>
            </a:r>
          </a:p>
          <a:p>
            <a:r>
              <a:rPr lang="it-IT" dirty="0"/>
              <a:t> Contrattazione</a:t>
            </a:r>
          </a:p>
          <a:p>
            <a:r>
              <a:rPr lang="it-IT" dirty="0"/>
              <a:t> Depressione e tristezza</a:t>
            </a:r>
          </a:p>
          <a:p>
            <a:r>
              <a:rPr lang="it-IT" dirty="0"/>
              <a:t> Accettazione</a:t>
            </a:r>
          </a:p>
        </p:txBody>
      </p:sp>
    </p:spTree>
    <p:extLst>
      <p:ext uri="{BB962C8B-B14F-4D97-AF65-F5344CB8AC3E}">
        <p14:creationId xmlns:p14="http://schemas.microsoft.com/office/powerpoint/2010/main" val="10876372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809066" y="3086101"/>
            <a:ext cx="7201584" cy="2262781"/>
          </a:xfrm>
        </p:spPr>
        <p:txBody>
          <a:bodyPr>
            <a:normAutofit fontScale="90000"/>
          </a:bodyPr>
          <a:lstStyle/>
          <a:p>
            <a:r>
              <a:rPr lang="en-US" dirty="0" err="1"/>
              <a:t>Principi</a:t>
            </a:r>
            <a:r>
              <a:rPr lang="en-US" dirty="0"/>
              <a:t> del </a:t>
            </a:r>
            <a:r>
              <a:rPr lang="en-US" dirty="0" err="1"/>
              <a:t>ragionamento</a:t>
            </a:r>
            <a:r>
              <a:rPr lang="en-US" dirty="0"/>
              <a:t> </a:t>
            </a:r>
            <a:r>
              <a:rPr lang="en-US" dirty="0" err="1"/>
              <a:t>clinico</a:t>
            </a:r>
            <a:endParaRPr lang="it-IT" dirty="0"/>
          </a:p>
        </p:txBody>
      </p:sp>
    </p:spTree>
    <p:extLst>
      <p:ext uri="{BB962C8B-B14F-4D97-AF65-F5344CB8AC3E}">
        <p14:creationId xmlns:p14="http://schemas.microsoft.com/office/powerpoint/2010/main" val="23279152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4294967295"/>
          </p:nvPr>
        </p:nvSpPr>
        <p:spPr>
          <a:xfrm>
            <a:off x="1724024" y="2564904"/>
            <a:ext cx="7258051" cy="4007346"/>
          </a:xfrm>
          <a:prstGeom prst="rect">
            <a:avLst/>
          </a:prstGeom>
        </p:spPr>
        <p:txBody>
          <a:bodyPr>
            <a:normAutofit fontScale="92500" lnSpcReduction="20000"/>
          </a:bodyPr>
          <a:lstStyle/>
          <a:p>
            <a:pPr marL="285750" indent="-285750">
              <a:buFont typeface="Arial" panose="020B0604020202020204" pitchFamily="34" charset="0"/>
              <a:buChar char="•"/>
            </a:pPr>
            <a:r>
              <a:rPr lang="it-IT" sz="2400" b="1" dirty="0"/>
              <a:t> Identificare  </a:t>
            </a:r>
            <a:r>
              <a:rPr lang="it-IT" sz="2400" b="1" dirty="0" err="1">
                <a:solidFill>
                  <a:srgbClr val="FF0000"/>
                </a:solidFill>
              </a:rPr>
              <a:t>abnormal</a:t>
            </a:r>
            <a:r>
              <a:rPr lang="it-IT" sz="2400" b="1" dirty="0">
                <a:solidFill>
                  <a:srgbClr val="FF0000"/>
                </a:solidFill>
              </a:rPr>
              <a:t> </a:t>
            </a:r>
            <a:r>
              <a:rPr lang="it-IT" sz="2400" b="1" dirty="0" err="1">
                <a:solidFill>
                  <a:srgbClr val="FF0000"/>
                </a:solidFill>
              </a:rPr>
              <a:t>findings</a:t>
            </a:r>
            <a:r>
              <a:rPr lang="it-IT" sz="2400" b="1" dirty="0">
                <a:solidFill>
                  <a:srgbClr val="FF0000"/>
                </a:solidFill>
              </a:rPr>
              <a:t> </a:t>
            </a:r>
            <a:r>
              <a:rPr lang="it-IT" sz="2400" dirty="0"/>
              <a:t>(</a:t>
            </a:r>
            <a:r>
              <a:rPr lang="it-IT" sz="1900" dirty="0"/>
              <a:t>Fare una lista dei sintomi del paziente, dei segni che hai osservato durante l’esame obiettivo, dei referti di laboratorio disponibili)</a:t>
            </a:r>
          </a:p>
          <a:p>
            <a:pPr marL="285750" indent="-285750">
              <a:buFont typeface="Arial" panose="020B0604020202020204" pitchFamily="34" charset="0"/>
              <a:buChar char="•"/>
            </a:pPr>
            <a:r>
              <a:rPr lang="it-IT" sz="2400" dirty="0"/>
              <a:t> </a:t>
            </a:r>
            <a:r>
              <a:rPr lang="it-IT" sz="2400" b="1" dirty="0"/>
              <a:t>Localizzare anatomicamente i segni</a:t>
            </a:r>
          </a:p>
          <a:p>
            <a:pPr marL="285750" indent="-285750">
              <a:buFont typeface="Arial" panose="020B0604020202020204" pitchFamily="34" charset="0"/>
              <a:buChar char="•"/>
            </a:pPr>
            <a:r>
              <a:rPr lang="en-US" sz="2400" b="1" dirty="0"/>
              <a:t> </a:t>
            </a:r>
            <a:r>
              <a:rPr lang="en-US" sz="2400" b="1" dirty="0" err="1"/>
              <a:t>Interpretare</a:t>
            </a:r>
            <a:r>
              <a:rPr lang="en-US" sz="2400" b="1" dirty="0"/>
              <a:t> </a:t>
            </a:r>
            <a:r>
              <a:rPr lang="en-US" sz="2400" b="1" dirty="0" err="1"/>
              <a:t>i</a:t>
            </a:r>
            <a:r>
              <a:rPr lang="en-US" sz="2400" b="1" dirty="0"/>
              <a:t> </a:t>
            </a:r>
            <a:r>
              <a:rPr lang="en-US" sz="2400" b="1" dirty="0" err="1"/>
              <a:t>segni</a:t>
            </a:r>
            <a:r>
              <a:rPr lang="en-US" sz="2400" b="1" dirty="0"/>
              <a:t> </a:t>
            </a:r>
            <a:r>
              <a:rPr lang="en-US" sz="2400" b="1" dirty="0" err="1"/>
              <a:t>nell’ambito</a:t>
            </a:r>
            <a:r>
              <a:rPr lang="en-US" sz="2400" b="1" dirty="0"/>
              <a:t> di un </a:t>
            </a:r>
            <a:r>
              <a:rPr lang="en-US" sz="2400" b="1" dirty="0" err="1"/>
              <a:t>ragionamento</a:t>
            </a:r>
            <a:r>
              <a:rPr lang="en-US" sz="2400" b="1" dirty="0"/>
              <a:t> </a:t>
            </a:r>
            <a:r>
              <a:rPr lang="en-US" sz="2400" b="1" dirty="0" err="1"/>
              <a:t>clinico</a:t>
            </a:r>
            <a:endParaRPr lang="en-US" sz="2400" b="1" dirty="0"/>
          </a:p>
          <a:p>
            <a:pPr marL="285750" indent="-285750">
              <a:buFont typeface="Arial" panose="020B0604020202020204" pitchFamily="34" charset="0"/>
              <a:buChar char="•"/>
            </a:pPr>
            <a:r>
              <a:rPr lang="en-US" sz="2400" b="1" dirty="0"/>
              <a:t>Fare </a:t>
            </a:r>
            <a:r>
              <a:rPr lang="en-US" sz="2400" b="1" dirty="0" err="1"/>
              <a:t>ipotesi</a:t>
            </a:r>
            <a:r>
              <a:rPr lang="en-US" sz="2400" b="1" dirty="0"/>
              <a:t> </a:t>
            </a:r>
            <a:r>
              <a:rPr lang="en-US" sz="2400" b="1" dirty="0" err="1"/>
              <a:t>sulla</a:t>
            </a:r>
            <a:r>
              <a:rPr lang="en-US" sz="2400" b="1" dirty="0"/>
              <a:t> </a:t>
            </a:r>
            <a:r>
              <a:rPr lang="en-US" sz="2400" b="1" dirty="0" err="1"/>
              <a:t>natura</a:t>
            </a:r>
            <a:r>
              <a:rPr lang="en-US" sz="2400" b="1" dirty="0"/>
              <a:t> del </a:t>
            </a:r>
            <a:r>
              <a:rPr lang="en-US" sz="2400" b="1" dirty="0" err="1"/>
              <a:t>problema</a:t>
            </a:r>
            <a:r>
              <a:rPr lang="en-US" sz="2400" b="1" dirty="0"/>
              <a:t> del </a:t>
            </a:r>
            <a:r>
              <a:rPr lang="en-US" sz="2400" b="1" dirty="0" err="1"/>
              <a:t>pazientem</a:t>
            </a:r>
            <a:endParaRPr lang="en-US" sz="2400" b="1" dirty="0"/>
          </a:p>
          <a:p>
            <a:pPr marL="285750" indent="-285750">
              <a:buFont typeface="Arial" panose="020B0604020202020204" pitchFamily="34" charset="0"/>
              <a:buChar char="•"/>
            </a:pPr>
            <a:r>
              <a:rPr lang="en-US" sz="2400" b="1" dirty="0"/>
              <a:t> </a:t>
            </a:r>
            <a:r>
              <a:rPr lang="en-US" sz="2400" b="1" dirty="0" err="1"/>
              <a:t>Testare</a:t>
            </a:r>
            <a:r>
              <a:rPr lang="en-US" sz="2400" b="1" dirty="0"/>
              <a:t> </a:t>
            </a:r>
            <a:r>
              <a:rPr lang="en-US" sz="2400" b="1" dirty="0" err="1"/>
              <a:t>l’ipotesi</a:t>
            </a:r>
            <a:r>
              <a:rPr lang="en-US" sz="2400" b="1" dirty="0"/>
              <a:t> e </a:t>
            </a:r>
            <a:r>
              <a:rPr lang="en-US" sz="2400" b="1" dirty="0" err="1"/>
              <a:t>stabilire</a:t>
            </a:r>
            <a:r>
              <a:rPr lang="en-US" sz="2400" b="1" dirty="0"/>
              <a:t> </a:t>
            </a:r>
            <a:r>
              <a:rPr lang="en-US" sz="2400" b="1" dirty="0" err="1"/>
              <a:t>una</a:t>
            </a:r>
            <a:r>
              <a:rPr lang="en-US" sz="2400" b="1" dirty="0"/>
              <a:t> </a:t>
            </a:r>
            <a:r>
              <a:rPr lang="en-US" sz="2400" b="1" dirty="0" err="1"/>
              <a:t>diagnosi</a:t>
            </a:r>
            <a:r>
              <a:rPr lang="en-US" sz="2400" b="1" dirty="0"/>
              <a:t> </a:t>
            </a:r>
            <a:r>
              <a:rPr lang="en-US" sz="2400" b="1" dirty="0" err="1"/>
              <a:t>su</a:t>
            </a:r>
            <a:r>
              <a:rPr lang="en-US" sz="2400" b="1" dirty="0"/>
              <a:t> cui </a:t>
            </a:r>
            <a:r>
              <a:rPr lang="en-US" sz="2400" b="1" dirty="0" err="1"/>
              <a:t>lavorare</a:t>
            </a:r>
            <a:endParaRPr lang="en-US" sz="2400" b="1" dirty="0"/>
          </a:p>
          <a:p>
            <a:pPr marL="285750" indent="-285750">
              <a:buFont typeface="Arial" panose="020B0604020202020204" pitchFamily="34" charset="0"/>
              <a:buChar char="•"/>
            </a:pPr>
            <a:r>
              <a:rPr lang="en-US" sz="2400" b="1" dirty="0"/>
              <a:t> </a:t>
            </a:r>
            <a:r>
              <a:rPr lang="en-US" sz="2400" b="1" dirty="0" err="1"/>
              <a:t>Sviluppare</a:t>
            </a:r>
            <a:r>
              <a:rPr lang="en-US" sz="2400" b="1" dirty="0"/>
              <a:t> un piano </a:t>
            </a:r>
            <a:r>
              <a:rPr lang="en-US" sz="2400" b="1" dirty="0" err="1"/>
              <a:t>su</a:t>
            </a:r>
            <a:r>
              <a:rPr lang="en-US" sz="2400" b="1" dirty="0"/>
              <a:t> cui </a:t>
            </a:r>
            <a:r>
              <a:rPr lang="en-US" sz="2400" b="1" dirty="0" err="1"/>
              <a:t>anche</a:t>
            </a:r>
            <a:r>
              <a:rPr lang="en-US" sz="2400" b="1" dirty="0"/>
              <a:t> </a:t>
            </a:r>
            <a:r>
              <a:rPr lang="en-US" sz="2400" b="1" dirty="0" err="1"/>
              <a:t>il</a:t>
            </a:r>
            <a:r>
              <a:rPr lang="en-US" sz="2400" b="1" dirty="0"/>
              <a:t> </a:t>
            </a:r>
            <a:r>
              <a:rPr lang="en-US" sz="2400" b="1" dirty="0" err="1"/>
              <a:t>paziente</a:t>
            </a:r>
            <a:r>
              <a:rPr lang="en-US" sz="2400" b="1" dirty="0"/>
              <a:t> </a:t>
            </a:r>
            <a:r>
              <a:rPr lang="en-US" sz="2400" b="1" dirty="0" err="1"/>
              <a:t>sia</a:t>
            </a:r>
            <a:r>
              <a:rPr lang="en-US" sz="2400" b="1" dirty="0"/>
              <a:t> </a:t>
            </a:r>
            <a:r>
              <a:rPr lang="en-US" sz="2400" b="1" dirty="0" err="1"/>
              <a:t>d’accordo</a:t>
            </a:r>
            <a:endParaRPr lang="it-IT" sz="2400" b="1" dirty="0"/>
          </a:p>
        </p:txBody>
      </p:sp>
      <p:sp>
        <p:nvSpPr>
          <p:cNvPr id="3" name="Titolo 2"/>
          <p:cNvSpPr>
            <a:spLocks noGrp="1"/>
          </p:cNvSpPr>
          <p:nvPr>
            <p:ph type="title"/>
          </p:nvPr>
        </p:nvSpPr>
        <p:spPr>
          <a:xfrm>
            <a:off x="2009775" y="285750"/>
            <a:ext cx="6258362" cy="1073696"/>
          </a:xfrm>
        </p:spPr>
        <p:txBody>
          <a:bodyPr>
            <a:normAutofit fontScale="90000"/>
          </a:bodyPr>
          <a:lstStyle/>
          <a:p>
            <a:r>
              <a:rPr lang="en-US" dirty="0"/>
              <a:t>IDENTIFICARE PROBLEMI E FARE DIAGNOSI:</a:t>
            </a:r>
            <a:r>
              <a:rPr lang="en-US" b="1" dirty="0"/>
              <a:t/>
            </a:r>
            <a:br>
              <a:rPr lang="en-US" b="1" dirty="0"/>
            </a:br>
            <a:r>
              <a:rPr lang="it-IT" b="1" dirty="0"/>
              <a:t>STEPS NEL RAGIONAMENTO CLINICO</a:t>
            </a:r>
            <a:endParaRPr lang="it-IT" dirty="0"/>
          </a:p>
        </p:txBody>
      </p:sp>
    </p:spTree>
    <p:extLst>
      <p:ext uri="{BB962C8B-B14F-4D97-AF65-F5344CB8AC3E}">
        <p14:creationId xmlns:p14="http://schemas.microsoft.com/office/powerpoint/2010/main" val="2345188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4294967295"/>
          </p:nvPr>
        </p:nvSpPr>
        <p:spPr>
          <a:xfrm>
            <a:off x="1549068" y="1463040"/>
            <a:ext cx="6484318" cy="4724400"/>
          </a:xfrm>
          <a:prstGeom prst="rect">
            <a:avLst/>
          </a:prstGeom>
        </p:spPr>
        <p:txBody>
          <a:bodyPr>
            <a:normAutofit fontScale="92500" lnSpcReduction="10000"/>
          </a:bodyPr>
          <a:lstStyle/>
          <a:p>
            <a:r>
              <a:rPr lang="it-IT" sz="2000" dirty="0" err="1"/>
              <a:t>Patient</a:t>
            </a:r>
            <a:r>
              <a:rPr lang="it-IT" sz="2000" dirty="0"/>
              <a:t> </a:t>
            </a:r>
            <a:r>
              <a:rPr lang="it-IT" sz="2000" dirty="0" err="1"/>
              <a:t>problems</a:t>
            </a:r>
            <a:r>
              <a:rPr lang="it-IT" sz="2000" dirty="0"/>
              <a:t> </a:t>
            </a:r>
            <a:r>
              <a:rPr lang="en-US" sz="2000" dirty="0"/>
              <a:t>often stem from a </a:t>
            </a:r>
            <a:r>
              <a:rPr lang="en-US" sz="2000" b="1" i="1" dirty="0">
                <a:solidFill>
                  <a:srgbClr val="FFC000"/>
                </a:solidFill>
              </a:rPr>
              <a:t>pathologic process </a:t>
            </a:r>
            <a:r>
              <a:rPr lang="en-US" sz="2000" dirty="0"/>
              <a:t>involving diseases of a body </a:t>
            </a:r>
            <a:r>
              <a:rPr lang="it-IT" sz="2000" dirty="0" err="1"/>
              <a:t>structure</a:t>
            </a:r>
            <a:r>
              <a:rPr lang="it-IT" sz="2000" dirty="0"/>
              <a:t>. </a:t>
            </a:r>
            <a:r>
              <a:rPr lang="en-US" sz="2000" dirty="0"/>
              <a:t>There are a number of such processes, variably classified, including congenital, inflammatory or infectious, immunologic, neoplastic, metabolic, nutritional, degenerative, vascular, traumatic, and toxic.</a:t>
            </a:r>
          </a:p>
          <a:p>
            <a:endParaRPr lang="en-US" sz="2000" dirty="0"/>
          </a:p>
          <a:p>
            <a:r>
              <a:rPr lang="en-US" sz="2000" dirty="0"/>
              <a:t>Other problems are </a:t>
            </a:r>
            <a:r>
              <a:rPr lang="en-US" sz="2000" b="1" i="1" dirty="0">
                <a:solidFill>
                  <a:srgbClr val="FFC000"/>
                </a:solidFill>
              </a:rPr>
              <a:t>pathophysiologic</a:t>
            </a:r>
            <a:r>
              <a:rPr lang="en-US" sz="2000" i="1" dirty="0"/>
              <a:t>, </a:t>
            </a:r>
            <a:r>
              <a:rPr lang="en-US" sz="2000" dirty="0"/>
              <a:t>reflecting derangements of biologic functions, such as congestive heart failure or migraine headache. </a:t>
            </a:r>
          </a:p>
          <a:p>
            <a:endParaRPr lang="en-US" sz="2000" dirty="0"/>
          </a:p>
          <a:p>
            <a:r>
              <a:rPr lang="en-US" sz="2000" dirty="0"/>
              <a:t>Still other problems are </a:t>
            </a:r>
            <a:r>
              <a:rPr lang="en-US" sz="2000" b="1" i="1" dirty="0">
                <a:solidFill>
                  <a:srgbClr val="FFC000"/>
                </a:solidFill>
              </a:rPr>
              <a:t>psychopathologic</a:t>
            </a:r>
            <a:r>
              <a:rPr lang="en-US" sz="2000" i="1" dirty="0"/>
              <a:t>, </a:t>
            </a:r>
            <a:r>
              <a:rPr lang="en-US" sz="2000" dirty="0"/>
              <a:t>such as disorders of mood like depression or headache as an expression of a somatization disorder.</a:t>
            </a:r>
          </a:p>
        </p:txBody>
      </p:sp>
      <p:sp>
        <p:nvSpPr>
          <p:cNvPr id="3" name="Titolo 2"/>
          <p:cNvSpPr>
            <a:spLocks noGrp="1"/>
          </p:cNvSpPr>
          <p:nvPr>
            <p:ph type="title"/>
          </p:nvPr>
        </p:nvSpPr>
        <p:spPr>
          <a:xfrm>
            <a:off x="1549068" y="68225"/>
            <a:ext cx="7055380" cy="1400530"/>
          </a:xfrm>
        </p:spPr>
        <p:txBody>
          <a:bodyPr>
            <a:normAutofit/>
          </a:bodyPr>
          <a:lstStyle/>
          <a:p>
            <a:r>
              <a:rPr lang="en-US" b="1" dirty="0" err="1"/>
              <a:t>Interpretare</a:t>
            </a:r>
            <a:r>
              <a:rPr lang="en-US" b="1" dirty="0"/>
              <a:t> </a:t>
            </a:r>
            <a:r>
              <a:rPr lang="en-US" b="1" dirty="0" err="1"/>
              <a:t>i</a:t>
            </a:r>
            <a:r>
              <a:rPr lang="en-US" b="1" dirty="0"/>
              <a:t> </a:t>
            </a:r>
            <a:r>
              <a:rPr lang="en-US" b="1" dirty="0" err="1"/>
              <a:t>risultati</a:t>
            </a:r>
            <a:r>
              <a:rPr lang="en-US" b="1" dirty="0"/>
              <a:t>!</a:t>
            </a:r>
            <a:endParaRPr lang="it-IT" dirty="0"/>
          </a:p>
        </p:txBody>
      </p:sp>
    </p:spTree>
    <p:extLst>
      <p:ext uri="{BB962C8B-B14F-4D97-AF65-F5344CB8AC3E}">
        <p14:creationId xmlns:p14="http://schemas.microsoft.com/office/powerpoint/2010/main" val="7117267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4294967295"/>
          </p:nvPr>
        </p:nvSpPr>
        <p:spPr>
          <a:xfrm>
            <a:off x="1876424" y="1844824"/>
            <a:ext cx="6886576" cy="4724400"/>
          </a:xfrm>
          <a:prstGeom prst="rect">
            <a:avLst/>
          </a:prstGeom>
        </p:spPr>
        <p:txBody>
          <a:bodyPr>
            <a:normAutofit/>
          </a:bodyPr>
          <a:lstStyle/>
          <a:p>
            <a:pPr marL="342900" indent="-342900">
              <a:buFont typeface="+mj-lt"/>
              <a:buAutoNum type="arabicPeriod"/>
            </a:pPr>
            <a:r>
              <a:rPr lang="en-US" sz="2000" i="1" dirty="0" err="1"/>
              <a:t>Seleziona</a:t>
            </a:r>
            <a:r>
              <a:rPr lang="en-US" sz="2000" i="1" dirty="0"/>
              <a:t> I </a:t>
            </a:r>
            <a:r>
              <a:rPr lang="en-US" sz="2000" i="1" dirty="0" err="1"/>
              <a:t>più</a:t>
            </a:r>
            <a:r>
              <a:rPr lang="en-US" sz="2000" i="1" dirty="0"/>
              <a:t> </a:t>
            </a:r>
            <a:r>
              <a:rPr lang="en-US" sz="2000" i="1" dirty="0" err="1"/>
              <a:t>specifici</a:t>
            </a:r>
            <a:r>
              <a:rPr lang="en-US" sz="2000" i="1" dirty="0"/>
              <a:t> e </a:t>
            </a:r>
            <a:r>
              <a:rPr lang="en-US" sz="2000" i="1" dirty="0" err="1"/>
              <a:t>critici</a:t>
            </a:r>
            <a:r>
              <a:rPr lang="en-US" sz="2000" i="1" dirty="0"/>
              <a:t> </a:t>
            </a:r>
            <a:r>
              <a:rPr lang="en-US" sz="2000" i="1" dirty="0" err="1"/>
              <a:t>segni</a:t>
            </a:r>
            <a:r>
              <a:rPr lang="en-US" sz="2000" i="1" dirty="0"/>
              <a:t> in </a:t>
            </a:r>
            <a:r>
              <a:rPr lang="en-US" sz="2000" i="1" dirty="0" err="1"/>
              <a:t>grado</a:t>
            </a:r>
            <a:r>
              <a:rPr lang="en-US" sz="2000" i="1" dirty="0"/>
              <a:t> di </a:t>
            </a:r>
            <a:r>
              <a:rPr lang="en-US" sz="2000" i="1" dirty="0" err="1"/>
              <a:t>supportare</a:t>
            </a:r>
            <a:r>
              <a:rPr lang="en-US" sz="2000" i="1" dirty="0"/>
              <a:t> la </a:t>
            </a:r>
            <a:r>
              <a:rPr lang="en-US" sz="2000" i="1" dirty="0" err="1"/>
              <a:t>tua</a:t>
            </a:r>
            <a:r>
              <a:rPr lang="en-US" sz="2000" i="1" dirty="0"/>
              <a:t> </a:t>
            </a:r>
            <a:r>
              <a:rPr lang="en-US" sz="2000" i="1" dirty="0" err="1"/>
              <a:t>ipotesi</a:t>
            </a:r>
            <a:r>
              <a:rPr lang="en-US" sz="2000" i="1" dirty="0"/>
              <a:t> </a:t>
            </a:r>
          </a:p>
          <a:p>
            <a:pPr marL="342900" indent="-342900">
              <a:buFont typeface="+mj-lt"/>
              <a:buAutoNum type="arabicPeriod"/>
            </a:pPr>
            <a:r>
              <a:rPr lang="en-US" sz="2000" i="1" dirty="0" err="1"/>
              <a:t>Confronta</a:t>
            </a:r>
            <a:r>
              <a:rPr lang="en-US" sz="2000" i="1" dirty="0"/>
              <a:t> I </a:t>
            </a:r>
            <a:r>
              <a:rPr lang="en-US" sz="2000" i="1" dirty="0" err="1"/>
              <a:t>tuoi</a:t>
            </a:r>
            <a:r>
              <a:rPr lang="en-US" sz="2000" i="1" dirty="0"/>
              <a:t> </a:t>
            </a:r>
            <a:r>
              <a:rPr lang="en-US" sz="2000" i="1" dirty="0" err="1"/>
              <a:t>riscontri</a:t>
            </a:r>
            <a:r>
              <a:rPr lang="en-US" sz="2000" i="1" dirty="0"/>
              <a:t> con </a:t>
            </a:r>
            <a:r>
              <a:rPr lang="en-US" sz="2000" i="1" dirty="0" err="1"/>
              <a:t>tutte</a:t>
            </a:r>
            <a:r>
              <a:rPr lang="en-US" sz="2000" i="1" dirty="0"/>
              <a:t> le </a:t>
            </a:r>
            <a:r>
              <a:rPr lang="en-US" sz="2000" i="1" dirty="0" err="1"/>
              <a:t>condizioni</a:t>
            </a:r>
            <a:r>
              <a:rPr lang="en-US" sz="2000" i="1" dirty="0"/>
              <a:t> </a:t>
            </a:r>
            <a:r>
              <a:rPr lang="en-US" sz="2000" i="1" dirty="0" err="1"/>
              <a:t>possibili</a:t>
            </a:r>
            <a:r>
              <a:rPr lang="en-US" sz="2000" i="1" dirty="0"/>
              <a:t> </a:t>
            </a:r>
            <a:r>
              <a:rPr lang="en-US" sz="2000" i="1" dirty="0" err="1"/>
              <a:t>che</a:t>
            </a:r>
            <a:r>
              <a:rPr lang="en-US" sz="2000" i="1" dirty="0"/>
              <a:t> </a:t>
            </a:r>
            <a:r>
              <a:rPr lang="en-US" sz="2000" i="1" dirty="0" err="1"/>
              <a:t>possono</a:t>
            </a:r>
            <a:r>
              <a:rPr lang="en-US" sz="2000" i="1" dirty="0"/>
              <a:t> </a:t>
            </a:r>
            <a:r>
              <a:rPr lang="en-US" sz="2000" i="1" dirty="0" err="1"/>
              <a:t>causarli</a:t>
            </a:r>
            <a:r>
              <a:rPr lang="it-IT" sz="2000" i="1" dirty="0"/>
              <a:t>.</a:t>
            </a:r>
          </a:p>
          <a:p>
            <a:pPr marL="342900" indent="-342900">
              <a:buFont typeface="+mj-lt"/>
              <a:buAutoNum type="arabicPeriod"/>
            </a:pPr>
            <a:r>
              <a:rPr lang="en-US" sz="2000" i="1" dirty="0" err="1"/>
              <a:t>Elimina</a:t>
            </a:r>
            <a:r>
              <a:rPr lang="en-US" sz="2000" i="1" dirty="0"/>
              <a:t> le </a:t>
            </a:r>
            <a:r>
              <a:rPr lang="en-US" sz="2000" i="1" dirty="0" err="1"/>
              <a:t>possibilità</a:t>
            </a:r>
            <a:r>
              <a:rPr lang="en-US" sz="2000" i="1" dirty="0"/>
              <a:t> </a:t>
            </a:r>
            <a:r>
              <a:rPr lang="en-US" sz="2000" i="1" dirty="0" err="1"/>
              <a:t>diagnostiche</a:t>
            </a:r>
            <a:r>
              <a:rPr lang="en-US" sz="2000" i="1" dirty="0"/>
              <a:t> </a:t>
            </a:r>
            <a:r>
              <a:rPr lang="en-US" sz="2000" i="1" dirty="0" err="1"/>
              <a:t>che</a:t>
            </a:r>
            <a:r>
              <a:rPr lang="en-US" sz="2000" i="1" dirty="0"/>
              <a:t> non </a:t>
            </a:r>
            <a:r>
              <a:rPr lang="en-US" sz="2000" i="1" dirty="0" err="1"/>
              <a:t>possono</a:t>
            </a:r>
            <a:r>
              <a:rPr lang="en-US" sz="2000" i="1" dirty="0"/>
              <a:t> </a:t>
            </a:r>
            <a:r>
              <a:rPr lang="en-US" sz="2000" i="1" dirty="0" err="1"/>
              <a:t>spiegare</a:t>
            </a:r>
            <a:r>
              <a:rPr lang="en-US" sz="2000" i="1" dirty="0"/>
              <a:t> I </a:t>
            </a:r>
            <a:r>
              <a:rPr lang="en-US" sz="2000" i="1" dirty="0" err="1"/>
              <a:t>segni</a:t>
            </a:r>
            <a:r>
              <a:rPr lang="en-US" sz="2000" i="1" dirty="0"/>
              <a:t> </a:t>
            </a:r>
            <a:r>
              <a:rPr lang="en-US" sz="2000" i="1" dirty="0" err="1"/>
              <a:t>che</a:t>
            </a:r>
            <a:r>
              <a:rPr lang="en-US" sz="2000" i="1" dirty="0"/>
              <a:t> </a:t>
            </a:r>
            <a:r>
              <a:rPr lang="en-US" sz="2000" i="1" dirty="0" err="1"/>
              <a:t>hai</a:t>
            </a:r>
            <a:r>
              <a:rPr lang="en-US" sz="2000" i="1" dirty="0"/>
              <a:t> </a:t>
            </a:r>
            <a:r>
              <a:rPr lang="en-US" sz="2000" i="1" dirty="0" err="1"/>
              <a:t>davanti</a:t>
            </a:r>
            <a:endParaRPr lang="en-US" sz="2000" i="1" dirty="0"/>
          </a:p>
          <a:p>
            <a:pPr marL="342900" indent="-342900">
              <a:buFont typeface="+mj-lt"/>
              <a:buAutoNum type="arabicPeriod"/>
            </a:pPr>
            <a:r>
              <a:rPr lang="en-US" sz="2000" b="1" i="1" dirty="0" err="1">
                <a:solidFill>
                  <a:srgbClr val="FFC000"/>
                </a:solidFill>
              </a:rPr>
              <a:t>Pesa</a:t>
            </a:r>
            <a:r>
              <a:rPr lang="en-US" sz="2000" b="1" i="1" dirty="0">
                <a:solidFill>
                  <a:srgbClr val="FFC000"/>
                </a:solidFill>
              </a:rPr>
              <a:t> le </a:t>
            </a:r>
            <a:r>
              <a:rPr lang="en-US" sz="2000" b="1" i="1" dirty="0" err="1">
                <a:solidFill>
                  <a:srgbClr val="FFC000"/>
                </a:solidFill>
              </a:rPr>
              <a:t>possibilità</a:t>
            </a:r>
            <a:r>
              <a:rPr lang="en-US" sz="2000" b="1" i="1" dirty="0">
                <a:solidFill>
                  <a:srgbClr val="FFC000"/>
                </a:solidFill>
              </a:rPr>
              <a:t> </a:t>
            </a:r>
            <a:r>
              <a:rPr lang="en-US" sz="2000" b="1" i="1" dirty="0" err="1">
                <a:solidFill>
                  <a:srgbClr val="FFC000"/>
                </a:solidFill>
              </a:rPr>
              <a:t>compatibili</a:t>
            </a:r>
            <a:r>
              <a:rPr lang="en-US" sz="2000" b="1" i="1" dirty="0">
                <a:solidFill>
                  <a:srgbClr val="FFC000"/>
                </a:solidFill>
              </a:rPr>
              <a:t> e </a:t>
            </a:r>
            <a:r>
              <a:rPr lang="en-US" sz="2000" b="1" i="1" dirty="0" err="1">
                <a:solidFill>
                  <a:srgbClr val="FFC000"/>
                </a:solidFill>
              </a:rPr>
              <a:t>seleziona</a:t>
            </a:r>
            <a:r>
              <a:rPr lang="en-US" sz="2000" b="1" i="1" dirty="0">
                <a:solidFill>
                  <a:srgbClr val="FFC000"/>
                </a:solidFill>
              </a:rPr>
              <a:t> la </a:t>
            </a:r>
            <a:r>
              <a:rPr lang="en-US" sz="2000" b="1" i="1" dirty="0" err="1">
                <a:solidFill>
                  <a:srgbClr val="FFC000"/>
                </a:solidFill>
              </a:rPr>
              <a:t>diagnosi</a:t>
            </a:r>
            <a:r>
              <a:rPr lang="en-US" sz="2000" b="1" i="1" dirty="0">
                <a:solidFill>
                  <a:srgbClr val="FFC000"/>
                </a:solidFill>
              </a:rPr>
              <a:t> </a:t>
            </a:r>
            <a:r>
              <a:rPr lang="en-US" sz="2000" b="1" i="1" dirty="0" err="1">
                <a:solidFill>
                  <a:srgbClr val="FFC000"/>
                </a:solidFill>
              </a:rPr>
              <a:t>più</a:t>
            </a:r>
            <a:r>
              <a:rPr lang="en-US" sz="2000" b="1" i="1" dirty="0">
                <a:solidFill>
                  <a:srgbClr val="FFC000"/>
                </a:solidFill>
              </a:rPr>
              <a:t> </a:t>
            </a:r>
            <a:r>
              <a:rPr lang="en-US" sz="2000" b="1" i="1" dirty="0" err="1">
                <a:solidFill>
                  <a:srgbClr val="FFC000"/>
                </a:solidFill>
              </a:rPr>
              <a:t>probabile</a:t>
            </a:r>
            <a:r>
              <a:rPr lang="en-US" sz="2000" b="1" i="1" dirty="0">
                <a:solidFill>
                  <a:srgbClr val="FFC000"/>
                </a:solidFill>
              </a:rPr>
              <a:t>.</a:t>
            </a:r>
          </a:p>
          <a:p>
            <a:pPr marL="457200" indent="-457200">
              <a:buFont typeface="+mj-lt"/>
              <a:buAutoNum type="arabicPeriod"/>
            </a:pPr>
            <a:r>
              <a:rPr lang="en-US" sz="2000" b="1" i="1" dirty="0" err="1">
                <a:solidFill>
                  <a:srgbClr val="FFC000"/>
                </a:solidFill>
              </a:rPr>
              <a:t>Presta</a:t>
            </a:r>
            <a:r>
              <a:rPr lang="en-US" sz="2000" b="1" i="1" dirty="0">
                <a:solidFill>
                  <a:srgbClr val="FFC000"/>
                </a:solidFill>
              </a:rPr>
              <a:t> </a:t>
            </a:r>
            <a:r>
              <a:rPr lang="en-US" sz="2000" b="1" i="1" dirty="0" err="1">
                <a:solidFill>
                  <a:srgbClr val="FFC000"/>
                </a:solidFill>
              </a:rPr>
              <a:t>speciale</a:t>
            </a:r>
            <a:r>
              <a:rPr lang="en-US" sz="2000" b="1" i="1" dirty="0">
                <a:solidFill>
                  <a:srgbClr val="FFC000"/>
                </a:solidFill>
              </a:rPr>
              <a:t> </a:t>
            </a:r>
            <a:r>
              <a:rPr lang="en-US" sz="2000" b="1" i="1" dirty="0" err="1">
                <a:solidFill>
                  <a:srgbClr val="FFC000"/>
                </a:solidFill>
              </a:rPr>
              <a:t>attenzione</a:t>
            </a:r>
            <a:r>
              <a:rPr lang="en-US" sz="2000" b="1" i="1" dirty="0">
                <a:solidFill>
                  <a:srgbClr val="FFC000"/>
                </a:solidFill>
              </a:rPr>
              <a:t> </a:t>
            </a:r>
            <a:r>
              <a:rPr lang="en-US" sz="2000" b="1" i="1" dirty="0" err="1">
                <a:solidFill>
                  <a:srgbClr val="FFC000"/>
                </a:solidFill>
              </a:rPr>
              <a:t>alle</a:t>
            </a:r>
            <a:r>
              <a:rPr lang="en-US" sz="2000" b="1" i="1" dirty="0">
                <a:solidFill>
                  <a:srgbClr val="FFC000"/>
                </a:solidFill>
              </a:rPr>
              <a:t> </a:t>
            </a:r>
            <a:r>
              <a:rPr lang="en-US" sz="2000" b="1" i="1" dirty="0" err="1">
                <a:solidFill>
                  <a:srgbClr val="FFC000"/>
                </a:solidFill>
              </a:rPr>
              <a:t>condizioni</a:t>
            </a:r>
            <a:r>
              <a:rPr lang="en-US" sz="2000" b="1" i="1" dirty="0">
                <a:solidFill>
                  <a:srgbClr val="FFC000"/>
                </a:solidFill>
              </a:rPr>
              <a:t> </a:t>
            </a:r>
            <a:r>
              <a:rPr lang="en-US" sz="2000" b="1" i="1" dirty="0" err="1">
                <a:solidFill>
                  <a:srgbClr val="FFC000"/>
                </a:solidFill>
              </a:rPr>
              <a:t>rischiose</a:t>
            </a:r>
            <a:r>
              <a:rPr lang="en-US" sz="2000" b="1" i="1" dirty="0">
                <a:solidFill>
                  <a:srgbClr val="FFC000"/>
                </a:solidFill>
              </a:rPr>
              <a:t> per la vita e </a:t>
            </a:r>
            <a:r>
              <a:rPr lang="en-US" sz="2000" b="1" i="1" dirty="0" err="1">
                <a:solidFill>
                  <a:srgbClr val="FFC000"/>
                </a:solidFill>
              </a:rPr>
              <a:t>trattabili</a:t>
            </a:r>
            <a:r>
              <a:rPr lang="en-US" sz="2000" b="1" i="1" dirty="0">
                <a:solidFill>
                  <a:srgbClr val="FFC000"/>
                </a:solidFill>
              </a:rPr>
              <a:t> </a:t>
            </a:r>
          </a:p>
          <a:p>
            <a:pPr marL="457200" indent="-457200">
              <a:buFont typeface="+mj-lt"/>
              <a:buAutoNum type="arabicPeriod"/>
            </a:pPr>
            <a:r>
              <a:rPr lang="en-US" sz="2000" b="1" i="1" dirty="0">
                <a:solidFill>
                  <a:srgbClr val="FF0000"/>
                </a:solidFill>
              </a:rPr>
              <a:t> (Una </a:t>
            </a:r>
            <a:r>
              <a:rPr lang="en-US" sz="2000" b="1" i="1" dirty="0" err="1">
                <a:solidFill>
                  <a:srgbClr val="FF0000"/>
                </a:solidFill>
              </a:rPr>
              <a:t>regola</a:t>
            </a:r>
            <a:r>
              <a:rPr lang="en-US" sz="2000" b="1" i="1" dirty="0">
                <a:solidFill>
                  <a:srgbClr val="FF0000"/>
                </a:solidFill>
              </a:rPr>
              <a:t> è </a:t>
            </a:r>
            <a:r>
              <a:rPr lang="en-US" sz="2000" b="1" i="1" dirty="0" err="1">
                <a:solidFill>
                  <a:srgbClr val="FF0000"/>
                </a:solidFill>
              </a:rPr>
              <a:t>sempre</a:t>
            </a:r>
            <a:r>
              <a:rPr lang="en-US" sz="2000" b="1" i="1" dirty="0">
                <a:solidFill>
                  <a:srgbClr val="FF0000"/>
                </a:solidFill>
              </a:rPr>
              <a:t> : </a:t>
            </a:r>
            <a:r>
              <a:rPr lang="en-US" sz="2000" b="1" i="1" dirty="0" err="1">
                <a:solidFill>
                  <a:srgbClr val="FF0000"/>
                </a:solidFill>
              </a:rPr>
              <a:t>escludere</a:t>
            </a:r>
            <a:r>
              <a:rPr lang="en-US" sz="2000" b="1" i="1" dirty="0">
                <a:solidFill>
                  <a:srgbClr val="FF0000"/>
                </a:solidFill>
              </a:rPr>
              <a:t> la </a:t>
            </a:r>
            <a:r>
              <a:rPr lang="en-US" sz="2000" b="1" i="1" dirty="0" err="1">
                <a:solidFill>
                  <a:srgbClr val="FF0000"/>
                </a:solidFill>
              </a:rPr>
              <a:t>possibilità</a:t>
            </a:r>
            <a:r>
              <a:rPr lang="en-US" sz="2000" b="1" i="1" dirty="0">
                <a:solidFill>
                  <a:srgbClr val="FF0000"/>
                </a:solidFill>
              </a:rPr>
              <a:t> </a:t>
            </a:r>
            <a:r>
              <a:rPr lang="en-US" sz="2000" b="1" i="1" dirty="0" err="1">
                <a:solidFill>
                  <a:srgbClr val="FF0000"/>
                </a:solidFill>
              </a:rPr>
              <a:t>peggiore</a:t>
            </a:r>
            <a:r>
              <a:rPr lang="en-US" sz="2000" b="1" i="1" dirty="0">
                <a:solidFill>
                  <a:srgbClr val="FF0000"/>
                </a:solidFill>
              </a:rPr>
              <a:t> </a:t>
            </a:r>
            <a:r>
              <a:rPr lang="en-US" sz="2000" b="1" i="1" dirty="0" err="1">
                <a:solidFill>
                  <a:srgbClr val="FF0000"/>
                </a:solidFill>
              </a:rPr>
              <a:t>nella</a:t>
            </a:r>
            <a:r>
              <a:rPr lang="en-US" sz="2000" b="1" i="1" dirty="0">
                <a:solidFill>
                  <a:srgbClr val="FF0000"/>
                </a:solidFill>
              </a:rPr>
              <a:t> </a:t>
            </a:r>
            <a:r>
              <a:rPr lang="en-US" sz="2000" b="1" i="1" dirty="0" err="1">
                <a:solidFill>
                  <a:srgbClr val="FF0000"/>
                </a:solidFill>
              </a:rPr>
              <a:t>lista</a:t>
            </a:r>
            <a:r>
              <a:rPr lang="en-US" sz="2000" b="1" i="1" dirty="0">
                <a:solidFill>
                  <a:srgbClr val="FF0000"/>
                </a:solidFill>
              </a:rPr>
              <a:t> </a:t>
            </a:r>
            <a:r>
              <a:rPr lang="en-US" sz="2000" b="1" i="1" dirty="0" err="1">
                <a:solidFill>
                  <a:srgbClr val="FF0000"/>
                </a:solidFill>
              </a:rPr>
              <a:t>delle</a:t>
            </a:r>
            <a:r>
              <a:rPr lang="en-US" sz="2000" b="1" i="1" dirty="0">
                <a:solidFill>
                  <a:srgbClr val="FF0000"/>
                </a:solidFill>
              </a:rPr>
              <a:t> </a:t>
            </a:r>
            <a:r>
              <a:rPr lang="en-US" sz="2000" b="1" i="1" dirty="0" err="1">
                <a:solidFill>
                  <a:srgbClr val="FF0000"/>
                </a:solidFill>
              </a:rPr>
              <a:t>diagnosi</a:t>
            </a:r>
            <a:r>
              <a:rPr lang="en-US" sz="2000" b="1" i="1" dirty="0">
                <a:solidFill>
                  <a:srgbClr val="FF0000"/>
                </a:solidFill>
              </a:rPr>
              <a:t> </a:t>
            </a:r>
            <a:r>
              <a:rPr lang="en-US" sz="2000" b="1" i="1" dirty="0" err="1">
                <a:solidFill>
                  <a:srgbClr val="FF0000"/>
                </a:solidFill>
              </a:rPr>
              <a:t>differenziali</a:t>
            </a:r>
            <a:r>
              <a:rPr lang="it-IT" sz="2000" i="1" dirty="0">
                <a:solidFill>
                  <a:srgbClr val="FF0000"/>
                </a:solidFill>
              </a:rPr>
              <a:t>).</a:t>
            </a:r>
            <a:endParaRPr lang="it-IT" sz="2000" b="1" dirty="0">
              <a:solidFill>
                <a:srgbClr val="FF0000"/>
              </a:solidFill>
            </a:endParaRPr>
          </a:p>
        </p:txBody>
      </p:sp>
      <p:sp>
        <p:nvSpPr>
          <p:cNvPr id="3" name="Titolo 2"/>
          <p:cNvSpPr>
            <a:spLocks noGrp="1"/>
          </p:cNvSpPr>
          <p:nvPr>
            <p:ph type="title"/>
          </p:nvPr>
        </p:nvSpPr>
        <p:spPr>
          <a:xfrm>
            <a:off x="1876424" y="288776"/>
            <a:ext cx="6410325" cy="1638300"/>
          </a:xfrm>
        </p:spPr>
        <p:txBody>
          <a:bodyPr>
            <a:normAutofit/>
          </a:bodyPr>
          <a:lstStyle/>
          <a:p>
            <a:r>
              <a:rPr lang="en-US" b="1" dirty="0"/>
              <a:t>Fare </a:t>
            </a:r>
            <a:r>
              <a:rPr lang="en-US" b="1" dirty="0" err="1"/>
              <a:t>ipotesi</a:t>
            </a:r>
            <a:r>
              <a:rPr lang="en-US" b="1" dirty="0"/>
              <a:t> </a:t>
            </a:r>
            <a:r>
              <a:rPr lang="en-US" b="1" dirty="0" err="1"/>
              <a:t>sulla</a:t>
            </a:r>
            <a:r>
              <a:rPr lang="en-US" b="1" dirty="0"/>
              <a:t> </a:t>
            </a:r>
            <a:r>
              <a:rPr lang="en-US" b="1" dirty="0" err="1"/>
              <a:t>natura</a:t>
            </a:r>
            <a:r>
              <a:rPr lang="en-US" b="1" dirty="0"/>
              <a:t> del </a:t>
            </a:r>
            <a:r>
              <a:rPr lang="en-US" b="1" dirty="0" err="1"/>
              <a:t>problema</a:t>
            </a:r>
            <a:r>
              <a:rPr lang="en-US" b="1" dirty="0"/>
              <a:t> del </a:t>
            </a:r>
            <a:r>
              <a:rPr lang="en-US" b="1" dirty="0" err="1"/>
              <a:t>paziente</a:t>
            </a:r>
            <a:endParaRPr lang="it-IT" dirty="0"/>
          </a:p>
        </p:txBody>
      </p:sp>
    </p:spTree>
    <p:extLst>
      <p:ext uri="{BB962C8B-B14F-4D97-AF65-F5344CB8AC3E}">
        <p14:creationId xmlns:p14="http://schemas.microsoft.com/office/powerpoint/2010/main" val="311363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xmlns="" id="{63ED987B-F4D9-4D71-8637-76B792E07438}"/>
              </a:ext>
            </a:extLst>
          </p:cNvPr>
          <p:cNvSpPr/>
          <p:nvPr/>
        </p:nvSpPr>
        <p:spPr>
          <a:xfrm>
            <a:off x="1276350" y="1381125"/>
            <a:ext cx="7077075" cy="5109091"/>
          </a:xfrm>
          <a:prstGeom prst="rect">
            <a:avLst/>
          </a:prstGeom>
        </p:spPr>
        <p:txBody>
          <a:bodyPr wrap="square">
            <a:spAutoFit/>
          </a:bodyPr>
          <a:lstStyle/>
          <a:p>
            <a:pPr marL="342900" indent="-342900">
              <a:buFont typeface="Arial" panose="020B0604020202020204" pitchFamily="34" charset="0"/>
              <a:buChar char="•"/>
            </a:pPr>
            <a:endParaRPr lang="it-IT" sz="2000" dirty="0">
              <a:latin typeface="+mj-lt"/>
              <a:cs typeface="Calibri" panose="020F0502020204030204" pitchFamily="34" charset="0"/>
            </a:endParaRPr>
          </a:p>
          <a:p>
            <a:pPr marL="285750" indent="-285750">
              <a:buFont typeface="Arial" panose="020B0604020202020204" pitchFamily="34" charset="0"/>
              <a:buChar char="•"/>
            </a:pPr>
            <a:r>
              <a:rPr lang="it-IT" dirty="0">
                <a:latin typeface="+mj-lt"/>
                <a:cs typeface="Calibri" panose="020F0502020204030204" pitchFamily="34" charset="0"/>
              </a:rPr>
              <a:t> Generalità del paziente.</a:t>
            </a:r>
          </a:p>
          <a:p>
            <a:pPr marL="285750" indent="-285750">
              <a:buFont typeface="Arial" panose="020B0604020202020204" pitchFamily="34" charset="0"/>
              <a:buChar char="•"/>
            </a:pPr>
            <a:r>
              <a:rPr lang="it-IT" dirty="0">
                <a:latin typeface="+mj-lt"/>
                <a:cs typeface="Calibri" panose="020F0502020204030204" pitchFamily="34" charset="0"/>
              </a:rPr>
              <a:t> Data e ora di ricovero.</a:t>
            </a:r>
          </a:p>
          <a:p>
            <a:pPr marL="285750" indent="-285750">
              <a:buFont typeface="Arial" panose="020B0604020202020204" pitchFamily="34" charset="0"/>
              <a:buChar char="•"/>
            </a:pPr>
            <a:r>
              <a:rPr lang="it-IT" dirty="0">
                <a:latin typeface="+mj-lt"/>
                <a:cs typeface="Calibri" panose="020F0502020204030204" pitchFamily="34" charset="0"/>
              </a:rPr>
              <a:t> Diagnosi all’ingresso.</a:t>
            </a:r>
          </a:p>
          <a:p>
            <a:pPr marL="285750" indent="-285750">
              <a:buFont typeface="Arial" panose="020B0604020202020204" pitchFamily="34" charset="0"/>
              <a:buChar char="•"/>
            </a:pPr>
            <a:r>
              <a:rPr lang="it-IT" dirty="0">
                <a:latin typeface="+mj-lt"/>
                <a:cs typeface="Calibri" panose="020F0502020204030204" pitchFamily="34" charset="0"/>
              </a:rPr>
              <a:t> Anamnesi patologica remota e prossima.</a:t>
            </a:r>
          </a:p>
          <a:p>
            <a:pPr marL="285750" indent="-285750">
              <a:buFont typeface="Arial" panose="020B0604020202020204" pitchFamily="34" charset="0"/>
              <a:buChar char="•"/>
            </a:pPr>
            <a:r>
              <a:rPr lang="it-IT" dirty="0">
                <a:latin typeface="+mj-lt"/>
                <a:cs typeface="Calibri" panose="020F0502020204030204" pitchFamily="34" charset="0"/>
              </a:rPr>
              <a:t> Esame obiettivo al ricovero.</a:t>
            </a:r>
          </a:p>
          <a:p>
            <a:pPr marL="285750" indent="-285750">
              <a:buFont typeface="Arial" panose="020B0604020202020204" pitchFamily="34" charset="0"/>
              <a:buChar char="•"/>
            </a:pPr>
            <a:r>
              <a:rPr lang="it-IT" dirty="0">
                <a:latin typeface="+mj-lt"/>
                <a:cs typeface="Calibri" panose="020F0502020204030204" pitchFamily="34" charset="0"/>
              </a:rPr>
              <a:t> Diario clinico</a:t>
            </a:r>
          </a:p>
          <a:p>
            <a:pPr marL="285750" indent="-285750">
              <a:buFont typeface="Arial" panose="020B0604020202020204" pitchFamily="34" charset="0"/>
              <a:buChar char="•"/>
            </a:pPr>
            <a:r>
              <a:rPr lang="it-IT" dirty="0">
                <a:latin typeface="+mj-lt"/>
                <a:cs typeface="Calibri" panose="020F0502020204030204" pitchFamily="34" charset="0"/>
              </a:rPr>
              <a:t> Indagini diagnostiche, esami di laboratorio, accertamenti specialistici.</a:t>
            </a:r>
          </a:p>
          <a:p>
            <a:pPr marL="285750" indent="-285750">
              <a:buFont typeface="Arial" panose="020B0604020202020204" pitchFamily="34" charset="0"/>
              <a:buChar char="•"/>
            </a:pPr>
            <a:r>
              <a:rPr lang="it-IT" dirty="0">
                <a:latin typeface="+mj-lt"/>
                <a:cs typeface="Calibri" panose="020F0502020204030204" pitchFamily="34" charset="0"/>
              </a:rPr>
              <a:t> Terapie praticate durante la degenza.</a:t>
            </a:r>
          </a:p>
          <a:p>
            <a:pPr marL="285750" indent="-285750">
              <a:buFont typeface="Arial" panose="020B0604020202020204" pitchFamily="34" charset="0"/>
              <a:buChar char="•"/>
            </a:pPr>
            <a:r>
              <a:rPr lang="it-IT" dirty="0">
                <a:latin typeface="+mj-lt"/>
                <a:cs typeface="Calibri" panose="020F0502020204030204" pitchFamily="34" charset="0"/>
              </a:rPr>
              <a:t> Diagnosi alla dimissione.</a:t>
            </a:r>
          </a:p>
          <a:p>
            <a:pPr marL="285750" indent="-285750">
              <a:buFont typeface="Arial" panose="020B0604020202020204" pitchFamily="34" charset="0"/>
              <a:buChar char="•"/>
            </a:pPr>
            <a:r>
              <a:rPr lang="it-IT" dirty="0">
                <a:latin typeface="+mj-lt"/>
                <a:cs typeface="Calibri" panose="020F0502020204030204" pitchFamily="34" charset="0"/>
              </a:rPr>
              <a:t> Data e ora della dimissione.</a:t>
            </a:r>
          </a:p>
          <a:p>
            <a:pPr marL="285750" indent="-285750">
              <a:buFont typeface="Arial" panose="020B0604020202020204" pitchFamily="34" charset="0"/>
              <a:buChar char="•"/>
            </a:pPr>
            <a:r>
              <a:rPr lang="it-IT" dirty="0">
                <a:latin typeface="+mj-lt"/>
                <a:cs typeface="Calibri" panose="020F0502020204030204" pitchFamily="34" charset="0"/>
              </a:rPr>
              <a:t> Parere dei sanitari alla dimissione.</a:t>
            </a:r>
          </a:p>
          <a:p>
            <a:pPr marL="285750" indent="-285750">
              <a:buFont typeface="Arial" panose="020B0604020202020204" pitchFamily="34" charset="0"/>
              <a:buChar char="•"/>
            </a:pPr>
            <a:r>
              <a:rPr lang="it-IT" dirty="0">
                <a:latin typeface="+mj-lt"/>
                <a:cs typeface="Calibri" panose="020F0502020204030204" pitchFamily="34" charset="0"/>
              </a:rPr>
              <a:t> Eventuale trasferimento ad altro ospedale con o senza ambulanza.</a:t>
            </a:r>
          </a:p>
          <a:p>
            <a:pPr marL="285750" indent="-285750">
              <a:buFont typeface="Arial" panose="020B0604020202020204" pitchFamily="34" charset="0"/>
              <a:buChar char="•"/>
            </a:pPr>
            <a:r>
              <a:rPr lang="it-IT" dirty="0">
                <a:latin typeface="+mj-lt"/>
                <a:cs typeface="Calibri" panose="020F0502020204030204" pitchFamily="34" charset="0"/>
              </a:rPr>
              <a:t> Dichiarazioni esplicite relative al consenso del paziente (necessario tutte le volte che l’atto medico o chirurgico ecceda la normale routine).</a:t>
            </a:r>
          </a:p>
        </p:txBody>
      </p:sp>
      <p:sp>
        <p:nvSpPr>
          <p:cNvPr id="5" name="Titolo 4">
            <a:extLst>
              <a:ext uri="{FF2B5EF4-FFF2-40B4-BE49-F238E27FC236}">
                <a16:creationId xmlns:a16="http://schemas.microsoft.com/office/drawing/2014/main" xmlns="" id="{4B204602-F53C-4B74-BF49-55F5A4225734}"/>
              </a:ext>
            </a:extLst>
          </p:cNvPr>
          <p:cNvSpPr>
            <a:spLocks noGrp="1"/>
          </p:cNvSpPr>
          <p:nvPr>
            <p:ph type="title"/>
          </p:nvPr>
        </p:nvSpPr>
        <p:spPr>
          <a:xfrm>
            <a:off x="1602301" y="100235"/>
            <a:ext cx="7265474" cy="1280890"/>
          </a:xfrm>
        </p:spPr>
        <p:txBody>
          <a:bodyPr>
            <a:noAutofit/>
          </a:bodyPr>
          <a:lstStyle/>
          <a:p>
            <a:r>
              <a:rPr lang="it-IT" sz="3200" dirty="0">
                <a:solidFill>
                  <a:srgbClr val="FF0000"/>
                </a:solidFill>
                <a:latin typeface="+mn-lt"/>
              </a:rPr>
              <a:t>IL CONTENUTO DELLA CARTELLA CLINICA</a:t>
            </a:r>
            <a:br>
              <a:rPr lang="it-IT" sz="3200" dirty="0">
                <a:solidFill>
                  <a:srgbClr val="FF0000"/>
                </a:solidFill>
                <a:latin typeface="+mn-lt"/>
              </a:rPr>
            </a:br>
            <a:endParaRPr lang="it-IT" sz="3200" dirty="0">
              <a:solidFill>
                <a:srgbClr val="FF0000"/>
              </a:solidFill>
              <a:latin typeface="+mn-lt"/>
            </a:endParaRPr>
          </a:p>
        </p:txBody>
      </p:sp>
    </p:spTree>
    <p:extLst>
      <p:ext uri="{BB962C8B-B14F-4D97-AF65-F5344CB8AC3E}">
        <p14:creationId xmlns:p14="http://schemas.microsoft.com/office/powerpoint/2010/main" val="974897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4294967295"/>
          </p:nvPr>
        </p:nvSpPr>
        <p:spPr>
          <a:xfrm>
            <a:off x="1945202" y="2539346"/>
            <a:ext cx="6869234" cy="3694544"/>
          </a:xfrm>
          <a:prstGeom prst="rect">
            <a:avLst/>
          </a:prstGeom>
        </p:spPr>
        <p:txBody>
          <a:bodyPr>
            <a:normAutofit/>
          </a:bodyPr>
          <a:lstStyle/>
          <a:p>
            <a:r>
              <a:rPr lang="en-US" sz="2000" dirty="0" err="1"/>
              <a:t>Dovresti</a:t>
            </a:r>
            <a:r>
              <a:rPr lang="en-US" sz="2000" dirty="0"/>
              <a:t> </a:t>
            </a:r>
            <a:r>
              <a:rPr lang="en-US" sz="2000" dirty="0" err="1"/>
              <a:t>identificare</a:t>
            </a:r>
            <a:r>
              <a:rPr lang="en-US" sz="2000" dirty="0"/>
              <a:t> un piano </a:t>
            </a:r>
            <a:r>
              <a:rPr lang="en-US" sz="2000" dirty="0" err="1"/>
              <a:t>specifico</a:t>
            </a:r>
            <a:r>
              <a:rPr lang="en-US" sz="2000" dirty="0"/>
              <a:t> per </a:t>
            </a:r>
            <a:r>
              <a:rPr lang="en-US" sz="2000" dirty="0" err="1"/>
              <a:t>ogni</a:t>
            </a:r>
            <a:r>
              <a:rPr lang="en-US" sz="2000" dirty="0"/>
              <a:t> </a:t>
            </a:r>
            <a:r>
              <a:rPr lang="en-US" sz="2000" dirty="0" err="1"/>
              <a:t>paziente</a:t>
            </a:r>
            <a:r>
              <a:rPr lang="en-US" sz="2000" dirty="0"/>
              <a:t>. </a:t>
            </a:r>
          </a:p>
          <a:p>
            <a:r>
              <a:rPr lang="en-US" sz="2000" dirty="0"/>
              <a:t>Il </a:t>
            </a:r>
            <a:r>
              <a:rPr lang="en-US" sz="2000" dirty="0" err="1"/>
              <a:t>tuo</a:t>
            </a:r>
            <a:r>
              <a:rPr lang="en-US" sz="2000" dirty="0"/>
              <a:t> piano </a:t>
            </a:r>
            <a:r>
              <a:rPr lang="en-US" sz="2000" dirty="0" err="1"/>
              <a:t>dovrebbe</a:t>
            </a:r>
            <a:r>
              <a:rPr lang="en-US" sz="2000" dirty="0"/>
              <a:t> </a:t>
            </a:r>
            <a:r>
              <a:rPr lang="en-US" sz="2000" dirty="0" err="1"/>
              <a:t>fluire</a:t>
            </a:r>
            <a:r>
              <a:rPr lang="en-US" sz="2000" dirty="0"/>
              <a:t> </a:t>
            </a:r>
            <a:r>
              <a:rPr lang="en-US" sz="2000" dirty="0" err="1"/>
              <a:t>logicamente</a:t>
            </a:r>
            <a:r>
              <a:rPr lang="en-US" sz="2000" dirty="0"/>
              <a:t> </a:t>
            </a:r>
            <a:r>
              <a:rPr lang="en-US" sz="2000" dirty="0" err="1"/>
              <a:t>dai</a:t>
            </a:r>
            <a:r>
              <a:rPr lang="en-US" sz="2000" dirty="0"/>
              <a:t> problem o </a:t>
            </a:r>
            <a:r>
              <a:rPr lang="en-US" sz="2000" dirty="0" err="1"/>
              <a:t>diagnosi</a:t>
            </a:r>
            <a:r>
              <a:rPr lang="en-US" sz="2000" dirty="0"/>
              <a:t> </a:t>
            </a:r>
            <a:r>
              <a:rPr lang="en-US" sz="2000" dirty="0" err="1"/>
              <a:t>che</a:t>
            </a:r>
            <a:r>
              <a:rPr lang="en-US" sz="2000" dirty="0"/>
              <a:t> </a:t>
            </a:r>
            <a:r>
              <a:rPr lang="en-US" sz="2000" dirty="0" err="1"/>
              <a:t>hai</a:t>
            </a:r>
            <a:r>
              <a:rPr lang="en-US" sz="2000" dirty="0"/>
              <a:t> </a:t>
            </a:r>
            <a:r>
              <a:rPr lang="en-US" sz="2000" dirty="0" err="1"/>
              <a:t>ipotizzato</a:t>
            </a:r>
            <a:r>
              <a:rPr lang="en-US" sz="2000" dirty="0"/>
              <a:t> e </a:t>
            </a:r>
            <a:r>
              <a:rPr lang="en-US" sz="2000" dirty="0" err="1"/>
              <a:t>specificare</a:t>
            </a:r>
            <a:r>
              <a:rPr lang="en-US" sz="2000" dirty="0"/>
              <a:t> </a:t>
            </a:r>
            <a:r>
              <a:rPr lang="en-US" sz="2000" dirty="0" err="1"/>
              <a:t>gli</a:t>
            </a:r>
            <a:r>
              <a:rPr lang="en-US" sz="2000" dirty="0"/>
              <a:t> step necessary per </a:t>
            </a:r>
            <a:r>
              <a:rPr lang="en-US" sz="2000" dirty="0" err="1"/>
              <a:t>proseguire</a:t>
            </a:r>
            <a:endParaRPr lang="it-IT" sz="2000" dirty="0"/>
          </a:p>
          <a:p>
            <a:r>
              <a:rPr lang="en-US" sz="2000" dirty="0" err="1"/>
              <a:t>Gli</a:t>
            </a:r>
            <a:r>
              <a:rPr lang="en-US" sz="2000" dirty="0"/>
              <a:t> steps :</a:t>
            </a:r>
            <a:r>
              <a:rPr lang="en-US" sz="2000" dirty="0" err="1"/>
              <a:t>dai</a:t>
            </a:r>
            <a:r>
              <a:rPr lang="en-US" sz="2000" dirty="0"/>
              <a:t> tests per </a:t>
            </a:r>
            <a:r>
              <a:rPr lang="en-US" sz="2000" dirty="0" err="1"/>
              <a:t>confermare</a:t>
            </a:r>
            <a:r>
              <a:rPr lang="en-US" sz="2000" dirty="0"/>
              <a:t> o </a:t>
            </a:r>
            <a:r>
              <a:rPr lang="en-US" sz="2000" dirty="0" err="1"/>
              <a:t>valutare</a:t>
            </a:r>
            <a:r>
              <a:rPr lang="en-US" sz="2000" dirty="0"/>
              <a:t> </a:t>
            </a:r>
            <a:r>
              <a:rPr lang="en-US" sz="2000" dirty="0" err="1"/>
              <a:t>una</a:t>
            </a:r>
            <a:r>
              <a:rPr lang="en-US" sz="2000" dirty="0"/>
              <a:t> </a:t>
            </a:r>
            <a:r>
              <a:rPr lang="en-US" sz="2000" dirty="0" err="1"/>
              <a:t>diagnosi</a:t>
            </a:r>
            <a:r>
              <a:rPr lang="en-US" sz="2000" dirty="0"/>
              <a:t>, </a:t>
            </a:r>
            <a:r>
              <a:rPr lang="en-US" sz="2000" dirty="0" err="1"/>
              <a:t>alle</a:t>
            </a:r>
            <a:r>
              <a:rPr lang="en-US" sz="2000" dirty="0"/>
              <a:t> </a:t>
            </a:r>
            <a:r>
              <a:rPr lang="en-US" sz="2000" dirty="0" err="1"/>
              <a:t>consulenze</a:t>
            </a:r>
            <a:r>
              <a:rPr lang="en-US" sz="2000" dirty="0"/>
              <a:t> per </a:t>
            </a:r>
            <a:r>
              <a:rPr lang="en-US" sz="2000" dirty="0" err="1"/>
              <a:t>valutazioni</a:t>
            </a:r>
            <a:r>
              <a:rPr lang="en-US" sz="2000" dirty="0"/>
              <a:t> </a:t>
            </a:r>
            <a:r>
              <a:rPr lang="en-US" sz="2000" dirty="0" err="1"/>
              <a:t>specifiche</a:t>
            </a:r>
            <a:r>
              <a:rPr lang="en-US" sz="2000" dirty="0"/>
              <a:t>, ad </a:t>
            </a:r>
            <a:r>
              <a:rPr lang="en-US" sz="2000" dirty="0" err="1"/>
              <a:t>aggiunte</a:t>
            </a:r>
            <a:r>
              <a:rPr lang="en-US" sz="2000" dirty="0"/>
              <a:t>, o </a:t>
            </a:r>
            <a:r>
              <a:rPr lang="en-US" sz="2000" dirty="0" err="1"/>
              <a:t>rimozioni</a:t>
            </a:r>
            <a:r>
              <a:rPr lang="en-US" sz="2000" dirty="0"/>
              <a:t> o </a:t>
            </a:r>
            <a:r>
              <a:rPr lang="en-US" sz="2000" dirty="0" err="1"/>
              <a:t>cambiamenti</a:t>
            </a:r>
            <a:r>
              <a:rPr lang="en-US" sz="2000" dirty="0"/>
              <a:t> </a:t>
            </a:r>
            <a:r>
              <a:rPr lang="en-US" sz="2000" dirty="0" err="1"/>
              <a:t>nei</a:t>
            </a:r>
            <a:r>
              <a:rPr lang="en-US" sz="2000" dirty="0"/>
              <a:t> </a:t>
            </a:r>
            <a:r>
              <a:rPr lang="en-US" sz="2000" dirty="0" err="1"/>
              <a:t>farmaci</a:t>
            </a:r>
            <a:r>
              <a:rPr lang="en-US" sz="2000" dirty="0"/>
              <a:t> o </a:t>
            </a:r>
            <a:r>
              <a:rPr lang="en-US" sz="2000" dirty="0" err="1"/>
              <a:t>colloqui</a:t>
            </a:r>
            <a:r>
              <a:rPr lang="en-US" sz="2000" dirty="0"/>
              <a:t> con la </a:t>
            </a:r>
            <a:r>
              <a:rPr lang="en-US" sz="2000" dirty="0" err="1"/>
              <a:t>famiglia</a:t>
            </a:r>
            <a:r>
              <a:rPr lang="en-US" sz="2000" dirty="0"/>
              <a:t>.</a:t>
            </a:r>
            <a:endParaRPr lang="it-IT" sz="2000" dirty="0"/>
          </a:p>
        </p:txBody>
      </p:sp>
      <p:sp>
        <p:nvSpPr>
          <p:cNvPr id="3" name="Titolo 2"/>
          <p:cNvSpPr>
            <a:spLocks noGrp="1"/>
          </p:cNvSpPr>
          <p:nvPr>
            <p:ph type="title"/>
          </p:nvPr>
        </p:nvSpPr>
        <p:spPr/>
        <p:txBody>
          <a:bodyPr>
            <a:normAutofit/>
          </a:bodyPr>
          <a:lstStyle/>
          <a:p>
            <a:r>
              <a:rPr lang="en-US" b="1" dirty="0" err="1"/>
              <a:t>Sviluppa</a:t>
            </a:r>
            <a:r>
              <a:rPr lang="en-US" b="1" dirty="0"/>
              <a:t> un piano in accord con </a:t>
            </a:r>
            <a:r>
              <a:rPr lang="en-US" b="1" dirty="0" err="1"/>
              <a:t>il</a:t>
            </a:r>
            <a:r>
              <a:rPr lang="en-US" b="1" dirty="0"/>
              <a:t> </a:t>
            </a:r>
            <a:r>
              <a:rPr lang="en-US" b="1" dirty="0" err="1"/>
              <a:t>paziente</a:t>
            </a:r>
            <a:endParaRPr lang="it-IT" dirty="0"/>
          </a:p>
        </p:txBody>
      </p:sp>
    </p:spTree>
    <p:extLst>
      <p:ext uri="{BB962C8B-B14F-4D97-AF65-F5344CB8AC3E}">
        <p14:creationId xmlns:p14="http://schemas.microsoft.com/office/powerpoint/2010/main" val="10300626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4294967295"/>
          </p:nvPr>
        </p:nvSpPr>
        <p:spPr>
          <a:xfrm>
            <a:off x="2037494" y="2539346"/>
            <a:ext cx="6404611" cy="3694544"/>
          </a:xfrm>
          <a:prstGeom prst="rect">
            <a:avLst/>
          </a:prstGeom>
        </p:spPr>
        <p:txBody>
          <a:bodyPr/>
          <a:lstStyle/>
          <a:p>
            <a:r>
              <a:rPr lang="it-IT" sz="2800" b="1" dirty="0"/>
              <a:t>Pressione arteriosa elevata</a:t>
            </a:r>
          </a:p>
          <a:p>
            <a:endParaRPr lang="it-IT" sz="2000" b="1" dirty="0"/>
          </a:p>
          <a:p>
            <a:pPr marL="285750" indent="-285750">
              <a:buFont typeface="Arial" panose="020B0604020202020204" pitchFamily="34" charset="0"/>
              <a:buChar char="•"/>
            </a:pPr>
            <a:r>
              <a:rPr lang="en-US" sz="2000" dirty="0" err="1"/>
              <a:t>Ipertensione</a:t>
            </a:r>
            <a:r>
              <a:rPr lang="en-US" sz="2000" dirty="0"/>
              <a:t> </a:t>
            </a:r>
            <a:r>
              <a:rPr lang="en-US" sz="2000" dirty="0" err="1"/>
              <a:t>sistolica</a:t>
            </a:r>
            <a:r>
              <a:rPr lang="en-US" sz="2000" dirty="0"/>
              <a:t> </a:t>
            </a:r>
            <a:r>
              <a:rPr lang="en-US" sz="2000" dirty="0" err="1"/>
              <a:t>alla</a:t>
            </a:r>
            <a:r>
              <a:rPr lang="en-US" sz="2000" dirty="0"/>
              <a:t> prima </a:t>
            </a:r>
            <a:r>
              <a:rPr lang="en-US" sz="2000" dirty="0" err="1"/>
              <a:t>misurazione</a:t>
            </a:r>
            <a:r>
              <a:rPr lang="en-US" sz="2000" dirty="0"/>
              <a:t>.</a:t>
            </a:r>
          </a:p>
          <a:p>
            <a:pPr marL="285750" indent="-285750">
              <a:buFont typeface="Arial" panose="020B0604020202020204" pitchFamily="34" charset="0"/>
              <a:buChar char="•"/>
            </a:pPr>
            <a:r>
              <a:rPr lang="en-US" sz="2000" dirty="0" err="1"/>
              <a:t>Può</a:t>
            </a:r>
            <a:r>
              <a:rPr lang="en-US" sz="2000" dirty="0"/>
              <a:t> </a:t>
            </a:r>
            <a:r>
              <a:rPr lang="en-US" sz="2000" dirty="0" err="1"/>
              <a:t>essere</a:t>
            </a:r>
            <a:r>
              <a:rPr lang="en-US" sz="2000" dirty="0"/>
              <a:t> correlate </a:t>
            </a:r>
            <a:r>
              <a:rPr lang="en-US" sz="2000" dirty="0" err="1"/>
              <a:t>all’obesità</a:t>
            </a:r>
            <a:r>
              <a:rPr lang="en-US" sz="2000" dirty="0"/>
              <a:t>, </a:t>
            </a:r>
            <a:r>
              <a:rPr lang="en-US" sz="2000" dirty="0" err="1"/>
              <a:t>anche</a:t>
            </a:r>
            <a:r>
              <a:rPr lang="en-US" sz="2000" dirty="0"/>
              <a:t> </a:t>
            </a:r>
            <a:r>
              <a:rPr lang="en-US" sz="2000" dirty="0" err="1"/>
              <a:t>all’ansia</a:t>
            </a:r>
            <a:r>
              <a:rPr lang="en-US" sz="2000" dirty="0"/>
              <a:t> per la prima </a:t>
            </a:r>
            <a:r>
              <a:rPr lang="en-US" sz="2000" dirty="0" err="1"/>
              <a:t>visita</a:t>
            </a:r>
            <a:r>
              <a:rPr lang="en-US" sz="2000" dirty="0"/>
              <a:t>.</a:t>
            </a:r>
          </a:p>
          <a:p>
            <a:pPr marL="285750" indent="-285750">
              <a:buFont typeface="Arial" panose="020B0604020202020204" pitchFamily="34" charset="0"/>
              <a:buChar char="•"/>
            </a:pPr>
            <a:r>
              <a:rPr lang="en-US" sz="2000" dirty="0"/>
              <a:t> No </a:t>
            </a:r>
            <a:r>
              <a:rPr lang="en-US" sz="2000" dirty="0" err="1"/>
              <a:t>evidenza</a:t>
            </a:r>
            <a:r>
              <a:rPr lang="en-US" sz="2000" dirty="0"/>
              <a:t> di </a:t>
            </a:r>
            <a:r>
              <a:rPr lang="en-US" sz="2000" dirty="0" err="1"/>
              <a:t>danno</a:t>
            </a:r>
            <a:r>
              <a:rPr lang="en-US" sz="2000" dirty="0"/>
              <a:t> di </a:t>
            </a:r>
            <a:r>
              <a:rPr lang="en-US" sz="2000" dirty="0" err="1"/>
              <a:t>organo</a:t>
            </a:r>
            <a:r>
              <a:rPr lang="en-US" sz="2000" dirty="0"/>
              <a:t> </a:t>
            </a:r>
            <a:r>
              <a:rPr lang="en-US" sz="2000" dirty="0" err="1"/>
              <a:t>alla</a:t>
            </a:r>
            <a:r>
              <a:rPr lang="en-US" sz="2000" dirty="0"/>
              <a:t> retina o al </a:t>
            </a:r>
            <a:r>
              <a:rPr lang="en-US" sz="2000" dirty="0" err="1"/>
              <a:t>cuore</a:t>
            </a:r>
            <a:r>
              <a:rPr lang="en-US" sz="2000" dirty="0"/>
              <a:t>.</a:t>
            </a:r>
            <a:endParaRPr lang="it-IT" sz="2000" dirty="0"/>
          </a:p>
        </p:txBody>
      </p:sp>
      <p:sp>
        <p:nvSpPr>
          <p:cNvPr id="3" name="Titolo 2"/>
          <p:cNvSpPr>
            <a:spLocks noGrp="1"/>
          </p:cNvSpPr>
          <p:nvPr>
            <p:ph type="title"/>
          </p:nvPr>
        </p:nvSpPr>
        <p:spPr/>
        <p:txBody>
          <a:bodyPr>
            <a:normAutofit/>
          </a:bodyPr>
          <a:lstStyle/>
          <a:p>
            <a:r>
              <a:rPr lang="it-IT" dirty="0"/>
              <a:t>Esempio.  Un caso clinico molto semplice</a:t>
            </a:r>
          </a:p>
        </p:txBody>
      </p:sp>
    </p:spTree>
    <p:extLst>
      <p:ext uri="{BB962C8B-B14F-4D97-AF65-F5344CB8AC3E}">
        <p14:creationId xmlns:p14="http://schemas.microsoft.com/office/powerpoint/2010/main" val="11963379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Piano</a:t>
            </a:r>
          </a:p>
        </p:txBody>
      </p:sp>
      <p:sp>
        <p:nvSpPr>
          <p:cNvPr id="4" name="Segnaposto contenuto 3"/>
          <p:cNvSpPr>
            <a:spLocks noGrp="1"/>
          </p:cNvSpPr>
          <p:nvPr>
            <p:ph sz="quarter" idx="4294967295"/>
          </p:nvPr>
        </p:nvSpPr>
        <p:spPr>
          <a:xfrm>
            <a:off x="2195707" y="1767840"/>
            <a:ext cx="6088185" cy="4724400"/>
          </a:xfrm>
          <a:prstGeom prst="rect">
            <a:avLst/>
          </a:prstGeom>
        </p:spPr>
        <p:txBody>
          <a:bodyPr>
            <a:normAutofit/>
          </a:bodyPr>
          <a:lstStyle/>
          <a:p>
            <a:pPr marL="285750" indent="-285750">
              <a:buFont typeface="Arial" panose="020B0604020202020204" pitchFamily="34" charset="0"/>
              <a:buChar char="•"/>
            </a:pPr>
            <a:r>
              <a:rPr lang="en-US" sz="2400" dirty="0" err="1"/>
              <a:t>Discuti</a:t>
            </a:r>
            <a:r>
              <a:rPr lang="en-US" sz="2400" dirty="0"/>
              <a:t> </a:t>
            </a:r>
            <a:r>
              <a:rPr lang="en-US" sz="2400" dirty="0" err="1"/>
              <a:t>gli</a:t>
            </a:r>
            <a:r>
              <a:rPr lang="en-US" sz="2400" dirty="0"/>
              <a:t> standard per </a:t>
            </a:r>
            <a:r>
              <a:rPr lang="en-US" sz="2400" dirty="0" err="1"/>
              <a:t>misurare</a:t>
            </a:r>
            <a:r>
              <a:rPr lang="en-US" sz="2400" dirty="0"/>
              <a:t> la </a:t>
            </a:r>
            <a:r>
              <a:rPr lang="en-US" sz="2400" dirty="0" err="1"/>
              <a:t>pressione</a:t>
            </a:r>
            <a:r>
              <a:rPr lang="en-US" sz="2400" dirty="0"/>
              <a:t>. (2 volte al </a:t>
            </a:r>
            <a:r>
              <a:rPr lang="en-US" sz="2400" dirty="0" err="1"/>
              <a:t>giorno</a:t>
            </a:r>
            <a:r>
              <a:rPr lang="en-US" sz="2400" dirty="0"/>
              <a:t> per </a:t>
            </a:r>
            <a:r>
              <a:rPr lang="en-US" sz="2400" dirty="0" err="1"/>
              <a:t>almeno</a:t>
            </a:r>
            <a:r>
              <a:rPr lang="en-US" sz="2400" dirty="0"/>
              <a:t> 2 </a:t>
            </a:r>
            <a:r>
              <a:rPr lang="en-US" sz="2400" dirty="0" err="1"/>
              <a:t>settimane</a:t>
            </a:r>
            <a:r>
              <a:rPr lang="en-US" sz="2400" dirty="0"/>
              <a:t> di fila)</a:t>
            </a:r>
          </a:p>
          <a:p>
            <a:pPr marL="285750" indent="-285750">
              <a:buFont typeface="Arial" panose="020B0604020202020204" pitchFamily="34" charset="0"/>
              <a:buChar char="•"/>
            </a:pPr>
            <a:r>
              <a:rPr lang="en-US" sz="2400" dirty="0"/>
              <a:t> </a:t>
            </a:r>
            <a:r>
              <a:rPr lang="en-US" sz="2400" dirty="0" err="1"/>
              <a:t>Rimisura</a:t>
            </a:r>
            <a:r>
              <a:rPr lang="en-US" sz="2400" dirty="0"/>
              <a:t> la </a:t>
            </a:r>
            <a:r>
              <a:rPr lang="en-US" sz="2400" dirty="0" err="1"/>
              <a:t>pressione</a:t>
            </a:r>
            <a:r>
              <a:rPr lang="en-US" sz="2400" dirty="0"/>
              <a:t>, </a:t>
            </a:r>
            <a:r>
              <a:rPr lang="en-US" sz="2400" dirty="0" err="1"/>
              <a:t>utilizzando</a:t>
            </a:r>
            <a:r>
              <a:rPr lang="en-US" sz="2400" dirty="0"/>
              <a:t> un manicotti </a:t>
            </a:r>
            <a:r>
              <a:rPr lang="en-US" sz="2400" dirty="0" err="1"/>
              <a:t>più</a:t>
            </a:r>
            <a:r>
              <a:rPr lang="en-US" sz="2400" dirty="0"/>
              <a:t> </a:t>
            </a:r>
            <a:r>
              <a:rPr lang="en-US" sz="2400" dirty="0" err="1"/>
              <a:t>adatto</a:t>
            </a:r>
            <a:r>
              <a:rPr lang="en-US" sz="2400" dirty="0"/>
              <a:t>.</a:t>
            </a:r>
          </a:p>
          <a:p>
            <a:pPr marL="285750" indent="-285750">
              <a:buFont typeface="Arial" panose="020B0604020202020204" pitchFamily="34" charset="0"/>
              <a:buChar char="•"/>
            </a:pPr>
            <a:r>
              <a:rPr lang="it-IT" sz="2400" dirty="0"/>
              <a:t> Rivedi le analisi delle urine</a:t>
            </a:r>
          </a:p>
          <a:p>
            <a:pPr marL="285750" indent="-285750">
              <a:buFont typeface="Arial" panose="020B0604020202020204" pitchFamily="34" charset="0"/>
              <a:buChar char="•"/>
            </a:pPr>
            <a:r>
              <a:rPr lang="en-US" sz="2400" dirty="0"/>
              <a:t> </a:t>
            </a:r>
            <a:r>
              <a:rPr lang="en-US" sz="2400" dirty="0" err="1"/>
              <a:t>Consiglia</a:t>
            </a:r>
            <a:r>
              <a:rPr lang="en-US" sz="2400" dirty="0"/>
              <a:t> </a:t>
            </a:r>
            <a:r>
              <a:rPr lang="en-US" sz="2400" dirty="0" err="1"/>
              <a:t>riduzione</a:t>
            </a:r>
            <a:r>
              <a:rPr lang="en-US" sz="2400" dirty="0"/>
              <a:t> del peso </a:t>
            </a:r>
            <a:r>
              <a:rPr lang="en-US" sz="2400" dirty="0" err="1"/>
              <a:t>ed</a:t>
            </a:r>
            <a:r>
              <a:rPr lang="en-US" sz="2400" dirty="0"/>
              <a:t> </a:t>
            </a:r>
            <a:r>
              <a:rPr lang="en-US" sz="2400" dirty="0" err="1"/>
              <a:t>esercizio</a:t>
            </a:r>
            <a:r>
              <a:rPr lang="en-US" sz="2400" dirty="0"/>
              <a:t> </a:t>
            </a:r>
            <a:r>
              <a:rPr lang="en-US" sz="2400" dirty="0" err="1"/>
              <a:t>fisico</a:t>
            </a:r>
            <a:endParaRPr lang="en-US" sz="2400" dirty="0"/>
          </a:p>
          <a:p>
            <a:pPr marL="285750" indent="-285750">
              <a:buFont typeface="Arial" panose="020B0604020202020204" pitchFamily="34" charset="0"/>
              <a:buChar char="•"/>
            </a:pPr>
            <a:r>
              <a:rPr lang="it-IT" sz="2400" dirty="0"/>
              <a:t>Riduci l’introito di sale.</a:t>
            </a:r>
          </a:p>
        </p:txBody>
      </p:sp>
    </p:spTree>
    <p:extLst>
      <p:ext uri="{BB962C8B-B14F-4D97-AF65-F5344CB8AC3E}">
        <p14:creationId xmlns:p14="http://schemas.microsoft.com/office/powerpoint/2010/main" val="39332654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4294967295"/>
          </p:nvPr>
        </p:nvSpPr>
        <p:spPr>
          <a:xfrm>
            <a:off x="1882237" y="2476722"/>
            <a:ext cx="6715125" cy="3629025"/>
          </a:xfrm>
          <a:prstGeom prst="rect">
            <a:avLst/>
          </a:prstGeom>
        </p:spPr>
        <p:txBody>
          <a:bodyPr>
            <a:normAutofit/>
          </a:bodyPr>
          <a:lstStyle/>
          <a:p>
            <a:r>
              <a:rPr lang="en-US" sz="2000" b="1" i="1" dirty="0"/>
              <a:t>Clustering Data Into Single Versus Multiple Problems. </a:t>
            </a:r>
          </a:p>
          <a:p>
            <a:pPr marL="342900" indent="-342900">
              <a:buFont typeface="Arial" panose="020B0604020202020204" pitchFamily="34" charset="0"/>
              <a:buChar char="•"/>
            </a:pPr>
            <a:r>
              <a:rPr lang="it-IT" sz="2000" dirty="0"/>
              <a:t>L’età del paziente può aiutare- a volte</a:t>
            </a:r>
          </a:p>
          <a:p>
            <a:pPr marL="0" indent="0">
              <a:buNone/>
            </a:pPr>
            <a:r>
              <a:rPr lang="it-IT" sz="2000" dirty="0"/>
              <a:t>(The </a:t>
            </a:r>
            <a:r>
              <a:rPr lang="it-IT" sz="2000" dirty="0" err="1"/>
              <a:t>patient’s</a:t>
            </a:r>
            <a:r>
              <a:rPr lang="it-IT" sz="2000" dirty="0"/>
              <a:t> </a:t>
            </a:r>
            <a:r>
              <a:rPr lang="it-IT" sz="2000" i="1" dirty="0" err="1"/>
              <a:t>age</a:t>
            </a:r>
            <a:r>
              <a:rPr lang="it-IT" sz="2000" i="1" dirty="0"/>
              <a:t> </a:t>
            </a:r>
            <a:r>
              <a:rPr lang="it-IT" sz="2000" dirty="0" err="1"/>
              <a:t>may</a:t>
            </a:r>
            <a:r>
              <a:rPr lang="it-IT" sz="2000" dirty="0"/>
              <a:t> </a:t>
            </a:r>
            <a:r>
              <a:rPr lang="en-US" sz="2000" dirty="0"/>
              <a:t>help—young people are more likely to have a single disease, while older people tend to have multiple disease)s. </a:t>
            </a:r>
          </a:p>
          <a:p>
            <a:pPr marL="342900" indent="-342900">
              <a:buFont typeface="Arial" panose="020B0604020202020204" pitchFamily="34" charset="0"/>
              <a:buChar char="•"/>
            </a:pPr>
            <a:r>
              <a:rPr lang="en-US" sz="2000" b="1" dirty="0">
                <a:solidFill>
                  <a:srgbClr val="FF0000"/>
                </a:solidFill>
              </a:rPr>
              <a:t>Il </a:t>
            </a:r>
            <a:r>
              <a:rPr lang="en-US" sz="2000" b="1" i="1" dirty="0">
                <a:solidFill>
                  <a:srgbClr val="FF0000"/>
                </a:solidFill>
              </a:rPr>
              <a:t>timing </a:t>
            </a:r>
            <a:r>
              <a:rPr lang="en-US" sz="2000" b="1" i="1" dirty="0" err="1">
                <a:solidFill>
                  <a:srgbClr val="FF0000"/>
                </a:solidFill>
              </a:rPr>
              <a:t>dei</a:t>
            </a:r>
            <a:r>
              <a:rPr lang="en-US" sz="2000" b="1" i="1" dirty="0">
                <a:solidFill>
                  <a:srgbClr val="FF0000"/>
                </a:solidFill>
              </a:rPr>
              <a:t> </a:t>
            </a:r>
            <a:r>
              <a:rPr lang="en-US" sz="2000" b="1" i="1" dirty="0" err="1">
                <a:solidFill>
                  <a:srgbClr val="FF0000"/>
                </a:solidFill>
              </a:rPr>
              <a:t>sintomi</a:t>
            </a:r>
            <a:r>
              <a:rPr lang="en-US" sz="2000" b="1" i="1" dirty="0">
                <a:solidFill>
                  <a:srgbClr val="FF0000"/>
                </a:solidFill>
              </a:rPr>
              <a:t> è </a:t>
            </a:r>
            <a:r>
              <a:rPr lang="en-US" sz="2000" b="1" i="1" dirty="0" err="1">
                <a:solidFill>
                  <a:srgbClr val="FF0000"/>
                </a:solidFill>
              </a:rPr>
              <a:t>spesso</a:t>
            </a:r>
            <a:r>
              <a:rPr lang="en-US" sz="2000" b="1" i="1" dirty="0">
                <a:solidFill>
                  <a:srgbClr val="FF0000"/>
                </a:solidFill>
              </a:rPr>
              <a:t> utile</a:t>
            </a:r>
            <a:endParaRPr lang="it-IT" sz="2000" b="1" dirty="0">
              <a:solidFill>
                <a:srgbClr val="FF0000"/>
              </a:solidFill>
            </a:endParaRPr>
          </a:p>
          <a:p>
            <a:pPr marL="342900" indent="-342900">
              <a:buFont typeface="Arial" panose="020B0604020202020204" pitchFamily="34" charset="0"/>
              <a:buChar char="•"/>
            </a:pPr>
            <a:r>
              <a:rPr lang="en-US" sz="2000" dirty="0"/>
              <a:t>Il </a:t>
            </a:r>
            <a:r>
              <a:rPr lang="en-US" sz="2000" dirty="0" err="1"/>
              <a:t>coinvolgimento</a:t>
            </a:r>
            <a:r>
              <a:rPr lang="en-US" sz="2000" dirty="0"/>
              <a:t> di </a:t>
            </a:r>
            <a:r>
              <a:rPr lang="en-US" sz="2000" dirty="0" err="1"/>
              <a:t>diversi</a:t>
            </a:r>
            <a:r>
              <a:rPr lang="en-US" sz="2000" dirty="0"/>
              <a:t> </a:t>
            </a:r>
            <a:r>
              <a:rPr lang="en-US" sz="2000" dirty="0" err="1"/>
              <a:t>sistemi</a:t>
            </a:r>
            <a:r>
              <a:rPr lang="en-US" sz="2000" dirty="0"/>
              <a:t> </a:t>
            </a:r>
            <a:r>
              <a:rPr lang="en-US" sz="2000" dirty="0" err="1"/>
              <a:t>d’organo</a:t>
            </a:r>
            <a:r>
              <a:rPr lang="en-US" sz="2000" dirty="0"/>
              <a:t> </a:t>
            </a:r>
            <a:r>
              <a:rPr lang="en-US" sz="2000" dirty="0" err="1"/>
              <a:t>può</a:t>
            </a:r>
            <a:r>
              <a:rPr lang="en-US" sz="2000" dirty="0"/>
              <a:t> </a:t>
            </a:r>
            <a:r>
              <a:rPr lang="en-US" sz="2000" dirty="0" err="1"/>
              <a:t>aiutare</a:t>
            </a:r>
            <a:r>
              <a:rPr lang="en-US" sz="2000" dirty="0"/>
              <a:t> a </a:t>
            </a:r>
            <a:r>
              <a:rPr lang="en-US" sz="2000" dirty="0" err="1"/>
              <a:t>unire</a:t>
            </a:r>
            <a:r>
              <a:rPr lang="en-US" sz="2000" dirty="0"/>
              <a:t> I </a:t>
            </a:r>
            <a:r>
              <a:rPr lang="en-US" sz="2000" dirty="0" err="1"/>
              <a:t>dati</a:t>
            </a:r>
            <a:r>
              <a:rPr lang="en-US" sz="2000" dirty="0"/>
              <a:t> </a:t>
            </a:r>
            <a:r>
              <a:rPr lang="en-US" sz="2000" dirty="0" err="1"/>
              <a:t>clinici</a:t>
            </a:r>
            <a:r>
              <a:rPr lang="en-US" sz="2000" dirty="0"/>
              <a:t> : </a:t>
            </a:r>
            <a:r>
              <a:rPr lang="en-US" sz="2000" i="1" dirty="0"/>
              <a:t>multisystem </a:t>
            </a:r>
            <a:r>
              <a:rPr lang="it-IT" sz="2000" i="1" dirty="0" err="1"/>
              <a:t>conditions</a:t>
            </a:r>
            <a:endParaRPr lang="it-IT" sz="2000" dirty="0"/>
          </a:p>
        </p:txBody>
      </p:sp>
      <p:sp>
        <p:nvSpPr>
          <p:cNvPr id="3" name="Titolo 2"/>
          <p:cNvSpPr>
            <a:spLocks noGrp="1"/>
          </p:cNvSpPr>
          <p:nvPr>
            <p:ph type="title"/>
          </p:nvPr>
        </p:nvSpPr>
        <p:spPr/>
        <p:txBody>
          <a:bodyPr>
            <a:normAutofit/>
          </a:bodyPr>
          <a:lstStyle/>
          <a:p>
            <a:r>
              <a:rPr lang="en-US" dirty="0" err="1"/>
              <a:t>Approccio</a:t>
            </a:r>
            <a:r>
              <a:rPr lang="en-US" dirty="0"/>
              <a:t> the Challenges of Clinical Data</a:t>
            </a:r>
            <a:endParaRPr lang="it-IT" dirty="0"/>
          </a:p>
        </p:txBody>
      </p:sp>
    </p:spTree>
    <p:extLst>
      <p:ext uri="{BB962C8B-B14F-4D97-AF65-F5344CB8AC3E}">
        <p14:creationId xmlns:p14="http://schemas.microsoft.com/office/powerpoint/2010/main" val="8803670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4294967295"/>
          </p:nvPr>
        </p:nvSpPr>
        <p:spPr>
          <a:xfrm>
            <a:off x="1657350" y="1628774"/>
            <a:ext cx="7124700" cy="4558665"/>
          </a:xfrm>
          <a:prstGeom prst="rect">
            <a:avLst/>
          </a:prstGeom>
        </p:spPr>
        <p:txBody>
          <a:bodyPr>
            <a:normAutofit/>
          </a:bodyPr>
          <a:lstStyle/>
          <a:p>
            <a:pPr marL="285750" indent="-285750">
              <a:buFont typeface="Arial" panose="020B0604020202020204" pitchFamily="34" charset="0"/>
              <a:buChar char="•"/>
            </a:pPr>
            <a:r>
              <a:rPr lang="en-US" sz="2000" dirty="0" err="1"/>
              <a:t>Idraulico</a:t>
            </a:r>
            <a:r>
              <a:rPr lang="en-US" sz="2000" dirty="0"/>
              <a:t> 60 </a:t>
            </a:r>
            <a:r>
              <a:rPr lang="en-US" sz="2000" dirty="0" err="1"/>
              <a:t>anni</a:t>
            </a:r>
            <a:r>
              <a:rPr lang="en-US" sz="2000" dirty="0"/>
              <a:t>, ha </a:t>
            </a:r>
            <a:r>
              <a:rPr lang="en-US" sz="2000" dirty="0" err="1"/>
              <a:t>fumato</a:t>
            </a:r>
            <a:r>
              <a:rPr lang="en-US" sz="2000" dirty="0"/>
              <a:t> per 40 </a:t>
            </a:r>
            <a:r>
              <a:rPr lang="en-US" sz="2000" dirty="0" err="1"/>
              <a:t>anni</a:t>
            </a:r>
            <a:r>
              <a:rPr lang="en-US" sz="2000" dirty="0"/>
              <a:t>, con </a:t>
            </a:r>
            <a:r>
              <a:rPr lang="en-US" sz="2000" dirty="0" err="1"/>
              <a:t>tosse</a:t>
            </a:r>
            <a:r>
              <a:rPr lang="en-US" sz="2000" dirty="0"/>
              <a:t>, </a:t>
            </a:r>
            <a:r>
              <a:rPr lang="en-US" sz="2000" dirty="0" err="1"/>
              <a:t>emottisi</a:t>
            </a:r>
            <a:r>
              <a:rPr lang="en-US" sz="2000" dirty="0"/>
              <a:t>, Perdita di peso, </a:t>
            </a:r>
            <a:r>
              <a:rPr lang="en-US" sz="2000" dirty="0" err="1"/>
              <a:t>disfagia</a:t>
            </a:r>
            <a:r>
              <a:rPr lang="en-US" sz="2000" dirty="0"/>
              <a:t>, </a:t>
            </a:r>
            <a:r>
              <a:rPr lang="en-US" sz="2000" dirty="0" err="1"/>
              <a:t>asimmetria</a:t>
            </a:r>
            <a:r>
              <a:rPr lang="en-US" sz="2000" dirty="0"/>
              <a:t> </a:t>
            </a:r>
            <a:r>
              <a:rPr lang="en-US" sz="2000" dirty="0" err="1"/>
              <a:t>pupillare</a:t>
            </a:r>
            <a:r>
              <a:rPr lang="en-US" sz="2000" dirty="0"/>
              <a:t>, </a:t>
            </a:r>
            <a:r>
              <a:rPr lang="en-US" sz="2000" dirty="0" err="1"/>
              <a:t>ittero</a:t>
            </a:r>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it-IT" sz="2000" dirty="0"/>
              <a:t>Puoi sospettare tumore del polmone</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en-US" sz="2000" dirty="0" err="1"/>
              <a:t>Disfagia</a:t>
            </a:r>
            <a:r>
              <a:rPr lang="en-US" sz="2000" dirty="0"/>
              <a:t> </a:t>
            </a:r>
            <a:r>
              <a:rPr lang="en-US" sz="2000" dirty="0" err="1"/>
              <a:t>riflette</a:t>
            </a:r>
            <a:r>
              <a:rPr lang="en-US" sz="2000" dirty="0"/>
              <a:t> </a:t>
            </a:r>
            <a:r>
              <a:rPr lang="en-US" sz="2000" dirty="0" err="1"/>
              <a:t>l’estensione</a:t>
            </a:r>
            <a:r>
              <a:rPr lang="en-US" sz="2000" dirty="0"/>
              <a:t> del </a:t>
            </a:r>
            <a:r>
              <a:rPr lang="en-US" sz="2000" dirty="0" err="1"/>
              <a:t>cancro</a:t>
            </a:r>
            <a:r>
              <a:rPr lang="en-US" sz="2000" dirty="0"/>
              <a:t> </a:t>
            </a:r>
            <a:r>
              <a:rPr lang="en-US" sz="2000" dirty="0" err="1"/>
              <a:t>all’esofago</a:t>
            </a:r>
            <a:r>
              <a:rPr lang="en-US" sz="2000" dirty="0"/>
              <a:t>, </a:t>
            </a:r>
            <a:r>
              <a:rPr lang="en-US" sz="2000" dirty="0" err="1"/>
              <a:t>asimmetria</a:t>
            </a:r>
            <a:r>
              <a:rPr lang="en-US" sz="2000" dirty="0"/>
              <a:t> </a:t>
            </a:r>
            <a:r>
              <a:rPr lang="en-US" sz="2000" dirty="0" err="1"/>
              <a:t>pupillare</a:t>
            </a:r>
            <a:r>
              <a:rPr lang="en-US" sz="2000" dirty="0"/>
              <a:t> la </a:t>
            </a:r>
            <a:r>
              <a:rPr lang="en-US" sz="2000" dirty="0" err="1"/>
              <a:t>pressione</a:t>
            </a:r>
            <a:r>
              <a:rPr lang="en-US" sz="2000" dirty="0"/>
              <a:t> </a:t>
            </a:r>
            <a:r>
              <a:rPr lang="en-US" sz="2000" dirty="0" err="1"/>
              <a:t>sulla</a:t>
            </a:r>
            <a:r>
              <a:rPr lang="en-US" sz="2000" dirty="0"/>
              <a:t> catena </a:t>
            </a:r>
            <a:r>
              <a:rPr lang="en-US" sz="2000" dirty="0" err="1"/>
              <a:t>cervicale</a:t>
            </a:r>
            <a:r>
              <a:rPr lang="en-US" sz="2000" dirty="0"/>
              <a:t> del simpatico, </a:t>
            </a:r>
            <a:r>
              <a:rPr lang="en-US" sz="2000" dirty="0" err="1"/>
              <a:t>ittero</a:t>
            </a:r>
            <a:r>
              <a:rPr lang="en-US" sz="2000" dirty="0"/>
              <a:t> </a:t>
            </a:r>
            <a:r>
              <a:rPr lang="en-US" sz="2000" dirty="0" err="1"/>
              <a:t>può</a:t>
            </a:r>
            <a:r>
              <a:rPr lang="en-US" sz="2000" dirty="0"/>
              <a:t> </a:t>
            </a:r>
            <a:r>
              <a:rPr lang="en-US" sz="2000" dirty="0" err="1"/>
              <a:t>risultare</a:t>
            </a:r>
            <a:r>
              <a:rPr lang="en-US" sz="2000" dirty="0"/>
              <a:t> dale </a:t>
            </a:r>
            <a:r>
              <a:rPr lang="en-US" sz="2000" dirty="0" err="1"/>
              <a:t>metastasi</a:t>
            </a:r>
            <a:r>
              <a:rPr lang="en-US" sz="2000" dirty="0"/>
              <a:t> </a:t>
            </a:r>
            <a:r>
              <a:rPr lang="en-US" sz="2000" dirty="0" err="1"/>
              <a:t>epatiche</a:t>
            </a:r>
            <a:r>
              <a:rPr lang="en-US" sz="2000" dirty="0"/>
              <a:t>.</a:t>
            </a:r>
            <a:endParaRPr lang="it-IT"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it-IT" dirty="0"/>
          </a:p>
        </p:txBody>
      </p:sp>
      <p:sp>
        <p:nvSpPr>
          <p:cNvPr id="3" name="Titolo 2"/>
          <p:cNvSpPr>
            <a:spLocks noGrp="1"/>
          </p:cNvSpPr>
          <p:nvPr>
            <p:ph type="title"/>
          </p:nvPr>
        </p:nvSpPr>
        <p:spPr>
          <a:xfrm>
            <a:off x="1925100" y="147860"/>
            <a:ext cx="6589199" cy="1280890"/>
          </a:xfrm>
        </p:spPr>
        <p:txBody>
          <a:bodyPr/>
          <a:lstStyle/>
          <a:p>
            <a:r>
              <a:rPr lang="it-IT" dirty="0"/>
              <a:t>Esempio</a:t>
            </a:r>
          </a:p>
        </p:txBody>
      </p:sp>
    </p:spTree>
    <p:extLst>
      <p:ext uri="{BB962C8B-B14F-4D97-AF65-F5344CB8AC3E}">
        <p14:creationId xmlns:p14="http://schemas.microsoft.com/office/powerpoint/2010/main" val="2044612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4294967295"/>
          </p:nvPr>
        </p:nvSpPr>
        <p:spPr>
          <a:xfrm>
            <a:off x="2181224" y="2133600"/>
            <a:ext cx="5984445" cy="3743672"/>
          </a:xfrm>
          <a:prstGeom prst="rect">
            <a:avLst/>
          </a:prstGeom>
        </p:spPr>
        <p:txBody>
          <a:bodyPr>
            <a:normAutofit/>
          </a:bodyPr>
          <a:lstStyle/>
          <a:p>
            <a:r>
              <a:rPr lang="en-US" sz="2000" dirty="0"/>
              <a:t>E’ commune </a:t>
            </a:r>
            <a:r>
              <a:rPr lang="en-US" sz="2000" dirty="0" err="1"/>
              <a:t>confrontasi</a:t>
            </a:r>
            <a:r>
              <a:rPr lang="en-US" sz="2000" dirty="0"/>
              <a:t> con </a:t>
            </a:r>
            <a:r>
              <a:rPr lang="en-US" sz="2000" dirty="0" err="1"/>
              <a:t>una</a:t>
            </a:r>
            <a:r>
              <a:rPr lang="en-US" sz="2000" dirty="0"/>
              <a:t> </a:t>
            </a:r>
            <a:r>
              <a:rPr lang="en-US" sz="2000" dirty="0" err="1"/>
              <a:t>lista</a:t>
            </a:r>
            <a:r>
              <a:rPr lang="en-US" sz="2000" dirty="0"/>
              <a:t> </a:t>
            </a:r>
            <a:r>
              <a:rPr lang="en-US" sz="2000" dirty="0" err="1"/>
              <a:t>relitavamente</a:t>
            </a:r>
            <a:r>
              <a:rPr lang="en-US" sz="2000" dirty="0"/>
              <a:t> </a:t>
            </a:r>
            <a:r>
              <a:rPr lang="en-US" sz="2000" dirty="0" err="1"/>
              <a:t>lunga</a:t>
            </a:r>
            <a:r>
              <a:rPr lang="en-US" sz="2000" dirty="0"/>
              <a:t> di </a:t>
            </a:r>
            <a:r>
              <a:rPr lang="en-US" sz="2000" dirty="0" err="1"/>
              <a:t>sintomi</a:t>
            </a:r>
            <a:r>
              <a:rPr lang="en-US" sz="2000" dirty="0"/>
              <a:t> e </a:t>
            </a:r>
            <a:r>
              <a:rPr lang="en-US" sz="2000" dirty="0" err="1"/>
              <a:t>segni</a:t>
            </a:r>
            <a:r>
              <a:rPr lang="en-US" sz="2000" dirty="0"/>
              <a:t> </a:t>
            </a:r>
            <a:r>
              <a:rPr lang="en-US" sz="2000" dirty="0" err="1"/>
              <a:t>ed</a:t>
            </a:r>
            <a:r>
              <a:rPr lang="en-US" sz="2000" dirty="0"/>
              <a:t> </a:t>
            </a:r>
            <a:r>
              <a:rPr lang="en-US" sz="2000" dirty="0" err="1"/>
              <a:t>una</a:t>
            </a:r>
            <a:r>
              <a:rPr lang="en-US" sz="2000" dirty="0"/>
              <a:t> </a:t>
            </a:r>
            <a:r>
              <a:rPr lang="en-US" sz="2000" dirty="0" err="1"/>
              <a:t>lista</a:t>
            </a:r>
            <a:r>
              <a:rPr lang="en-US" sz="2000" dirty="0"/>
              <a:t> </a:t>
            </a:r>
            <a:r>
              <a:rPr lang="en-US" sz="2000" dirty="0" err="1"/>
              <a:t>ugualmente</a:t>
            </a:r>
            <a:r>
              <a:rPr lang="en-US" sz="2000" dirty="0"/>
              <a:t> </a:t>
            </a:r>
            <a:r>
              <a:rPr lang="en-US" sz="2000" dirty="0" err="1"/>
              <a:t>lunga</a:t>
            </a:r>
            <a:r>
              <a:rPr lang="en-US" sz="2000" dirty="0"/>
              <a:t> di </a:t>
            </a:r>
            <a:r>
              <a:rPr lang="en-US" sz="2000" dirty="0" err="1"/>
              <a:t>possibili</a:t>
            </a:r>
            <a:r>
              <a:rPr lang="en-US" sz="2000" dirty="0"/>
              <a:t> </a:t>
            </a:r>
            <a:r>
              <a:rPr lang="en-US" sz="2000" dirty="0" err="1"/>
              <a:t>spiegazioni</a:t>
            </a:r>
            <a:endParaRPr lang="it-IT" sz="2000" dirty="0"/>
          </a:p>
          <a:p>
            <a:r>
              <a:rPr lang="en-US" sz="2000" dirty="0"/>
              <a:t>Un </a:t>
            </a:r>
            <a:r>
              <a:rPr lang="en-US" sz="2000" dirty="0" err="1"/>
              <a:t>approccio</a:t>
            </a:r>
            <a:r>
              <a:rPr lang="en-US" sz="2000" dirty="0"/>
              <a:t> è fare </a:t>
            </a:r>
            <a:r>
              <a:rPr lang="en-US" sz="2000" dirty="0" err="1"/>
              <a:t>una</a:t>
            </a:r>
            <a:r>
              <a:rPr lang="en-US" sz="2000" dirty="0"/>
              <a:t> </a:t>
            </a:r>
            <a:r>
              <a:rPr lang="en-US" sz="2000" dirty="0" err="1"/>
              <a:t>serie</a:t>
            </a:r>
            <a:r>
              <a:rPr lang="en-US" sz="2000" dirty="0"/>
              <a:t> di </a:t>
            </a:r>
            <a:r>
              <a:rPr lang="en-US" sz="2000" dirty="0" err="1"/>
              <a:t>osservazioni</a:t>
            </a:r>
            <a:r>
              <a:rPr lang="en-US" sz="2000" dirty="0"/>
              <a:t> e </a:t>
            </a:r>
            <a:r>
              <a:rPr lang="en-US" sz="2000" dirty="0" err="1"/>
              <a:t>analizzare</a:t>
            </a:r>
            <a:r>
              <a:rPr lang="en-US" sz="2000" dirty="0"/>
              <a:t> un cluster per </a:t>
            </a:r>
            <a:r>
              <a:rPr lang="en-US" sz="2000" dirty="0" err="1"/>
              <a:t>volta</a:t>
            </a:r>
            <a:r>
              <a:rPr lang="en-US" sz="2000" i="1" dirty="0"/>
              <a:t>.</a:t>
            </a:r>
          </a:p>
          <a:p>
            <a:r>
              <a:rPr lang="it-IT" sz="2000" dirty="0"/>
              <a:t>Puoi anche fare </a:t>
            </a:r>
            <a:r>
              <a:rPr lang="it-IT" sz="2000" b="1" dirty="0"/>
              <a:t>una serie di domande </a:t>
            </a:r>
            <a:r>
              <a:rPr lang="it-IT" sz="2000" dirty="0"/>
              <a:t>che ti guidano in una direzione e ignorano le altre</a:t>
            </a:r>
          </a:p>
          <a:p>
            <a:pPr marL="0" indent="0">
              <a:buNone/>
            </a:pPr>
            <a:endParaRPr lang="en-US" i="1" dirty="0"/>
          </a:p>
          <a:p>
            <a:endParaRPr lang="it-IT" dirty="0"/>
          </a:p>
        </p:txBody>
      </p:sp>
      <p:sp>
        <p:nvSpPr>
          <p:cNvPr id="3" name="Titolo 2"/>
          <p:cNvSpPr>
            <a:spLocks noGrp="1"/>
          </p:cNvSpPr>
          <p:nvPr>
            <p:ph type="title"/>
          </p:nvPr>
        </p:nvSpPr>
        <p:spPr/>
        <p:txBody>
          <a:bodyPr>
            <a:normAutofit/>
          </a:bodyPr>
          <a:lstStyle/>
          <a:p>
            <a:r>
              <a:rPr lang="en-US" dirty="0" err="1"/>
              <a:t>Vaglia</a:t>
            </a:r>
            <a:r>
              <a:rPr lang="en-US" dirty="0"/>
              <a:t> </a:t>
            </a:r>
            <a:r>
              <a:rPr lang="en-US" dirty="0" err="1"/>
              <a:t>un’estesa</a:t>
            </a:r>
            <a:r>
              <a:rPr lang="en-US" dirty="0"/>
              <a:t> </a:t>
            </a:r>
            <a:r>
              <a:rPr lang="en-US" dirty="0" err="1"/>
              <a:t>quantità</a:t>
            </a:r>
            <a:r>
              <a:rPr lang="en-US" dirty="0"/>
              <a:t> </a:t>
            </a:r>
            <a:r>
              <a:rPr lang="en-US" dirty="0" err="1"/>
              <a:t>dei</a:t>
            </a:r>
            <a:r>
              <a:rPr lang="en-US" dirty="0"/>
              <a:t> </a:t>
            </a:r>
            <a:r>
              <a:rPr lang="en-US" dirty="0" err="1"/>
              <a:t>dati</a:t>
            </a:r>
            <a:endParaRPr lang="it-IT" dirty="0"/>
          </a:p>
        </p:txBody>
      </p:sp>
    </p:spTree>
    <p:extLst>
      <p:ext uri="{BB962C8B-B14F-4D97-AF65-F5344CB8AC3E}">
        <p14:creationId xmlns:p14="http://schemas.microsoft.com/office/powerpoint/2010/main" val="9746579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8222" y="2382768"/>
            <a:ext cx="9169068" cy="4475232"/>
          </a:xfrm>
          <a:prstGeom prst="rect">
            <a:avLst/>
          </a:prstGeom>
        </p:spPr>
      </p:pic>
      <p:sp>
        <p:nvSpPr>
          <p:cNvPr id="2" name="Segnaposto contenuto 1"/>
          <p:cNvSpPr>
            <a:spLocks noGrp="1"/>
          </p:cNvSpPr>
          <p:nvPr>
            <p:ph sz="quarter" idx="4294967295"/>
          </p:nvPr>
        </p:nvSpPr>
        <p:spPr>
          <a:xfrm>
            <a:off x="1676400" y="1075225"/>
            <a:ext cx="7620000" cy="1251166"/>
          </a:xfrm>
          <a:prstGeom prst="rect">
            <a:avLst/>
          </a:prstGeom>
        </p:spPr>
        <p:txBody>
          <a:bodyPr>
            <a:normAutofit fontScale="92500" lnSpcReduction="20000"/>
          </a:bodyPr>
          <a:lstStyle/>
          <a:p>
            <a:pPr marL="285750" indent="-285750">
              <a:buFont typeface="Arial" panose="020B0604020202020204" pitchFamily="34" charset="0"/>
              <a:buChar char="•"/>
            </a:pPr>
            <a:r>
              <a:rPr lang="en-US" sz="2000" dirty="0"/>
              <a:t>Quasi </a:t>
            </a:r>
            <a:r>
              <a:rPr lang="en-US" sz="2000" dirty="0" err="1"/>
              <a:t>tutta</a:t>
            </a:r>
            <a:r>
              <a:rPr lang="en-US" sz="2000" dirty="0"/>
              <a:t> la </a:t>
            </a:r>
            <a:r>
              <a:rPr lang="en-US" sz="2000" dirty="0" err="1"/>
              <a:t>informazione</a:t>
            </a:r>
            <a:r>
              <a:rPr lang="en-US" sz="2000" dirty="0"/>
              <a:t> </a:t>
            </a:r>
            <a:r>
              <a:rPr lang="en-US" sz="2000" dirty="0" err="1"/>
              <a:t>clinica</a:t>
            </a:r>
            <a:r>
              <a:rPr lang="en-US" sz="2000" dirty="0"/>
              <a:t> è </a:t>
            </a:r>
            <a:r>
              <a:rPr lang="en-US" sz="2000" dirty="0" err="1"/>
              <a:t>soggetta</a:t>
            </a:r>
            <a:r>
              <a:rPr lang="en-US" sz="2000" dirty="0"/>
              <a:t> ad </a:t>
            </a:r>
            <a:r>
              <a:rPr lang="en-US" sz="2000" dirty="0" err="1"/>
              <a:t>errore</a:t>
            </a:r>
            <a:r>
              <a:rPr lang="it-IT" sz="2000" dirty="0"/>
              <a:t>.</a:t>
            </a:r>
          </a:p>
          <a:p>
            <a:pPr marL="285750" indent="-285750">
              <a:buFont typeface="Arial" panose="020B0604020202020204" pitchFamily="34" charset="0"/>
              <a:buChar char="•"/>
            </a:pPr>
            <a:r>
              <a:rPr lang="en-US" sz="2000" dirty="0"/>
              <a:t>I </a:t>
            </a:r>
            <a:r>
              <a:rPr lang="en-US" sz="2000" dirty="0" err="1"/>
              <a:t>pazienti</a:t>
            </a:r>
            <a:r>
              <a:rPr lang="en-US" sz="2000" dirty="0"/>
              <a:t> </a:t>
            </a:r>
            <a:r>
              <a:rPr lang="en-US" sz="2000" dirty="0" err="1"/>
              <a:t>si</a:t>
            </a:r>
            <a:r>
              <a:rPr lang="en-US" sz="2000" dirty="0"/>
              <a:t> </a:t>
            </a:r>
            <a:r>
              <a:rPr lang="en-US" sz="2000" dirty="0" err="1"/>
              <a:t>dimenticano</a:t>
            </a:r>
            <a:r>
              <a:rPr lang="en-US" sz="2000" dirty="0"/>
              <a:t> I </a:t>
            </a:r>
            <a:r>
              <a:rPr lang="en-US" sz="2000" dirty="0" err="1"/>
              <a:t>sintomi</a:t>
            </a:r>
            <a:r>
              <a:rPr lang="en-US" sz="2000" dirty="0"/>
              <a:t>, </a:t>
            </a:r>
            <a:r>
              <a:rPr lang="en-US" sz="2000" dirty="0" err="1"/>
              <a:t>confondono</a:t>
            </a:r>
            <a:r>
              <a:rPr lang="en-US" sz="2000" dirty="0"/>
              <a:t> </a:t>
            </a:r>
            <a:r>
              <a:rPr lang="en-US" sz="2000" dirty="0" err="1"/>
              <a:t>gli</a:t>
            </a:r>
            <a:r>
              <a:rPr lang="en-US" sz="2000" dirty="0"/>
              <a:t> </a:t>
            </a:r>
            <a:r>
              <a:rPr lang="en-US" sz="2000" dirty="0" err="1"/>
              <a:t>eventi</a:t>
            </a:r>
            <a:r>
              <a:rPr lang="en-US" sz="2000" dirty="0"/>
              <a:t>, o le malate precedent, o </a:t>
            </a:r>
            <a:r>
              <a:rPr lang="en-US" sz="2000" dirty="0" err="1"/>
              <a:t>evitano</a:t>
            </a:r>
            <a:r>
              <a:rPr lang="en-US" sz="2000" dirty="0"/>
              <a:t> di </a:t>
            </a:r>
            <a:r>
              <a:rPr lang="en-US" sz="2000" dirty="0" err="1"/>
              <a:t>raccontare</a:t>
            </a:r>
            <a:r>
              <a:rPr lang="en-US" sz="2000" dirty="0"/>
              <a:t> </a:t>
            </a:r>
            <a:r>
              <a:rPr lang="en-US" sz="2000" dirty="0" err="1"/>
              <a:t>fatti</a:t>
            </a:r>
            <a:r>
              <a:rPr lang="en-US" sz="2000" dirty="0"/>
              <a:t> </a:t>
            </a:r>
            <a:r>
              <a:rPr lang="en-US" sz="2000" dirty="0" err="1"/>
              <a:t>imbarazzanti</a:t>
            </a:r>
            <a:endParaRPr lang="it-IT" dirty="0"/>
          </a:p>
          <a:p>
            <a:endParaRPr lang="it-IT" dirty="0"/>
          </a:p>
        </p:txBody>
      </p:sp>
      <p:sp>
        <p:nvSpPr>
          <p:cNvPr id="3" name="Titolo 2"/>
          <p:cNvSpPr>
            <a:spLocks noGrp="1"/>
          </p:cNvSpPr>
          <p:nvPr>
            <p:ph type="title"/>
          </p:nvPr>
        </p:nvSpPr>
        <p:spPr>
          <a:xfrm>
            <a:off x="2022120" y="289797"/>
            <a:ext cx="6107872" cy="1066800"/>
          </a:xfrm>
        </p:spPr>
        <p:txBody>
          <a:bodyPr>
            <a:normAutofit fontScale="90000"/>
          </a:bodyPr>
          <a:lstStyle/>
          <a:p>
            <a:r>
              <a:rPr lang="en-US" dirty="0" err="1"/>
              <a:t>Riguarda</a:t>
            </a:r>
            <a:r>
              <a:rPr lang="en-US" dirty="0"/>
              <a:t> la </a:t>
            </a:r>
            <a:r>
              <a:rPr lang="en-US" dirty="0" err="1"/>
              <a:t>qualità</a:t>
            </a:r>
            <a:r>
              <a:rPr lang="en-US" dirty="0"/>
              <a:t> </a:t>
            </a:r>
            <a:r>
              <a:rPr lang="en-US" dirty="0" err="1"/>
              <a:t>dei</a:t>
            </a:r>
            <a:r>
              <a:rPr lang="en-US" dirty="0"/>
              <a:t> </a:t>
            </a:r>
            <a:r>
              <a:rPr lang="en-US" dirty="0" err="1"/>
              <a:t>Dati</a:t>
            </a:r>
            <a:r>
              <a:rPr lang="en-US" dirty="0"/>
              <a:t>!</a:t>
            </a:r>
            <a:endParaRPr lang="it-IT" dirty="0"/>
          </a:p>
        </p:txBody>
      </p:sp>
      <p:sp>
        <p:nvSpPr>
          <p:cNvPr id="5" name="Anello 4"/>
          <p:cNvSpPr/>
          <p:nvPr/>
        </p:nvSpPr>
        <p:spPr>
          <a:xfrm>
            <a:off x="1835696" y="4653136"/>
            <a:ext cx="3240360" cy="504056"/>
          </a:xfrm>
          <a:prstGeom prst="donut">
            <a:avLst>
              <a:gd name="adj" fmla="val 976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schemeClr val="tx1"/>
              </a:solidFill>
            </a:endParaRPr>
          </a:p>
        </p:txBody>
      </p:sp>
      <p:sp>
        <p:nvSpPr>
          <p:cNvPr id="7" name="Anello 6"/>
          <p:cNvSpPr/>
          <p:nvPr/>
        </p:nvSpPr>
        <p:spPr>
          <a:xfrm>
            <a:off x="31" y="5661248"/>
            <a:ext cx="3384376" cy="504056"/>
          </a:xfrm>
          <a:prstGeom prst="donut">
            <a:avLst>
              <a:gd name="adj" fmla="val 976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822020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1945201" y="1586865"/>
            <a:ext cx="6433186" cy="4724400"/>
          </a:xfrm>
          <a:prstGeom prst="rect">
            <a:avLst/>
          </a:prstGeom>
        </p:spPr>
        <p:txBody>
          <a:bodyPr>
            <a:normAutofit/>
          </a:bodyPr>
          <a:lstStyle/>
          <a:p>
            <a:r>
              <a:rPr lang="en-US" dirty="0"/>
              <a:t>Un clinic </a:t>
            </a:r>
            <a:r>
              <a:rPr lang="en-US" dirty="0" err="1"/>
              <a:t>inizia</a:t>
            </a:r>
            <a:r>
              <a:rPr lang="en-US" dirty="0"/>
              <a:t> a </a:t>
            </a:r>
            <a:r>
              <a:rPr lang="en-US" dirty="0" err="1"/>
              <a:t>generare</a:t>
            </a:r>
            <a:r>
              <a:rPr lang="en-US" dirty="0"/>
              <a:t> </a:t>
            </a:r>
            <a:r>
              <a:rPr lang="en-US" dirty="0" err="1"/>
              <a:t>delle</a:t>
            </a:r>
            <a:r>
              <a:rPr lang="en-US" dirty="0"/>
              <a:t> </a:t>
            </a:r>
            <a:r>
              <a:rPr lang="en-US" dirty="0" err="1"/>
              <a:t>ipotesi</a:t>
            </a:r>
            <a:r>
              <a:rPr lang="en-US" dirty="0"/>
              <a:t> </a:t>
            </a:r>
            <a:r>
              <a:rPr lang="en-US" dirty="0" err="1"/>
              <a:t>quando</a:t>
            </a:r>
            <a:r>
              <a:rPr lang="en-US" dirty="0"/>
              <a:t> </a:t>
            </a:r>
            <a:r>
              <a:rPr lang="en-US" dirty="0" err="1"/>
              <a:t>il</a:t>
            </a:r>
            <a:r>
              <a:rPr lang="en-US" dirty="0"/>
              <a:t> </a:t>
            </a:r>
            <a:r>
              <a:rPr lang="en-US" dirty="0" err="1"/>
              <a:t>paziente</a:t>
            </a:r>
            <a:r>
              <a:rPr lang="en-US" dirty="0"/>
              <a:t> </a:t>
            </a:r>
            <a:r>
              <a:rPr lang="en-US" dirty="0" err="1"/>
              <a:t>descrive</a:t>
            </a:r>
            <a:r>
              <a:rPr lang="en-US" dirty="0"/>
              <a:t> </a:t>
            </a:r>
            <a:r>
              <a:rPr lang="en-US" dirty="0" err="1"/>
              <a:t>il</a:t>
            </a:r>
            <a:r>
              <a:rPr lang="en-US" dirty="0"/>
              <a:t> </a:t>
            </a:r>
            <a:r>
              <a:rPr lang="en-US" dirty="0" err="1"/>
              <a:t>sintomo</a:t>
            </a:r>
            <a:r>
              <a:rPr lang="en-US" dirty="0"/>
              <a:t>, poi </a:t>
            </a:r>
            <a:r>
              <a:rPr lang="en-US" dirty="0" err="1"/>
              <a:t>cerca</a:t>
            </a:r>
            <a:r>
              <a:rPr lang="en-US" dirty="0"/>
              <a:t> </a:t>
            </a:r>
            <a:r>
              <a:rPr lang="en-US" dirty="0" err="1"/>
              <a:t>elementi</a:t>
            </a:r>
            <a:r>
              <a:rPr lang="en-US" dirty="0"/>
              <a:t> di </a:t>
            </a:r>
            <a:r>
              <a:rPr lang="en-US" dirty="0" err="1"/>
              <a:t>evidenza</a:t>
            </a:r>
            <a:r>
              <a:rPr lang="en-US" dirty="0"/>
              <a:t> per </a:t>
            </a:r>
            <a:r>
              <a:rPr lang="en-US" dirty="0" err="1"/>
              <a:t>una</a:t>
            </a:r>
            <a:r>
              <a:rPr lang="en-US" dirty="0"/>
              <a:t> </a:t>
            </a:r>
            <a:r>
              <a:rPr lang="en-US" dirty="0" err="1"/>
              <a:t>ipotesi</a:t>
            </a:r>
            <a:r>
              <a:rPr lang="en-US" dirty="0"/>
              <a:t> </a:t>
            </a:r>
            <a:r>
              <a:rPr lang="en-US" dirty="0" err="1"/>
              <a:t>ed</a:t>
            </a:r>
            <a:r>
              <a:rPr lang="en-US" dirty="0"/>
              <a:t> </a:t>
            </a:r>
            <a:r>
              <a:rPr lang="en-US" dirty="0" err="1"/>
              <a:t>elimina</a:t>
            </a:r>
            <a:r>
              <a:rPr lang="en-US" dirty="0"/>
              <a:t> le </a:t>
            </a:r>
            <a:r>
              <a:rPr lang="en-US" dirty="0" err="1"/>
              <a:t>altre</a:t>
            </a:r>
            <a:r>
              <a:rPr lang="en-US" dirty="0"/>
              <a:t>, </a:t>
            </a:r>
            <a:r>
              <a:rPr lang="en-US" dirty="0" err="1"/>
              <a:t>continuando</a:t>
            </a:r>
            <a:r>
              <a:rPr lang="en-US" dirty="0"/>
              <a:t> la </a:t>
            </a:r>
            <a:r>
              <a:rPr lang="en-US" dirty="0" err="1"/>
              <a:t>storia</a:t>
            </a:r>
            <a:r>
              <a:rPr lang="en-US" dirty="0"/>
              <a:t> e le </a:t>
            </a:r>
            <a:r>
              <a:rPr lang="en-US" dirty="0" err="1"/>
              <a:t>domande</a:t>
            </a:r>
            <a:r>
              <a:rPr lang="en-US" dirty="0"/>
              <a:t>.</a:t>
            </a:r>
          </a:p>
          <a:p>
            <a:r>
              <a:rPr lang="en-US" dirty="0"/>
              <a:t>In developing a </a:t>
            </a:r>
            <a:r>
              <a:rPr lang="en-US" i="1" dirty="0"/>
              <a:t>Present Illness, </a:t>
            </a:r>
            <a:r>
              <a:rPr lang="en-US" dirty="0"/>
              <a:t>they borrow items from other parts of the history, such as the </a:t>
            </a:r>
            <a:r>
              <a:rPr lang="en-US" i="1" dirty="0"/>
              <a:t>Past Medical History, </a:t>
            </a:r>
            <a:r>
              <a:rPr lang="en-US" dirty="0"/>
              <a:t>the </a:t>
            </a:r>
            <a:r>
              <a:rPr lang="en-US" i="1" dirty="0"/>
              <a:t>Family History.</a:t>
            </a:r>
          </a:p>
          <a:p>
            <a:r>
              <a:rPr lang="en-US" i="1" dirty="0" err="1"/>
              <a:t>Esempio</a:t>
            </a:r>
            <a:r>
              <a:rPr lang="en-US" i="1" dirty="0"/>
              <a:t>.:</a:t>
            </a:r>
            <a:r>
              <a:rPr lang="en-US" i="1" dirty="0" err="1"/>
              <a:t>uomo</a:t>
            </a:r>
            <a:r>
              <a:rPr lang="en-US" i="1" dirty="0"/>
              <a:t> di  </a:t>
            </a:r>
            <a:r>
              <a:rPr lang="en-US" dirty="0"/>
              <a:t>55-aa con dolore </a:t>
            </a:r>
            <a:r>
              <a:rPr lang="en-US" dirty="0" err="1"/>
              <a:t>toracico</a:t>
            </a:r>
            <a:endParaRPr lang="en-US" dirty="0"/>
          </a:p>
          <a:p>
            <a:r>
              <a:rPr lang="en-US" dirty="0"/>
              <a:t>Devi </a:t>
            </a:r>
            <a:r>
              <a:rPr lang="en-US" dirty="0" err="1"/>
              <a:t>cercare</a:t>
            </a:r>
            <a:r>
              <a:rPr lang="en-US" dirty="0"/>
              <a:t> I </a:t>
            </a:r>
            <a:r>
              <a:rPr lang="en-US" dirty="0" err="1"/>
              <a:t>fattori</a:t>
            </a:r>
            <a:r>
              <a:rPr lang="en-US" dirty="0"/>
              <a:t> di </a:t>
            </a:r>
            <a:r>
              <a:rPr lang="en-US" dirty="0" err="1"/>
              <a:t>rischio</a:t>
            </a:r>
            <a:r>
              <a:rPr lang="en-US" dirty="0"/>
              <a:t> </a:t>
            </a:r>
            <a:r>
              <a:rPr lang="en-US" dirty="0" err="1"/>
              <a:t>caridovascolari</a:t>
            </a:r>
            <a:endParaRPr lang="en-US" dirty="0"/>
          </a:p>
          <a:p>
            <a:r>
              <a:rPr lang="it-IT" dirty="0"/>
              <a:t>Esame obiettivo</a:t>
            </a:r>
            <a:r>
              <a:rPr lang="it-IT"/>
              <a:t>: -  </a:t>
            </a:r>
            <a:r>
              <a:rPr lang="en-US" dirty="0"/>
              <a:t>the clinician searches explicitly for other possible manifestations of cardiovascular disease such as congestive heart failure or the claudication or diminished lower extremity pulses of atherosclerotic peripheral vascular disease.</a:t>
            </a:r>
            <a:endParaRPr lang="it-IT" dirty="0"/>
          </a:p>
        </p:txBody>
      </p:sp>
      <p:sp>
        <p:nvSpPr>
          <p:cNvPr id="2" name="Titolo 1"/>
          <p:cNvSpPr>
            <a:spLocks noGrp="1"/>
          </p:cNvSpPr>
          <p:nvPr>
            <p:ph type="title"/>
          </p:nvPr>
        </p:nvSpPr>
        <p:spPr/>
        <p:txBody>
          <a:bodyPr>
            <a:normAutofit/>
          </a:bodyPr>
          <a:lstStyle/>
          <a:p>
            <a:r>
              <a:rPr lang="it-IT" i="1" dirty="0" err="1"/>
              <a:t>Chief</a:t>
            </a:r>
            <a:r>
              <a:rPr lang="it-IT" i="1" dirty="0"/>
              <a:t> </a:t>
            </a:r>
            <a:r>
              <a:rPr lang="it-IT" i="1" dirty="0" err="1"/>
              <a:t>Complaint</a:t>
            </a:r>
            <a:endParaRPr lang="it-IT" dirty="0"/>
          </a:p>
        </p:txBody>
      </p:sp>
    </p:spTree>
    <p:extLst>
      <p:ext uri="{BB962C8B-B14F-4D97-AF65-F5344CB8AC3E}">
        <p14:creationId xmlns:p14="http://schemas.microsoft.com/office/powerpoint/2010/main" val="24967174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3401B1A1-72A0-497A-9CE7-3A27282FBAB0}"/>
              </a:ext>
            </a:extLst>
          </p:cNvPr>
          <p:cNvSpPr txBox="1"/>
          <p:nvPr/>
        </p:nvSpPr>
        <p:spPr>
          <a:xfrm>
            <a:off x="2019300" y="3429000"/>
            <a:ext cx="5362575" cy="523220"/>
          </a:xfrm>
          <a:prstGeom prst="rect">
            <a:avLst/>
          </a:prstGeom>
          <a:noFill/>
        </p:spPr>
        <p:txBody>
          <a:bodyPr wrap="square" rtlCol="0">
            <a:spAutoFit/>
          </a:bodyPr>
          <a:lstStyle/>
          <a:p>
            <a:pPr algn="ctr"/>
            <a:r>
              <a:rPr lang="it-IT" sz="2800" dirty="0"/>
              <a:t>Grazie</a:t>
            </a:r>
          </a:p>
        </p:txBody>
      </p:sp>
    </p:spTree>
    <p:extLst>
      <p:ext uri="{BB962C8B-B14F-4D97-AF65-F5344CB8AC3E}">
        <p14:creationId xmlns:p14="http://schemas.microsoft.com/office/powerpoint/2010/main" val="3283982851"/>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569</TotalTime>
  <Words>6213</Words>
  <Application>Microsoft Macintosh PowerPoint</Application>
  <PresentationFormat>Presentazione su schermo (4:3)</PresentationFormat>
  <Paragraphs>712</Paragraphs>
  <Slides>98</Slides>
  <Notes>13</Notes>
  <HiddenSlides>0</HiddenSlides>
  <MMClips>0</MMClips>
  <ScaleCrop>false</ScaleCrop>
  <HeadingPairs>
    <vt:vector size="4" baseType="variant">
      <vt:variant>
        <vt:lpstr>Tema</vt:lpstr>
      </vt:variant>
      <vt:variant>
        <vt:i4>1</vt:i4>
      </vt:variant>
      <vt:variant>
        <vt:lpstr>Titoli diapositive</vt:lpstr>
      </vt:variant>
      <vt:variant>
        <vt:i4>98</vt:i4>
      </vt:variant>
    </vt:vector>
  </HeadingPairs>
  <TitlesOfParts>
    <vt:vector size="99" baseType="lpstr">
      <vt:lpstr>Filo</vt:lpstr>
      <vt:lpstr>Introduzione alla cartella clinica: metodologia, obiettività e sistematicità, primo approccio alla raccolta dei sintomi. </vt:lpstr>
      <vt:lpstr>CARTELLA CLINICA </vt:lpstr>
      <vt:lpstr>Presentazione di PowerPoint</vt:lpstr>
      <vt:lpstr>Presentazione di PowerPoint</vt:lpstr>
      <vt:lpstr>LA CARTELLA CLINICA </vt:lpstr>
      <vt:lpstr>Presentazione di PowerPoint</vt:lpstr>
      <vt:lpstr>REQUISITI FORMALI DELLA CARTELLA CLINICA </vt:lpstr>
      <vt:lpstr>REQUISITI FORMALI DELLA CARTELLA CLINICA  </vt:lpstr>
      <vt:lpstr>IL CONTENUTO DELLA CARTELLA CLINICA </vt:lpstr>
      <vt:lpstr>NATURA GIURIDICA DELLA CARTELLA CLINICA</vt:lpstr>
      <vt:lpstr>NATURA GIURIDICA DELLA CARTELLA CLINICA</vt:lpstr>
      <vt:lpstr>Presentazione di PowerPoint</vt:lpstr>
      <vt:lpstr>CONSERVAZIONE (Circolare Ministeriale n. 61 del 19/12/1986)</vt:lpstr>
      <vt:lpstr>CONSERVAZIONE</vt:lpstr>
      <vt:lpstr>CONSERVAZIONE </vt:lpstr>
      <vt:lpstr>LA RESPONSABILITA’ PRIMARIALE </vt:lpstr>
      <vt:lpstr>SEGRETEZZA </vt:lpstr>
      <vt:lpstr>SEGRETEZZA </vt:lpstr>
      <vt:lpstr>SEGRETEZZA</vt:lpstr>
      <vt:lpstr>SEGRETEZZA</vt:lpstr>
      <vt:lpstr>SEGRETEZZA</vt:lpstr>
      <vt:lpstr>INFORMATIZZAZIONE </vt:lpstr>
      <vt:lpstr>INFORMATIZZAZIONE</vt:lpstr>
      <vt:lpstr>DECRETO MINISTERIALE 28 DICEMBRE 1991 (G.U.17 Gennaio 1992 n.13) Istituzione della Scheda di Dimissione Ospedaliera</vt:lpstr>
      <vt:lpstr>SDO</vt:lpstr>
      <vt:lpstr>CODICE DI DEONTOLOGIA MEDICA (16 dicembre 2006)</vt:lpstr>
      <vt:lpstr>LA CARTELLA CLINICA E LA RESPONSABILITA’PROFESSIONALE</vt:lpstr>
      <vt:lpstr>LE OMISSIONI IN CARTELLA CLINICA</vt:lpstr>
      <vt:lpstr>Cassazione, sez. unite, 11 gennaio 2008, n. 577</vt:lpstr>
      <vt:lpstr>CONFLITTO DI INTERESSI</vt:lpstr>
      <vt:lpstr>CONFLITTO DI INTERESSI</vt:lpstr>
      <vt:lpstr>L’audit sulle cartelle cliniche chiuse</vt:lpstr>
      <vt:lpstr>Campi da analizzare</vt:lpstr>
      <vt:lpstr>Dimensioni prescelte da analizzare</vt:lpstr>
      <vt:lpstr>Chiarezza  </vt:lpstr>
      <vt:lpstr>Accuratezza </vt:lpstr>
      <vt:lpstr>Rintracciabilità</vt:lpstr>
      <vt:lpstr>INDIVIDUAZIONE DEL PROBLEMA</vt:lpstr>
      <vt:lpstr>Presentazione di PowerPoint</vt:lpstr>
      <vt:lpstr>Presentazione di PowerPoint</vt:lpstr>
      <vt:lpstr>ITER DIAGNOSTICO</vt:lpstr>
      <vt:lpstr>OSSERVAZIONE e RILEVAMENTO  CLINICO DEI SEGNI E DEI SIMTOMI</vt:lpstr>
      <vt:lpstr>FASE ANALITICA</vt:lpstr>
      <vt:lpstr>ANAMNESI</vt:lpstr>
      <vt:lpstr>Presentazione di PowerPoint</vt:lpstr>
      <vt:lpstr>Perché una corretta anamnesi è così importante? </vt:lpstr>
      <vt:lpstr>Vantaggi di una corretta anamnesi: </vt:lpstr>
      <vt:lpstr>Presentazione di PowerPoint</vt:lpstr>
      <vt:lpstr>Presentazione di PowerPoint</vt:lpstr>
      <vt:lpstr>Componenti della Health History</vt:lpstr>
      <vt:lpstr>History Taking</vt:lpstr>
      <vt:lpstr>Presentazione di PowerPoint</vt:lpstr>
      <vt:lpstr>L’intervista al paziente</vt:lpstr>
      <vt:lpstr>Interviewing and the Health History</vt:lpstr>
      <vt:lpstr>LA SEQUENZA DELL’INTERVISTA</vt:lpstr>
      <vt:lpstr>L’approccio all’intervista</vt:lpstr>
      <vt:lpstr>7 steps…</vt:lpstr>
      <vt:lpstr>7 steps…</vt:lpstr>
      <vt:lpstr>7 steps</vt:lpstr>
      <vt:lpstr>Presentazione di PowerPoint</vt:lpstr>
      <vt:lpstr>Presentazione di PowerPoint</vt:lpstr>
      <vt:lpstr> Anamnesi familiare    </vt:lpstr>
      <vt:lpstr>Presentazione di PowerPoint</vt:lpstr>
      <vt:lpstr>Presentazione di PowerPoint</vt:lpstr>
      <vt:lpstr>Anamnesi fisiologica </vt:lpstr>
      <vt:lpstr>Personal and Social History: Lifestyle</vt:lpstr>
      <vt:lpstr>Anamnesi lavorativa   </vt:lpstr>
      <vt:lpstr>ANAMNESI Esempi di patologie da lavoro per inalazioni di polveri </vt:lpstr>
      <vt:lpstr>ANAMNESI Esempi di patologie da uso di sostanze chimiche o radioattive </vt:lpstr>
      <vt:lpstr>ANAMNESI Esempi di patologie da aria inquinata con gas </vt:lpstr>
      <vt:lpstr>Esempi di patologie da lavoro agricolo</vt:lpstr>
      <vt:lpstr>Anamnesi patologica remota </vt:lpstr>
      <vt:lpstr>Anamnesi patologica prossima </vt:lpstr>
      <vt:lpstr>Anamnesi farmacologica </vt:lpstr>
      <vt:lpstr>The importance of health history... </vt:lpstr>
      <vt:lpstr>Obesità</vt:lpstr>
      <vt:lpstr>BMI</vt:lpstr>
      <vt:lpstr>The health history- common or concerning symptoms</vt:lpstr>
      <vt:lpstr>Weight loss</vt:lpstr>
      <vt:lpstr>The health history- common or concerning symptoms -2 </vt:lpstr>
      <vt:lpstr>The health history- common or concerning symptoms -3 </vt:lpstr>
      <vt:lpstr>Adattare le tecniche di intervista a specifiche situazioni</vt:lpstr>
      <vt:lpstr>Ansia</vt:lpstr>
      <vt:lpstr>Depressione</vt:lpstr>
      <vt:lpstr>Morte e il paziente morente</vt:lpstr>
      <vt:lpstr>Principi del ragionamento clinico</vt:lpstr>
      <vt:lpstr>IDENTIFICARE PROBLEMI E FARE DIAGNOSI: STEPS NEL RAGIONAMENTO CLINICO</vt:lpstr>
      <vt:lpstr>Interpretare i risultati!</vt:lpstr>
      <vt:lpstr>Fare ipotesi sulla natura del problema del paziente</vt:lpstr>
      <vt:lpstr>Sviluppa un piano in accord con il paziente</vt:lpstr>
      <vt:lpstr>Esempio.  Un caso clinico molto semplice</vt:lpstr>
      <vt:lpstr>Piano</vt:lpstr>
      <vt:lpstr>Approccio the Challenges of Clinical Data</vt:lpstr>
      <vt:lpstr>Esempio</vt:lpstr>
      <vt:lpstr>Vaglia un’estesa quantità dei dati</vt:lpstr>
      <vt:lpstr>Riguarda la qualità dei Dati!</vt:lpstr>
      <vt:lpstr>Chief Complaint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Camilla Calvieri</dc:creator>
  <cp:lastModifiedBy>-- --</cp:lastModifiedBy>
  <cp:revision>70</cp:revision>
  <dcterms:created xsi:type="dcterms:W3CDTF">2018-02-27T17:42:41Z</dcterms:created>
  <dcterms:modified xsi:type="dcterms:W3CDTF">2020-03-17T15:37:29Z</dcterms:modified>
</cp:coreProperties>
</file>